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Default Extension="jpeg" ContentType="image/jpeg"/>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5.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4180" r:id="rId1"/>
  </p:sldMasterIdLst>
  <p:notesMasterIdLst>
    <p:notesMasterId r:id="rId23"/>
  </p:notesMasterIdLst>
  <p:handoutMasterIdLst>
    <p:handoutMasterId r:id="rId24"/>
  </p:handoutMasterIdLst>
  <p:sldIdLst>
    <p:sldId id="285" r:id="rId2"/>
    <p:sldId id="355" r:id="rId3"/>
    <p:sldId id="349" r:id="rId4"/>
    <p:sldId id="350" r:id="rId5"/>
    <p:sldId id="351" r:id="rId6"/>
    <p:sldId id="354" r:id="rId7"/>
    <p:sldId id="352" r:id="rId8"/>
    <p:sldId id="362" r:id="rId9"/>
    <p:sldId id="363" r:id="rId10"/>
    <p:sldId id="353" r:id="rId11"/>
    <p:sldId id="333" r:id="rId12"/>
    <p:sldId id="338" r:id="rId13"/>
    <p:sldId id="345" r:id="rId14"/>
    <p:sldId id="359" r:id="rId15"/>
    <p:sldId id="360" r:id="rId16"/>
    <p:sldId id="361" r:id="rId17"/>
    <p:sldId id="316" r:id="rId18"/>
    <p:sldId id="358" r:id="rId19"/>
    <p:sldId id="356" r:id="rId20"/>
    <p:sldId id="357" r:id="rId21"/>
    <p:sldId id="273" r:id="rId22"/>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defTabSz="457200"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defTabSz="457200"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defTabSz="457200"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defTabSz="457200"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000000"/>
    <a:srgbClr val="C51B37"/>
    <a:srgbClr val="9D6A4A"/>
    <a:srgbClr val="D53318"/>
    <a:srgbClr val="59B423"/>
    <a:srgbClr val="144899"/>
    <a:srgbClr val="FFFFFF"/>
    <a:srgbClr val="9D6B4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40" autoAdjust="0"/>
    <p:restoredTop sz="85553" autoAdjust="0"/>
  </p:normalViewPr>
  <p:slideViewPr>
    <p:cSldViewPr snapToObjects="1">
      <p:cViewPr varScale="1">
        <p:scale>
          <a:sx n="68" d="100"/>
          <a:sy n="68" d="100"/>
        </p:scale>
        <p:origin x="-104" y="-736"/>
      </p:cViewPr>
      <p:guideLst>
        <p:guide orient="horz" pos="1440"/>
        <p:guide pos="55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950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wrap="square" lIns="92062" tIns="46031" rIns="92062" bIns="46031" numCol="1" anchor="t" anchorCtr="0" compatLnSpc="1">
            <a:prstTxWarp prst="textNoShape">
              <a:avLst/>
            </a:prstTxWarp>
          </a:bodyPr>
          <a:lstStyle>
            <a:lvl1pPr>
              <a:defRPr sz="1200" dirty="0">
                <a:latin typeface="Calibri" pitchFamily="34" charset="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971654" y="0"/>
            <a:ext cx="3037146" cy="464741"/>
          </a:xfrm>
          <a:prstGeom prst="rect">
            <a:avLst/>
          </a:prstGeom>
        </p:spPr>
        <p:txBody>
          <a:bodyPr vert="horz" wrap="square" lIns="92062" tIns="46031" rIns="92062" bIns="46031" numCol="1" anchor="t" anchorCtr="0" compatLnSpc="1">
            <a:prstTxWarp prst="textNoShape">
              <a:avLst/>
            </a:prstTxWarp>
          </a:bodyPr>
          <a:lstStyle>
            <a:lvl1pPr algn="r">
              <a:defRPr sz="1200">
                <a:latin typeface="Calibri" pitchFamily="34" charset="0"/>
                <a:ea typeface="ヒラギノ角ゴ Pro W3" charset="-128"/>
                <a:cs typeface="+mn-cs"/>
              </a:defRPr>
            </a:lvl1pPr>
          </a:lstStyle>
          <a:p>
            <a:pPr>
              <a:defRPr/>
            </a:pPr>
            <a:fld id="{FC45084E-8A82-43E3-83A6-C7BA5B8E3902}" type="datetime1">
              <a:rPr lang="en-US"/>
              <a:pPr>
                <a:defRPr/>
              </a:pPr>
              <a:t>3/24/11</a:t>
            </a:fld>
            <a:endParaRPr lang="en-US" dirty="0"/>
          </a:p>
        </p:txBody>
      </p:sp>
      <p:sp>
        <p:nvSpPr>
          <p:cNvPr id="4" name="Footer Placeholder 3"/>
          <p:cNvSpPr>
            <a:spLocks noGrp="1"/>
          </p:cNvSpPr>
          <p:nvPr>
            <p:ph type="ftr" sz="quarter" idx="2"/>
          </p:nvPr>
        </p:nvSpPr>
        <p:spPr>
          <a:xfrm>
            <a:off x="1" y="8830063"/>
            <a:ext cx="3037146" cy="464740"/>
          </a:xfrm>
          <a:prstGeom prst="rect">
            <a:avLst/>
          </a:prstGeom>
        </p:spPr>
        <p:txBody>
          <a:bodyPr vert="horz" wrap="square" lIns="92062" tIns="46031" rIns="92062" bIns="46031" numCol="1" anchor="b" anchorCtr="0" compatLnSpc="1">
            <a:prstTxWarp prst="textNoShape">
              <a:avLst/>
            </a:prstTxWarp>
          </a:bodyPr>
          <a:lstStyle>
            <a:lvl1pPr>
              <a:defRPr sz="1200" dirty="0">
                <a:latin typeface="Calibri" pitchFamily="34" charset="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971654" y="8830063"/>
            <a:ext cx="3037146" cy="464740"/>
          </a:xfrm>
          <a:prstGeom prst="rect">
            <a:avLst/>
          </a:prstGeom>
        </p:spPr>
        <p:txBody>
          <a:bodyPr vert="horz" wrap="square" lIns="92062" tIns="46031" rIns="92062" bIns="46031" numCol="1" anchor="b" anchorCtr="0" compatLnSpc="1">
            <a:prstTxWarp prst="textNoShape">
              <a:avLst/>
            </a:prstTxWarp>
          </a:bodyPr>
          <a:lstStyle>
            <a:lvl1pPr algn="r">
              <a:defRPr sz="1200">
                <a:latin typeface="Calibri" pitchFamily="34" charset="0"/>
                <a:ea typeface="ヒラギノ角ゴ Pro W3" charset="-128"/>
                <a:cs typeface="+mn-cs"/>
              </a:defRPr>
            </a:lvl1pPr>
          </a:lstStyle>
          <a:p>
            <a:pPr>
              <a:defRPr/>
            </a:pPr>
            <a:fld id="{0A6C9CBE-FB42-4DC9-B2E8-756974AA221E}"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wrap="square" lIns="92062" tIns="46031" rIns="92062" bIns="46031" numCol="1" anchor="t" anchorCtr="0" compatLnSpc="1">
            <a:prstTxWarp prst="textNoShape">
              <a:avLst/>
            </a:prstTxWarp>
          </a:bodyPr>
          <a:lstStyle>
            <a:lvl1pPr>
              <a:defRPr sz="1200" dirty="0">
                <a:latin typeface="Calibri" pitchFamily="34"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971654" y="0"/>
            <a:ext cx="3037146" cy="464741"/>
          </a:xfrm>
          <a:prstGeom prst="rect">
            <a:avLst/>
          </a:prstGeom>
        </p:spPr>
        <p:txBody>
          <a:bodyPr vert="horz" wrap="square" lIns="92062" tIns="46031" rIns="92062" bIns="46031" numCol="1" anchor="t" anchorCtr="0" compatLnSpc="1">
            <a:prstTxWarp prst="textNoShape">
              <a:avLst/>
            </a:prstTxWarp>
          </a:bodyPr>
          <a:lstStyle>
            <a:lvl1pPr algn="r">
              <a:defRPr sz="1200">
                <a:latin typeface="Calibri" pitchFamily="34" charset="0"/>
                <a:ea typeface="ヒラギノ角ゴ Pro W3" charset="-128"/>
                <a:cs typeface="+mn-cs"/>
              </a:defRPr>
            </a:lvl1pPr>
          </a:lstStyle>
          <a:p>
            <a:pPr>
              <a:defRPr/>
            </a:pPr>
            <a:fld id="{0EAA4E17-EA10-4BF0-ACBC-7E493B817C4F}" type="datetime1">
              <a:rPr lang="en-US"/>
              <a:pPr>
                <a:defRPr/>
              </a:pPr>
              <a:t>3/24/11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2062" tIns="46031" rIns="92062" bIns="46031"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700880" y="4415830"/>
            <a:ext cx="5608640" cy="4184258"/>
          </a:xfrm>
          <a:prstGeom prst="rect">
            <a:avLst/>
          </a:prstGeom>
        </p:spPr>
        <p:txBody>
          <a:bodyPr vert="horz" wrap="square" lIns="92062" tIns="46031" rIns="92062" bIns="46031"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830063"/>
            <a:ext cx="3037146" cy="464740"/>
          </a:xfrm>
          <a:prstGeom prst="rect">
            <a:avLst/>
          </a:prstGeom>
        </p:spPr>
        <p:txBody>
          <a:bodyPr vert="horz" wrap="square" lIns="92062" tIns="46031" rIns="92062" bIns="46031" numCol="1" anchor="b" anchorCtr="0" compatLnSpc="1">
            <a:prstTxWarp prst="textNoShape">
              <a:avLst/>
            </a:prstTxWarp>
          </a:bodyPr>
          <a:lstStyle>
            <a:lvl1pPr>
              <a:defRPr sz="1200" dirty="0">
                <a:latin typeface="Calibri" pitchFamily="34"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971654" y="8830063"/>
            <a:ext cx="3037146" cy="464740"/>
          </a:xfrm>
          <a:prstGeom prst="rect">
            <a:avLst/>
          </a:prstGeom>
        </p:spPr>
        <p:txBody>
          <a:bodyPr vert="horz" wrap="square" lIns="92062" tIns="46031" rIns="92062" bIns="46031" numCol="1" anchor="b" anchorCtr="0" compatLnSpc="1">
            <a:prstTxWarp prst="textNoShape">
              <a:avLst/>
            </a:prstTxWarp>
          </a:bodyPr>
          <a:lstStyle>
            <a:lvl1pPr algn="r">
              <a:defRPr sz="1200">
                <a:latin typeface="Calibri" pitchFamily="34" charset="0"/>
                <a:ea typeface="ヒラギノ角ゴ Pro W3" charset="-128"/>
                <a:cs typeface="+mn-cs"/>
              </a:defRPr>
            </a:lvl1pPr>
          </a:lstStyle>
          <a:p>
            <a:pPr>
              <a:defRPr/>
            </a:pPr>
            <a:fld id="{F9711ADF-97A4-4970-91A3-6735772093A3}"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pitchFamily="-107" charset="-128"/>
        <a:cs typeface="ヒラギノ角ゴ Pro W3" pitchFamily="-107"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pitchFamily="-107" charset="-128"/>
        <a:cs typeface="ヒラギノ角ゴ Pro W3" charset="-128"/>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pitchFamily="-107" charset="-128"/>
        <a:cs typeface="ヒラギノ角ゴ Pro W3" charset="-128"/>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pitchFamily="-107" charset="-128"/>
        <a:cs typeface="ヒラギノ角ゴ Pro W3" charset="-128"/>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pitchFamily="-107"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a:lstStyle/>
          <a:p>
            <a:endParaRPr lang="en-US" smtClean="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7"/>
          <p:cNvSpPr txBox="1">
            <a:spLocks noGrp="1" noChangeArrowheads="1"/>
          </p:cNvSpPr>
          <p:nvPr/>
        </p:nvSpPr>
        <p:spPr bwMode="auto">
          <a:xfrm>
            <a:off x="3970939" y="8829956"/>
            <a:ext cx="3037840" cy="464820"/>
          </a:xfrm>
          <a:prstGeom prst="rect">
            <a:avLst/>
          </a:prstGeom>
          <a:noFill/>
          <a:ln w="9525">
            <a:noFill/>
            <a:miter lim="800000"/>
            <a:headEnd/>
            <a:tailEnd/>
          </a:ln>
        </p:spPr>
        <p:txBody>
          <a:bodyPr lIns="93165" tIns="46582" rIns="93165" bIns="46582" anchor="b"/>
          <a:lstStyle/>
          <a:p>
            <a:pPr algn="r" defTabSz="932192"/>
            <a:fld id="{91882124-19C6-4709-A777-B772D3F86AF2}" type="slidenum">
              <a:rPr lang="en-US" sz="1200"/>
              <a:pPr algn="r" defTabSz="932192"/>
              <a:t>10</a:t>
            </a:fld>
            <a:endParaRPr lang="en-US" sz="1200" dirty="0"/>
          </a:p>
        </p:txBody>
      </p:sp>
      <p:sp>
        <p:nvSpPr>
          <p:cNvPr id="76803" name="Slide Image Placeholder 1"/>
          <p:cNvSpPr>
            <a:spLocks noGrp="1" noRot="1" noChangeAspect="1" noTextEdit="1"/>
          </p:cNvSpPr>
          <p:nvPr>
            <p:ph type="sldImg"/>
          </p:nvPr>
        </p:nvSpPr>
        <p:spPr bwMode="auto">
          <a:noFill/>
          <a:ln>
            <a:solidFill>
              <a:srgbClr val="000000"/>
            </a:solidFill>
            <a:miter lim="800000"/>
            <a:headEnd/>
            <a:tailEnd/>
          </a:ln>
        </p:spPr>
      </p:sp>
      <p:sp>
        <p:nvSpPr>
          <p:cNvPr id="76804" name="Notes Placeholder 2"/>
          <p:cNvSpPr>
            <a:spLocks noGrp="1"/>
          </p:cNvSpPr>
          <p:nvPr>
            <p:ph type="body" idx="1"/>
          </p:nvPr>
        </p:nvSpPr>
        <p:spPr bwMode="auto">
          <a:noFill/>
        </p:spPr>
        <p:txBody>
          <a:bodyPr wrap="square" lIns="93165" tIns="46582" rIns="93165" bIns="46582" numCol="1" anchor="t" anchorCtr="0" compatLnSpc="1">
            <a:prstTxWarp prst="textNoShape">
              <a:avLst/>
            </a:prstTxWarp>
          </a:bodyPr>
          <a:lstStyle/>
          <a:p>
            <a:pPr defTabSz="470968" eaLnBrk="1" hangingPunct="1">
              <a:spcBef>
                <a:spcPct val="0"/>
              </a:spcBef>
              <a:buFont typeface="Arial" pitchFamily="34" charset="0"/>
              <a:buChar char="•"/>
            </a:pPr>
            <a:r>
              <a:rPr lang="en-CA" dirty="0" smtClean="0"/>
              <a:t>Performance</a:t>
            </a:r>
            <a:r>
              <a:rPr lang="en-CA" baseline="0" dirty="0" smtClean="0"/>
              <a:t> contribution portion of rating system has 3 dimensions:</a:t>
            </a:r>
          </a:p>
          <a:p>
            <a:pPr lvl="1" defTabSz="470968" eaLnBrk="1" hangingPunct="1">
              <a:spcBef>
                <a:spcPct val="0"/>
              </a:spcBef>
              <a:buFont typeface="Arial" pitchFamily="34" charset="0"/>
              <a:buChar char="•"/>
            </a:pPr>
            <a:r>
              <a:rPr lang="en-CA" baseline="0" dirty="0" smtClean="0"/>
              <a:t>Project Life Cycle: includes considerations beyond construction and even O&amp;M to decommissioning and disposal</a:t>
            </a:r>
          </a:p>
          <a:p>
            <a:pPr lvl="1" defTabSz="470968" eaLnBrk="1" hangingPunct="1">
              <a:spcBef>
                <a:spcPct val="0"/>
              </a:spcBef>
              <a:buFont typeface="Arial" pitchFamily="34" charset="0"/>
              <a:buChar char="•"/>
            </a:pPr>
            <a:r>
              <a:rPr lang="en-CA" baseline="0" dirty="0" smtClean="0"/>
              <a:t>Sustainable performance goes beyond conventional performance to sustainable, with ultimate goal of being restorative</a:t>
            </a:r>
          </a:p>
          <a:p>
            <a:pPr lvl="1" defTabSz="470968" eaLnBrk="1" hangingPunct="1">
              <a:spcBef>
                <a:spcPct val="0"/>
              </a:spcBef>
              <a:buFont typeface="Arial" pitchFamily="34" charset="0"/>
              <a:buChar char="•"/>
            </a:pPr>
            <a:r>
              <a:rPr lang="en-CA" baseline="0" dirty="0" smtClean="0"/>
              <a:t>Collaboration – not just conventional between project and owner with occasional input from affected stakeholders, but invites regulators and other potential partners to be involved throughout the process</a:t>
            </a:r>
          </a:p>
          <a:p>
            <a:pPr lvl="1" defTabSz="470968" eaLnBrk="1" hangingPunct="1">
              <a:spcBef>
                <a:spcPct val="0"/>
              </a:spcBef>
              <a:buFont typeface="Arial" pitchFamily="34" charset="0"/>
              <a:buChar char="•"/>
            </a:pPr>
            <a:endParaRPr lang="en-CA" baseline="0" dirty="0" smtClean="0"/>
          </a:p>
          <a:p>
            <a:pPr defTabSz="470968" eaLnBrk="1" hangingPunct="1">
              <a:spcBef>
                <a:spcPct val="0"/>
              </a:spcBef>
              <a:buFont typeface="Arial" pitchFamily="34" charset="0"/>
              <a:buChar char="•"/>
            </a:pPr>
            <a:r>
              <a:rPr lang="en-CA" baseline="0" dirty="0" smtClean="0"/>
              <a:t>Additional explanation:</a:t>
            </a:r>
          </a:p>
          <a:p>
            <a:pPr lvl="1">
              <a:buFont typeface="Arial" pitchFamily="34" charset="0"/>
              <a:buChar char="•"/>
            </a:pPr>
            <a:r>
              <a:rPr lang="en-US" dirty="0" smtClean="0"/>
              <a:t>Project lifecycle – covers project planning, progresses through design, construction and ultimately use and disposal</a:t>
            </a:r>
          </a:p>
          <a:p>
            <a:pPr lvl="1">
              <a:buFont typeface="Arial" pitchFamily="34" charset="0"/>
              <a:buChar char="•"/>
            </a:pPr>
            <a:r>
              <a:rPr lang="en-US" dirty="0" smtClean="0"/>
              <a:t>Range of Sustainable Performance – conventional design, through simple improvement of one dimension of the triple bottom line say, economic, to sustainable addressing all dimensions – economic, social, environmental, beyond sustainable – restoring harm – degraded land – </a:t>
            </a:r>
            <a:r>
              <a:rPr lang="en-US" dirty="0" err="1" smtClean="0"/>
              <a:t>brownfields</a:t>
            </a:r>
            <a:r>
              <a:rPr lang="en-US" dirty="0" smtClean="0"/>
              <a:t>, turning them to productive use – Restorative.  </a:t>
            </a:r>
          </a:p>
          <a:p>
            <a:pPr lvl="1">
              <a:buFont typeface="Arial" pitchFamily="34" charset="0"/>
              <a:buChar char="•"/>
            </a:pPr>
            <a:r>
              <a:rPr lang="en-US" dirty="0" smtClean="0"/>
              <a:t>Stakeholder Collaboration – beginning simply with the project team and their terms of reference, to making recommendations to the owner, engaging directly affected stakeholders, influencing partner organization, to engaging with regulatory agencies.  </a:t>
            </a:r>
          </a:p>
          <a:p>
            <a:pPr eaLnBrk="1" hangingPunct="1">
              <a:spcBef>
                <a:spcPct val="0"/>
              </a:spcBef>
            </a:pPr>
            <a:endParaRPr lang="en-CA" dirty="0" smtClean="0">
              <a:ea typeface="ヒラギノ角ゴ Pro W3" charset="-128"/>
            </a:endParaRPr>
          </a:p>
          <a:p>
            <a:pPr lvl="1" defTabSz="470968" eaLnBrk="1" hangingPunct="1">
              <a:spcBef>
                <a:spcPct val="0"/>
              </a:spcBef>
              <a:buFont typeface="Arial" pitchFamily="34" charset="0"/>
              <a:buChar char="•"/>
            </a:pPr>
            <a:endParaRPr lang="en-CA" dirty="0" smtClean="0"/>
          </a:p>
        </p:txBody>
      </p:sp>
      <p:sp>
        <p:nvSpPr>
          <p:cNvPr id="76805" name="Header Placeholder 3"/>
          <p:cNvSpPr txBox="1">
            <a:spLocks noGrp="1"/>
          </p:cNvSpPr>
          <p:nvPr/>
        </p:nvSpPr>
        <p:spPr bwMode="auto">
          <a:xfrm>
            <a:off x="0" y="0"/>
            <a:ext cx="3037840" cy="464820"/>
          </a:xfrm>
          <a:prstGeom prst="rect">
            <a:avLst/>
          </a:prstGeom>
          <a:noFill/>
          <a:ln w="9525">
            <a:noFill/>
            <a:miter lim="800000"/>
            <a:headEnd/>
            <a:tailEnd/>
          </a:ln>
        </p:spPr>
        <p:txBody>
          <a:bodyPr lIns="93165" tIns="46582" rIns="93165" bIns="46582"/>
          <a:lstStyle/>
          <a:p>
            <a:pPr defTabSz="464472"/>
            <a:r>
              <a:rPr lang="en-US" sz="1200" dirty="0">
                <a:latin typeface="Calibri" pitchFamily="34" charset="0"/>
              </a:rPr>
              <a:t>CWWA 2009 Window on Ottawa</a:t>
            </a:r>
          </a:p>
        </p:txBody>
      </p:sp>
      <p:sp>
        <p:nvSpPr>
          <p:cNvPr id="76806" name="Date Placeholder 4"/>
          <p:cNvSpPr txBox="1">
            <a:spLocks noGrp="1"/>
          </p:cNvSpPr>
          <p:nvPr/>
        </p:nvSpPr>
        <p:spPr bwMode="auto">
          <a:xfrm>
            <a:off x="3970939" y="0"/>
            <a:ext cx="3037840" cy="464820"/>
          </a:xfrm>
          <a:prstGeom prst="rect">
            <a:avLst/>
          </a:prstGeom>
          <a:noFill/>
          <a:ln w="9525">
            <a:noFill/>
            <a:miter lim="800000"/>
            <a:headEnd/>
            <a:tailEnd/>
          </a:ln>
        </p:spPr>
        <p:txBody>
          <a:bodyPr lIns="93165" tIns="46582" rIns="93165" bIns="46582"/>
          <a:lstStyle/>
          <a:p>
            <a:pPr algn="r" defTabSz="464472"/>
            <a:r>
              <a:rPr lang="en-US" sz="1200" dirty="0">
                <a:latin typeface="Calibri" pitchFamily="34" charset="0"/>
              </a:rPr>
              <a:t>December 4, 2009</a:t>
            </a:r>
          </a:p>
        </p:txBody>
      </p:sp>
      <p:sp>
        <p:nvSpPr>
          <p:cNvPr id="76807" name="Footer Placeholder 5"/>
          <p:cNvSpPr txBox="1">
            <a:spLocks noGrp="1"/>
          </p:cNvSpPr>
          <p:nvPr/>
        </p:nvSpPr>
        <p:spPr bwMode="auto">
          <a:xfrm>
            <a:off x="0" y="8829956"/>
            <a:ext cx="3037840" cy="464820"/>
          </a:xfrm>
          <a:prstGeom prst="rect">
            <a:avLst/>
          </a:prstGeom>
          <a:noFill/>
          <a:ln w="9525">
            <a:noFill/>
            <a:miter lim="800000"/>
            <a:headEnd/>
            <a:tailEnd/>
          </a:ln>
        </p:spPr>
        <p:txBody>
          <a:bodyPr lIns="93165" tIns="46582" rIns="93165" bIns="46582" anchor="b"/>
          <a:lstStyle/>
          <a:p>
            <a:pPr defTabSz="464472"/>
            <a:r>
              <a:rPr lang="en-US" sz="1200" dirty="0" err="1">
                <a:latin typeface="Calibri" pitchFamily="34" charset="0"/>
              </a:rPr>
              <a:t>Reg</a:t>
            </a:r>
            <a:r>
              <a:rPr lang="en-US" sz="1200" dirty="0">
                <a:latin typeface="Calibri" pitchFamily="34" charset="0"/>
              </a:rPr>
              <a:t> Andres - R.V. Anderson Associates</a:t>
            </a:r>
          </a:p>
        </p:txBody>
      </p:sp>
      <p:sp>
        <p:nvSpPr>
          <p:cNvPr id="76808" name="Slide Number Placeholder 6"/>
          <p:cNvSpPr txBox="1">
            <a:spLocks noGrp="1"/>
          </p:cNvSpPr>
          <p:nvPr/>
        </p:nvSpPr>
        <p:spPr bwMode="auto">
          <a:xfrm>
            <a:off x="3970939" y="8829956"/>
            <a:ext cx="3037840" cy="464820"/>
          </a:xfrm>
          <a:prstGeom prst="rect">
            <a:avLst/>
          </a:prstGeom>
          <a:noFill/>
          <a:ln w="9525">
            <a:noFill/>
            <a:miter lim="800000"/>
            <a:headEnd/>
            <a:tailEnd/>
          </a:ln>
        </p:spPr>
        <p:txBody>
          <a:bodyPr lIns="93165" tIns="46582" rIns="93165" bIns="46582" anchor="b"/>
          <a:lstStyle/>
          <a:p>
            <a:pPr algn="r" defTabSz="464472"/>
            <a:fld id="{A90174EA-C7D4-46A0-907A-9309DC0553B0}" type="slidenum">
              <a:rPr lang="en-US" sz="1200">
                <a:latin typeface="Calibri" pitchFamily="34" charset="0"/>
              </a:rPr>
              <a:pPr algn="r" defTabSz="464472"/>
              <a:t>10</a:t>
            </a:fld>
            <a:endParaRPr lang="en-US" sz="1200" dirty="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10 categories are currently included in the rating system,</a:t>
            </a:r>
            <a:r>
              <a:rPr lang="en-US" baseline="0" dirty="0" smtClean="0"/>
              <a:t> including:</a:t>
            </a:r>
          </a:p>
          <a:p>
            <a:pPr lvl="1">
              <a:buFont typeface="Arial" pitchFamily="34" charset="0"/>
              <a:buChar char="•"/>
            </a:pPr>
            <a:r>
              <a:rPr lang="en-US" baseline="0" dirty="0" smtClean="0"/>
              <a:t>pathway considerations (improved quality of life, minimizing impacts to other communities)</a:t>
            </a:r>
          </a:p>
          <a:p>
            <a:pPr lvl="1">
              <a:buFont typeface="Arial" pitchFamily="34" charset="0"/>
              <a:buChar char="•"/>
            </a:pPr>
            <a:r>
              <a:rPr lang="en-US" baseline="0" dirty="0" smtClean="0"/>
              <a:t>project management strategies, community effects (noise, light and odors; cultural and historical protection)</a:t>
            </a:r>
          </a:p>
          <a:p>
            <a:pPr lvl="1">
              <a:buFont typeface="Arial" pitchFamily="34" charset="0"/>
              <a:buChar char="•"/>
            </a:pPr>
            <a:r>
              <a:rPr lang="en-US" baseline="0" dirty="0" smtClean="0"/>
              <a:t>other project considerations such as ecology, water, energy and waste).</a:t>
            </a:r>
            <a:endParaRPr lang="en-US" dirty="0" smtClean="0"/>
          </a:p>
          <a:p>
            <a:pPr>
              <a:buFont typeface="Arial" pitchFamily="34" charset="0"/>
              <a:buChar char="•"/>
            </a:pPr>
            <a:r>
              <a:rPr lang="en-US" dirty="0" smtClean="0"/>
              <a:t>The weight given to the various criteria is still being reviewed – these are based on initial research</a:t>
            </a:r>
            <a:r>
              <a:rPr lang="en-US" baseline="0" dirty="0" smtClean="0"/>
              <a:t> and feedback</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Based</a:t>
            </a:r>
            <a:r>
              <a:rPr lang="en-US" baseline="0" dirty="0" smtClean="0"/>
              <a:t> on </a:t>
            </a:r>
            <a:r>
              <a:rPr lang="en-US" baseline="0" dirty="0" err="1" smtClean="0"/>
              <a:t>subcriteria</a:t>
            </a:r>
            <a:r>
              <a:rPr lang="en-US" baseline="0" dirty="0" smtClean="0"/>
              <a:t> within each of the 10 criteria, this indicates how each criterion tracks to the Triple Bottom Line</a:t>
            </a:r>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0"/>
              </a:spcBef>
            </a:pPr>
            <a:r>
              <a:rPr lang="en-US" sz="2000" dirty="0" smtClean="0"/>
              <a:t>Good constructive feedback </a:t>
            </a:r>
          </a:p>
          <a:p>
            <a:pPr lvl="1">
              <a:spcBef>
                <a:spcPts val="0"/>
              </a:spcBef>
            </a:pPr>
            <a:r>
              <a:rPr lang="en-US" sz="2000" dirty="0" smtClean="0"/>
              <a:t>Many suggestions for improvement</a:t>
            </a:r>
          </a:p>
          <a:p>
            <a:pPr lvl="1">
              <a:spcBef>
                <a:spcPts val="0"/>
              </a:spcBef>
            </a:pPr>
            <a:r>
              <a:rPr lang="en-US" sz="2000" dirty="0" smtClean="0"/>
              <a:t>All seemed to like the system and its intent</a:t>
            </a:r>
          </a:p>
          <a:p>
            <a:pPr lvl="0">
              <a:spcBef>
                <a:spcPts val="0"/>
              </a:spcBef>
            </a:pPr>
            <a:r>
              <a:rPr lang="en-US" sz="2000" dirty="0" smtClean="0"/>
              <a:t>Don’t frequently</a:t>
            </a:r>
            <a:r>
              <a:rPr lang="en-US" sz="2000" baseline="0" dirty="0" smtClean="0"/>
              <a:t> ask “Are we doing the right project?”</a:t>
            </a:r>
          </a:p>
          <a:p>
            <a:pPr lvl="0">
              <a:spcBef>
                <a:spcPts val="0"/>
              </a:spcBef>
            </a:pPr>
            <a:r>
              <a:rPr lang="en-US" sz="2000" baseline="0" dirty="0" smtClean="0"/>
              <a:t>Some projects not currently tracking well with criteria: pipelines, road maintenance, possibly industrial facilities</a:t>
            </a:r>
            <a:endParaRPr lang="en-US" sz="2000" dirty="0" smtClean="0"/>
          </a:p>
          <a:p>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a:t>
            </a:r>
            <a:r>
              <a:rPr lang="en-US" baseline="0" dirty="0" smtClean="0"/>
              <a:t> ISI Board teleconference Dec. 20, 2010</a:t>
            </a:r>
          </a:p>
          <a:p>
            <a:r>
              <a:rPr lang="en-US" baseline="0" dirty="0" smtClean="0"/>
              <a:t>First ISI Board meeting Feb. </a:t>
            </a:r>
            <a:r>
              <a:rPr lang="en-US" baseline="0" smtClean="0"/>
              <a:t>8-9, 2011</a:t>
            </a:r>
            <a:endParaRPr lang="en-US"/>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A Resource Reference Guide that links to the sub-criteria – performance measures within the matrix;</a:t>
            </a:r>
          </a:p>
          <a:p>
            <a:pPr>
              <a:buFont typeface="Arial" pitchFamily="34" charset="0"/>
              <a:buChar char="•"/>
            </a:pPr>
            <a:r>
              <a:rPr lang="en-US" dirty="0" smtClean="0"/>
              <a:t>A numeric calculator that links sub-criteria and assessed performance to a numerical scoring sheet that would provide a quantitative indicator of project performance (a “sustainability index”) for individual areas of interest as well as an aggregate project score.</a:t>
            </a:r>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p:spPr>
      </p:sp>
      <p:sp>
        <p:nvSpPr>
          <p:cNvPr id="27650" name="Rectangle 3"/>
          <p:cNvSpPr>
            <a:spLocks noGrp="1"/>
          </p:cNvSpPr>
          <p:nvPr>
            <p:ph type="body" idx="1"/>
          </p:nvPr>
        </p:nvSpPr>
        <p:spPr bwMode="auto">
          <a:noFill/>
        </p:spPr>
        <p:txBody>
          <a:bodyPr/>
          <a:lstStyle/>
          <a:p>
            <a:pPr>
              <a:buFontTx/>
              <a:buChar char="•"/>
            </a:pPr>
            <a:r>
              <a:rPr lang="en-US" dirty="0" smtClean="0">
                <a:ea typeface="ヒラギノ角ゴ Pro W3"/>
                <a:cs typeface="ヒラギノ角ゴ Pro W3"/>
              </a:rPr>
              <a:t>Filling a current gap in the US</a:t>
            </a:r>
          </a:p>
          <a:p>
            <a:pPr>
              <a:buFontTx/>
              <a:buChar char="•"/>
            </a:pPr>
            <a:r>
              <a:rPr lang="en-US" dirty="0" smtClean="0">
                <a:ea typeface="ヒラギノ角ゴ Pro W3"/>
                <a:cs typeface="ヒラギノ角ゴ Pro W3"/>
              </a:rPr>
              <a:t>Not just environmental considerations/criteria, but social and economic equally important</a:t>
            </a:r>
          </a:p>
          <a:p>
            <a:pPr>
              <a:buFontTx/>
              <a:buChar char="•"/>
            </a:pPr>
            <a:r>
              <a:rPr lang="en-US" dirty="0" smtClean="0">
                <a:ea typeface="ヒラギノ角ゴ Pro W3"/>
                <a:cs typeface="ヒラギノ角ゴ Pro W3"/>
              </a:rPr>
              <a:t>Doesn’t include occupied buildings – won’t compete with LEED</a:t>
            </a:r>
          </a:p>
          <a:p>
            <a:pPr>
              <a:buFontTx/>
              <a:buChar char="•"/>
            </a:pPr>
            <a:endParaRPr lang="en-US" dirty="0" smtClean="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should be the nationally </a:t>
            </a:r>
            <a:r>
              <a:rPr lang="en-US" dirty="0" smtClean="0">
                <a:solidFill>
                  <a:srgbClr val="D53318"/>
                </a:solidFill>
              </a:rPr>
              <a:t>recognized as standard</a:t>
            </a:r>
            <a:r>
              <a:rPr lang="en-US" dirty="0" smtClean="0"/>
              <a:t> for higher sustainability performance for civil engineering infrastructure</a:t>
            </a:r>
          </a:p>
          <a:p>
            <a:pPr>
              <a:buFont typeface="Arial" pitchFamily="34" charset="0"/>
              <a:buChar char="•"/>
            </a:pPr>
            <a:r>
              <a:rPr lang="en-US" dirty="0" smtClean="0"/>
              <a:t>Rating system should promote </a:t>
            </a:r>
            <a:r>
              <a:rPr lang="en-US" dirty="0" smtClean="0">
                <a:solidFill>
                  <a:srgbClr val="D53318"/>
                </a:solidFill>
              </a:rPr>
              <a:t>transformational approaches</a:t>
            </a:r>
            <a:r>
              <a:rPr lang="en-US" dirty="0" smtClean="0"/>
              <a:t> with increased project performance for triple bottom line factors in addition to technical requirements;</a:t>
            </a:r>
          </a:p>
          <a:p>
            <a:pPr>
              <a:buFont typeface="Arial" pitchFamily="34" charset="0"/>
              <a:buChar char="•"/>
            </a:pPr>
            <a:r>
              <a:rPr lang="en-US" dirty="0" smtClean="0"/>
              <a:t>Rating system will be scalable and </a:t>
            </a:r>
            <a:r>
              <a:rPr lang="en-US" dirty="0" smtClean="0">
                <a:solidFill>
                  <a:srgbClr val="D53318"/>
                </a:solidFill>
              </a:rPr>
              <a:t>broadly applicable</a:t>
            </a:r>
          </a:p>
          <a:p>
            <a:pPr>
              <a:buFont typeface="Arial" pitchFamily="34" charset="0"/>
              <a:buChar char="•"/>
            </a:pPr>
            <a:r>
              <a:rPr lang="en-US" dirty="0" smtClean="0">
                <a:solidFill>
                  <a:srgbClr val="D53318"/>
                </a:solidFill>
              </a:rPr>
              <a:t>Accommodate sector-specific rating systems</a:t>
            </a:r>
            <a:r>
              <a:rPr lang="en-US" dirty="0" smtClean="0"/>
              <a:t> that may also be eligible for rating system awards</a:t>
            </a:r>
          </a:p>
          <a:p>
            <a:pPr marL="457200" marR="0" lvl="1" indent="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ea typeface="ヒラギノ角ゴ Pro W3"/>
                <a:cs typeface="ヒラギノ角ゴ Pro W3"/>
              </a:rPr>
              <a:t>According to Bill’s research, over 800 others out there, but mostly sector-specific</a:t>
            </a:r>
          </a:p>
          <a:p>
            <a:pPr>
              <a:buFont typeface="Arial" pitchFamily="34"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F815471-15CE-4898-BE50-BFF487284FC9}"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90000"/>
              </a:lnSpc>
              <a:buFont typeface="Arial" pitchFamily="34" charset="0"/>
              <a:buChar char="•"/>
            </a:pPr>
            <a:r>
              <a:rPr lang="en-US" sz="2400" dirty="0" smtClean="0"/>
              <a:t>Life cycle approach promotes higher sustainable performance improvements</a:t>
            </a:r>
          </a:p>
          <a:p>
            <a:pPr>
              <a:lnSpc>
                <a:spcPct val="90000"/>
              </a:lnSpc>
              <a:buFont typeface="Arial" pitchFamily="34" charset="0"/>
              <a:buChar char="•"/>
            </a:pPr>
            <a:r>
              <a:rPr lang="en-US" sz="2400" dirty="0" smtClean="0"/>
              <a:t>Builds and supports transformational approaches to project demands</a:t>
            </a:r>
          </a:p>
          <a:p>
            <a:pPr>
              <a:lnSpc>
                <a:spcPct val="90000"/>
              </a:lnSpc>
              <a:buFont typeface="Arial" pitchFamily="34" charset="0"/>
              <a:buChar char="•"/>
            </a:pPr>
            <a:r>
              <a:rPr lang="en-US" sz="2400" dirty="0" smtClean="0"/>
              <a:t>Provides objective rating and 3</a:t>
            </a:r>
            <a:r>
              <a:rPr lang="en-US" sz="2400" baseline="30000" dirty="0" smtClean="0"/>
              <a:t>rd</a:t>
            </a:r>
            <a:r>
              <a:rPr lang="en-US" sz="2400" dirty="0" smtClean="0"/>
              <a:t> party verification of sustainable civil engineering projects</a:t>
            </a:r>
          </a:p>
          <a:p>
            <a:pPr>
              <a:lnSpc>
                <a:spcPct val="90000"/>
              </a:lnSpc>
              <a:buFont typeface="Arial" pitchFamily="34" charset="0"/>
              <a:buChar char="•"/>
            </a:pPr>
            <a:r>
              <a:rPr lang="en-US" sz="2400" dirty="0" smtClean="0"/>
              <a:t>Adaptable to varying levels of sustainability knowledge and variety of projects – checklists to advanced decision support systems</a:t>
            </a:r>
          </a:p>
          <a:p>
            <a:pPr>
              <a:lnSpc>
                <a:spcPct val="90000"/>
              </a:lnSpc>
              <a:buFont typeface="Arial" pitchFamily="34" charset="0"/>
              <a:buChar char="•"/>
            </a:pPr>
            <a:r>
              <a:rPr lang="en-US" sz="2400" dirty="0" smtClean="0"/>
              <a:t>Promotes collaborative approaches:</a:t>
            </a:r>
          </a:p>
          <a:p>
            <a:pPr lvl="1">
              <a:lnSpc>
                <a:spcPct val="90000"/>
              </a:lnSpc>
              <a:buFont typeface="Arial" pitchFamily="34" charset="0"/>
              <a:buChar char="•"/>
            </a:pPr>
            <a:r>
              <a:rPr lang="en-US" sz="2000" dirty="0" smtClean="0"/>
              <a:t>Provides benefits to: owners, practitioners, professional organizations, regulators and policymakers, by engaging them in rating system development and testing</a:t>
            </a:r>
          </a:p>
          <a:p>
            <a:pPr lvl="1">
              <a:lnSpc>
                <a:spcPct val="90000"/>
              </a:lnSpc>
              <a:buFont typeface="Arial" pitchFamily="34" charset="0"/>
              <a:buChar char="•"/>
            </a:pPr>
            <a:r>
              <a:rPr lang="en-US" sz="2000" dirty="0" smtClean="0"/>
              <a:t>Partnering with agencies and user groups now underway</a:t>
            </a:r>
          </a:p>
          <a:p>
            <a:endParaRPr lang="en-US" dirty="0"/>
          </a:p>
        </p:txBody>
      </p:sp>
      <p:sp>
        <p:nvSpPr>
          <p:cNvPr id="4" name="Slide Number Placeholder 3"/>
          <p:cNvSpPr>
            <a:spLocks noGrp="1"/>
          </p:cNvSpPr>
          <p:nvPr>
            <p:ph type="sldNum" sz="quarter" idx="10"/>
          </p:nvPr>
        </p:nvSpPr>
        <p:spPr/>
        <p:txBody>
          <a:bodyPr/>
          <a:lstStyle/>
          <a:p>
            <a:pPr>
              <a:defRPr/>
            </a:pPr>
            <a:fld id="{9F815471-15CE-4898-BE50-BFF487284FC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buFont typeface="Arial" pitchFamily="34" charset="0"/>
              <a:buChar char="•"/>
            </a:pPr>
            <a:r>
              <a:rPr lang="en-US" sz="2400" dirty="0" smtClean="0"/>
              <a:t>Collaborative organization established with ASCE, APWA &amp; ACEC </a:t>
            </a:r>
          </a:p>
          <a:p>
            <a:pPr lvl="1">
              <a:buFont typeface="Arial" pitchFamily="34" charset="0"/>
              <a:buChar char="•"/>
            </a:pPr>
            <a:r>
              <a:rPr lang="en-US" sz="2400" dirty="0" smtClean="0"/>
              <a:t>New non-profit organization: Institute for Sustainable Infrastructure (ISI)</a:t>
            </a:r>
          </a:p>
          <a:p>
            <a:pPr>
              <a:buFont typeface="Arial" pitchFamily="34" charset="0"/>
              <a:buChar char="•"/>
            </a:pPr>
            <a:r>
              <a:rPr lang="en-US" sz="2400" dirty="0" smtClean="0"/>
              <a:t>Core Products and Programs</a:t>
            </a:r>
          </a:p>
          <a:p>
            <a:pPr lvl="1">
              <a:buFont typeface="Arial" pitchFamily="34" charset="0"/>
              <a:buChar char="•"/>
            </a:pPr>
            <a:r>
              <a:rPr lang="en-US" sz="2000" dirty="0" smtClean="0"/>
              <a:t>Rating system, including software application: rating system will be web-integrated</a:t>
            </a:r>
          </a:p>
          <a:p>
            <a:pPr lvl="1">
              <a:buFont typeface="Arial" pitchFamily="34" charset="0"/>
              <a:buChar char="•"/>
            </a:pPr>
            <a:r>
              <a:rPr lang="en-US" sz="2000" dirty="0" smtClean="0"/>
              <a:t>Education and training will be provided on use of the rating system, from introductory to advanced use, including guidance and best management practices</a:t>
            </a:r>
          </a:p>
          <a:p>
            <a:pPr lvl="1">
              <a:buFont typeface="Arial" pitchFamily="34" charset="0"/>
              <a:buChar char="•"/>
            </a:pPr>
            <a:r>
              <a:rPr lang="en-US" sz="2000" dirty="0" smtClean="0"/>
              <a:t>Professional (individual) certification: Professionals will have an opportunity to become certified on use of the system in order to submit projects for awards</a:t>
            </a:r>
          </a:p>
          <a:p>
            <a:pPr lvl="1">
              <a:buFont typeface="Arial" pitchFamily="34" charset="0"/>
              <a:buChar char="•"/>
            </a:pPr>
            <a:r>
              <a:rPr lang="en-US" sz="2000" dirty="0" smtClean="0"/>
              <a:t>Project awards at various levels of performance: although not yet determined, varying award levels will be obtainable based on rating scores (may be similar to LEED silver, gold, platinum)</a:t>
            </a:r>
          </a:p>
          <a:p>
            <a:pPr lvl="1">
              <a:buFont typeface="Arial" pitchFamily="34" charset="0"/>
              <a:buChar char="•"/>
            </a:pPr>
            <a:endParaRPr lang="en-US" sz="2000" dirty="0" smtClean="0"/>
          </a:p>
          <a:p>
            <a:endParaRPr lang="en-US" dirty="0"/>
          </a:p>
        </p:txBody>
      </p:sp>
      <p:sp>
        <p:nvSpPr>
          <p:cNvPr id="4" name="Slide Number Placeholder 3"/>
          <p:cNvSpPr>
            <a:spLocks noGrp="1"/>
          </p:cNvSpPr>
          <p:nvPr>
            <p:ph type="sldNum" sz="quarter" idx="10"/>
          </p:nvPr>
        </p:nvSpPr>
        <p:spPr/>
        <p:txBody>
          <a:bodyPr/>
          <a:lstStyle/>
          <a:p>
            <a:pPr>
              <a:defRPr/>
            </a:pPr>
            <a:fld id="{9F815471-15CE-4898-BE50-BFF487284FC9}"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ISI </a:t>
            </a:r>
            <a:r>
              <a:rPr lang="en-US" baseline="0" dirty="0" smtClean="0"/>
              <a:t>opened doors January 2011 and will be accepting members very soon</a:t>
            </a:r>
          </a:p>
          <a:p>
            <a:r>
              <a:rPr lang="en-US" baseline="0" dirty="0" smtClean="0"/>
              <a:t>ISI Council will include representatives from Founders, Charter Members, Government Agencies, other key stakeholders</a:t>
            </a:r>
            <a:endParaRPr lang="en-US" dirty="0"/>
          </a:p>
        </p:txBody>
      </p:sp>
      <p:sp>
        <p:nvSpPr>
          <p:cNvPr id="4" name="Slide Number Placeholder 3"/>
          <p:cNvSpPr>
            <a:spLocks noGrp="1"/>
          </p:cNvSpPr>
          <p:nvPr>
            <p:ph type="sldNum" sz="quarter" idx="10"/>
          </p:nvPr>
        </p:nvSpPr>
        <p:spPr/>
        <p:txBody>
          <a:bodyPr/>
          <a:lstStyle/>
          <a:p>
            <a:pPr>
              <a:defRPr/>
            </a:pPr>
            <a:fld id="{F9711ADF-97A4-4970-91A3-6735772093A3}"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lvl="0">
              <a:lnSpc>
                <a:spcPct val="90000"/>
              </a:lnSpc>
              <a:buFont typeface="Arial" pitchFamily="34" charset="0"/>
              <a:buChar char="•"/>
            </a:pPr>
            <a:r>
              <a:rPr lang="en-US" sz="2200" dirty="0" smtClean="0">
                <a:solidFill>
                  <a:srgbClr val="59B423"/>
                </a:solidFill>
              </a:rPr>
              <a:t>Varying Levels: </a:t>
            </a:r>
          </a:p>
          <a:p>
            <a:pPr lvl="1">
              <a:lnSpc>
                <a:spcPct val="90000"/>
              </a:lnSpc>
              <a:buFont typeface="Arial" pitchFamily="34" charset="0"/>
              <a:buChar char="•"/>
            </a:pPr>
            <a:r>
              <a:rPr lang="en-US" sz="2200" dirty="0" smtClean="0">
                <a:solidFill>
                  <a:srgbClr val="59B423"/>
                </a:solidFill>
              </a:rPr>
              <a:t>from simple checklist to get a basic idea of how your project is meeting sustainability goals (not eligible for awards) </a:t>
            </a:r>
          </a:p>
          <a:p>
            <a:pPr lvl="1">
              <a:lnSpc>
                <a:spcPct val="90000"/>
              </a:lnSpc>
              <a:buFont typeface="Arial" pitchFamily="34" charset="0"/>
              <a:buChar char="•"/>
            </a:pPr>
            <a:r>
              <a:rPr lang="en-US" sz="2200" dirty="0" smtClean="0">
                <a:solidFill>
                  <a:srgbClr val="59B423"/>
                </a:solidFill>
              </a:rPr>
              <a:t>to full self-assessment and submittal for award </a:t>
            </a:r>
          </a:p>
          <a:p>
            <a:pPr lvl="1">
              <a:lnSpc>
                <a:spcPct val="90000"/>
              </a:lnSpc>
              <a:buFont typeface="Arial" pitchFamily="34" charset="0"/>
              <a:buChar char="•"/>
            </a:pPr>
            <a:r>
              <a:rPr lang="en-US" sz="2200" dirty="0" smtClean="0">
                <a:solidFill>
                  <a:srgbClr val="59B423"/>
                </a:solidFill>
              </a:rPr>
              <a:t>to focus on specific area of achievement within a larger, more complex project</a:t>
            </a:r>
          </a:p>
          <a:p>
            <a:pPr lvl="0">
              <a:lnSpc>
                <a:spcPct val="90000"/>
              </a:lnSpc>
              <a:buFont typeface="Arial" pitchFamily="34" charset="0"/>
              <a:buChar char="•"/>
            </a:pPr>
            <a:r>
              <a:rPr lang="en-US" sz="2200" dirty="0" smtClean="0">
                <a:solidFill>
                  <a:srgbClr val="59B423"/>
                </a:solidFill>
              </a:rPr>
              <a:t>Pathway Contribution</a:t>
            </a:r>
            <a:r>
              <a:rPr lang="en-US" sz="2200" dirty="0" smtClean="0"/>
              <a:t> (Doing the Right Things): Focus on the Community</a:t>
            </a:r>
          </a:p>
          <a:p>
            <a:pPr lvl="1">
              <a:lnSpc>
                <a:spcPct val="90000"/>
              </a:lnSpc>
              <a:buFont typeface="Arial" pitchFamily="34" charset="0"/>
              <a:buChar char="•"/>
            </a:pPr>
            <a:r>
              <a:rPr lang="en-US" sz="2000" dirty="0" smtClean="0"/>
              <a:t>Relevance to overall community goals and aspirations</a:t>
            </a:r>
          </a:p>
          <a:p>
            <a:pPr lvl="1">
              <a:lnSpc>
                <a:spcPct val="90000"/>
              </a:lnSpc>
              <a:buFont typeface="Arial" pitchFamily="34" charset="0"/>
              <a:buChar char="•"/>
            </a:pPr>
            <a:r>
              <a:rPr lang="en-US" sz="2000" dirty="0" smtClean="0"/>
              <a:t>Improving lives, achieving aspirations</a:t>
            </a:r>
          </a:p>
          <a:p>
            <a:pPr lvl="1">
              <a:lnSpc>
                <a:spcPct val="90000"/>
              </a:lnSpc>
              <a:buFont typeface="Arial" pitchFamily="34" charset="0"/>
              <a:buChar char="•"/>
            </a:pPr>
            <a:r>
              <a:rPr lang="en-US" sz="2000" dirty="0" smtClean="0"/>
              <a:t>Avoiding costly traps, vulnerabilities</a:t>
            </a:r>
          </a:p>
          <a:p>
            <a:pPr lvl="1">
              <a:lnSpc>
                <a:spcPct val="90000"/>
              </a:lnSpc>
              <a:buFont typeface="Arial" pitchFamily="34" charset="0"/>
              <a:buChar char="•"/>
            </a:pPr>
            <a:r>
              <a:rPr lang="en-US" sz="2000" dirty="0" smtClean="0"/>
              <a:t>Propagating growth and development</a:t>
            </a:r>
          </a:p>
          <a:p>
            <a:pPr lvl="1">
              <a:lnSpc>
                <a:spcPct val="90000"/>
              </a:lnSpc>
              <a:buFont typeface="Arial" pitchFamily="34" charset="0"/>
              <a:buChar char="•"/>
            </a:pPr>
            <a:r>
              <a:rPr lang="en-US" sz="2000" dirty="0" smtClean="0"/>
              <a:t>Minimizing adverse impacts</a:t>
            </a:r>
          </a:p>
          <a:p>
            <a:pPr lvl="0">
              <a:lnSpc>
                <a:spcPct val="90000"/>
              </a:lnSpc>
              <a:buFont typeface="Arial" pitchFamily="34" charset="0"/>
              <a:buChar char="•"/>
            </a:pPr>
            <a:r>
              <a:rPr lang="en-US" sz="2200" dirty="0" smtClean="0">
                <a:solidFill>
                  <a:srgbClr val="59B423"/>
                </a:solidFill>
              </a:rPr>
              <a:t>Performance Contribution</a:t>
            </a:r>
            <a:r>
              <a:rPr lang="en-US" sz="2200" dirty="0" smtClean="0"/>
              <a:t> (Doing Things Right)</a:t>
            </a:r>
          </a:p>
          <a:p>
            <a:endParaRPr lang="en-US" dirty="0"/>
          </a:p>
        </p:txBody>
      </p:sp>
      <p:sp>
        <p:nvSpPr>
          <p:cNvPr id="4" name="Slide Number Placeholder 3"/>
          <p:cNvSpPr>
            <a:spLocks noGrp="1"/>
          </p:cNvSpPr>
          <p:nvPr>
            <p:ph type="sldNum" sz="quarter" idx="10"/>
          </p:nvPr>
        </p:nvSpPr>
        <p:spPr/>
        <p:txBody>
          <a:bodyPr/>
          <a:lstStyle/>
          <a:p>
            <a:pPr>
              <a:defRPr/>
            </a:pPr>
            <a:fld id="{9F815471-15CE-4898-BE50-BFF487284FC9}"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r>
              <a:rPr lang="en-US" smtClean="0">
                <a:ea typeface="ヒラギノ角ゴ Pro W3"/>
                <a:cs typeface="ヒラギノ角ゴ Pro W3"/>
              </a:rPr>
              <a:t>Level 4: will allow prioritization, project optimization, and comparative analysis of alternative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a:lstStyle/>
          <a:p>
            <a:pPr>
              <a:buFontTx/>
              <a:buChar char="•"/>
            </a:pPr>
            <a:r>
              <a:rPr lang="en-US" dirty="0" smtClean="0">
                <a:ea typeface="ヒラギノ角ゴ Pro W3"/>
                <a:cs typeface="ヒラギノ角ゴ Pro W3"/>
              </a:rPr>
              <a:t>“improve the lives of people in the communities in which the projects are delivered.” Defined in the general terms of life, work, family and recreation. </a:t>
            </a:r>
          </a:p>
          <a:p>
            <a:pPr>
              <a:buFontTx/>
              <a:buChar char="•"/>
            </a:pPr>
            <a:r>
              <a:rPr lang="en-US" dirty="0" smtClean="0">
                <a:ea typeface="ヒラギノ角ゴ Pro W3"/>
                <a:cs typeface="ヒラギノ角ゴ Pro W3"/>
              </a:rPr>
              <a:t>Locked into an infrastructure that depends on resources which all of a sudden become very scarce and expensive. </a:t>
            </a:r>
          </a:p>
          <a:p>
            <a:pPr>
              <a:buFontTx/>
              <a:buChar char="•"/>
            </a:pPr>
            <a:r>
              <a:rPr lang="en-US" dirty="0" smtClean="0">
                <a:ea typeface="ヒラギノ角ゴ Pro W3"/>
                <a:cs typeface="ヒラギノ角ゴ Pro W3"/>
              </a:rPr>
              <a:t>Locked into an infrastructure configuration that is burdened with enormous risk and vulnerability to extreme weather events, economic conditions, actions by others. </a:t>
            </a:r>
          </a:p>
          <a:p>
            <a:pPr>
              <a:buFontTx/>
              <a:buChar char="•"/>
            </a:pPr>
            <a:r>
              <a:rPr lang="en-US" dirty="0" smtClean="0">
                <a:ea typeface="ヒラギノ角ゴ Pro W3"/>
                <a:cs typeface="ヒラギノ角ゴ Pro W3"/>
              </a:rPr>
              <a:t>If designed well and bundled appropriately with other community infrastructure projects, the community may be able to achieve a substantial increase in investment attractiveness and livability (adding bike path to hwy vs. integrated transportation system </a:t>
            </a:r>
            <a:r>
              <a:rPr lang="en-US" dirty="0" err="1" smtClean="0">
                <a:ea typeface="ヒラギノ角ゴ Pro W3"/>
                <a:cs typeface="ヒラギノ角ゴ Pro W3"/>
              </a:rPr>
              <a:t>w</a:t>
            </a:r>
            <a:r>
              <a:rPr lang="en-US" dirty="0" smtClean="0">
                <a:ea typeface="ヒラギノ角ゴ Pro W3"/>
                <a:cs typeface="ヒラギノ角ゴ Pro W3"/>
              </a:rPr>
              <a:t>/greater efficiency)</a:t>
            </a:r>
          </a:p>
          <a:p>
            <a:pPr>
              <a:buFontTx/>
              <a:buChar char="•"/>
            </a:pPr>
            <a:r>
              <a:rPr lang="en-US" dirty="0" smtClean="0">
                <a:ea typeface="ヒラギノ角ゴ Pro W3"/>
                <a:cs typeface="ヒラギノ角ゴ Pro W3"/>
              </a:rPr>
              <a:t>Designed and delivered to minimize adverse impacts to other communities</a:t>
            </a:r>
          </a:p>
          <a:p>
            <a:pPr marL="748002" lvl="1" indent="-287693">
              <a:buFontTx/>
              <a:buChar char="•"/>
            </a:pPr>
            <a:r>
              <a:rPr lang="en-US" dirty="0" smtClean="0">
                <a:ea typeface="ヒラギノ角ゴ Pro W3"/>
                <a:cs typeface="ヒラギノ角ゴ Pro W3"/>
              </a:rPr>
              <a:t>Avoid, mitigate, minimize</a:t>
            </a:r>
          </a:p>
          <a:p>
            <a:endParaRPr lang="en-US" dirty="0" smtClean="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Rectangle 3"/>
          <p:cNvSpPr/>
          <p:nvPr/>
        </p:nvSpPr>
        <p:spPr>
          <a:xfrm>
            <a:off x="282575" y="228600"/>
            <a:ext cx="4235450" cy="4187825"/>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5" name="Rectangle 4"/>
          <p:cNvSpPr/>
          <p:nvPr/>
        </p:nvSpPr>
        <p:spPr>
          <a:xfrm>
            <a:off x="6802438" y="228600"/>
            <a:ext cx="2057400" cy="2038350"/>
          </a:xfrm>
          <a:prstGeom prst="rect">
            <a:avLst/>
          </a:prstGeom>
          <a:solidFill>
            <a:srgbClr val="D1341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6" name="Rectangle 5"/>
          <p:cNvSpPr/>
          <p:nvPr/>
        </p:nvSpPr>
        <p:spPr>
          <a:xfrm>
            <a:off x="4624388" y="2378075"/>
            <a:ext cx="2057400" cy="2038350"/>
          </a:xfrm>
          <a:prstGeom prst="rect">
            <a:avLst/>
          </a:prstGeom>
          <a:solidFill>
            <a:srgbClr val="C41B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dirty="0">
              <a:solidFill>
                <a:srgbClr val="FFFFFF"/>
              </a:solidFill>
              <a:latin typeface="Arial" charset="0"/>
            </a:endParaRPr>
          </a:p>
        </p:txBody>
      </p:sp>
      <p:sp>
        <p:nvSpPr>
          <p:cNvPr id="7" name="Rectangle 6"/>
          <p:cNvSpPr/>
          <p:nvPr/>
        </p:nvSpPr>
        <p:spPr>
          <a:xfrm>
            <a:off x="4624388" y="228600"/>
            <a:ext cx="2057400" cy="2038350"/>
          </a:xfrm>
          <a:prstGeom prst="rect">
            <a:avLst/>
          </a:prstGeom>
          <a:solidFill>
            <a:srgbClr val="59B4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8" name="Rectangle 7"/>
          <p:cNvSpPr/>
          <p:nvPr/>
        </p:nvSpPr>
        <p:spPr>
          <a:xfrm>
            <a:off x="6802438" y="2378075"/>
            <a:ext cx="2057400" cy="2038350"/>
          </a:xfrm>
          <a:prstGeom prst="rect">
            <a:avLst/>
          </a:prstGeom>
          <a:solidFill>
            <a:srgbClr val="9D6B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9" name="Picture 18"/>
          <p:cNvPicPr>
            <a:picLocks noChangeAspect="1"/>
          </p:cNvPicPr>
          <p:nvPr/>
        </p:nvPicPr>
        <p:blipFill>
          <a:blip r:embed="rId2"/>
          <a:srcRect/>
          <a:stretch>
            <a:fillRect/>
          </a:stretch>
        </p:blipFill>
        <p:spPr bwMode="auto">
          <a:xfrm>
            <a:off x="1066800" y="4700588"/>
            <a:ext cx="2687638" cy="1090612"/>
          </a:xfrm>
          <a:prstGeom prst="rect">
            <a:avLst/>
          </a:prstGeom>
          <a:noFill/>
          <a:ln w="9525">
            <a:noFill/>
            <a:miter lim="800000"/>
            <a:headEnd/>
            <a:tailEnd/>
          </a:ln>
        </p:spPr>
      </p:pic>
      <p:sp>
        <p:nvSpPr>
          <p:cNvPr id="2" name="Title 1"/>
          <p:cNvSpPr>
            <a:spLocks noGrp="1"/>
          </p:cNvSpPr>
          <p:nvPr>
            <p:ph type="ctrTitle"/>
          </p:nvPr>
        </p:nvSpPr>
        <p:spPr>
          <a:xfrm>
            <a:off x="4624388" y="4624668"/>
            <a:ext cx="4214812" cy="933450"/>
          </a:xfrm>
        </p:spPr>
        <p:txBody>
          <a:bodyPr>
            <a:normAutofit/>
          </a:bodyPr>
          <a:lstStyle>
            <a:lvl1pPr>
              <a:defRPr sz="2800">
                <a:solidFill>
                  <a:schemeClr val="tx1"/>
                </a:solidFill>
              </a:defRPr>
            </a:lvl1pPr>
          </a:lstStyle>
          <a:p>
            <a:r>
              <a:rPr lang="en-US" smtClean="0"/>
              <a:t>Click to edit Master title style</a:t>
            </a:r>
            <a:endParaRPr dirty="0"/>
          </a:p>
        </p:txBody>
      </p:sp>
      <p:sp>
        <p:nvSpPr>
          <p:cNvPr id="3" name="Subtitle 2"/>
          <p:cNvSpPr>
            <a:spLocks noGrp="1"/>
          </p:cNvSpPr>
          <p:nvPr>
            <p:ph type="subTitle" idx="1"/>
          </p:nvPr>
        </p:nvSpPr>
        <p:spPr>
          <a:xfrm>
            <a:off x="4624388" y="5562599"/>
            <a:ext cx="4214812" cy="748553"/>
          </a:xfrm>
        </p:spPr>
        <p:txBody>
          <a:bodyPr>
            <a:normAutofit/>
          </a:bodyPr>
          <a:lstStyle>
            <a:lvl1pPr marL="0" indent="0" algn="l">
              <a:spcBef>
                <a:spcPts val="300"/>
              </a:spcBef>
              <a:buNone/>
              <a:defRPr sz="1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5" name="Rectangle 4"/>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6"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7"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2" name="Rectangle 11"/>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277905" y="4424082"/>
            <a:ext cx="6419757" cy="833718"/>
          </a:xfrm>
        </p:spPr>
        <p:txBody>
          <a:bodyPr anchor="b">
            <a:normAutofit/>
          </a:bodyPr>
          <a:lstStyle>
            <a:lvl1pPr algn="l">
              <a:defRPr sz="2600" b="0"/>
            </a:lvl1pPr>
          </a:lstStyle>
          <a:p>
            <a:r>
              <a:rPr lang="en-US" dirty="0" smtClean="0"/>
              <a:t>Click to edit Master title style</a:t>
            </a:r>
            <a:endParaRPr dirty="0"/>
          </a:p>
        </p:txBody>
      </p:sp>
      <p:sp>
        <p:nvSpPr>
          <p:cNvPr id="3" name="Picture Placeholder 2"/>
          <p:cNvSpPr>
            <a:spLocks noGrp="1"/>
          </p:cNvSpPr>
          <p:nvPr>
            <p:ph type="pic" idx="1"/>
          </p:nvPr>
        </p:nvSpPr>
        <p:spPr>
          <a:xfrm>
            <a:off x="277905" y="228600"/>
            <a:ext cx="6378389" cy="418795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noProof="0" dirty="0"/>
          </a:p>
        </p:txBody>
      </p:sp>
      <p:sp>
        <p:nvSpPr>
          <p:cNvPr id="4" name="Text Placeholder 3"/>
          <p:cNvSpPr>
            <a:spLocks noGrp="1"/>
          </p:cNvSpPr>
          <p:nvPr>
            <p:ph type="body" sz="half" idx="2"/>
          </p:nvPr>
        </p:nvSpPr>
        <p:spPr>
          <a:xfrm>
            <a:off x="277905" y="5257799"/>
            <a:ext cx="6419757" cy="885825"/>
          </a:xfrm>
        </p:spPr>
        <p:txBody>
          <a:bodyPr>
            <a:normAutofit/>
          </a:bodyPr>
          <a:lstStyle>
            <a:lvl1pPr marL="0" indent="0">
              <a:spcBef>
                <a:spcPts val="3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7" name="Rectangle 6"/>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8"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9" name="Picture 5"/>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10" name="Rectangle 9"/>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5" name="Rectangle 14"/>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6" name="Rectangle 15"/>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7" name="Rectangle 16"/>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380554" y="2286000"/>
            <a:ext cx="4016633" cy="1447800"/>
          </a:xfrm>
        </p:spPr>
        <p:txBody>
          <a:bodyPr>
            <a:normAutofit/>
          </a:bodyPr>
          <a:lstStyle>
            <a:lvl1pPr algn="l">
              <a:defRPr sz="2600" b="0">
                <a:solidFill>
                  <a:schemeClr val="bg1"/>
                </a:solidFill>
              </a:defRPr>
            </a:lvl1pPr>
          </a:lstStyle>
          <a:p>
            <a:r>
              <a:rPr lang="en-US" dirty="0" smtClean="0"/>
              <a:t>Click to edit Master title style</a:t>
            </a:r>
            <a:endParaRPr dirty="0"/>
          </a:p>
        </p:txBody>
      </p:sp>
      <p:sp>
        <p:nvSpPr>
          <p:cNvPr id="4" name="Text Placeholder 3"/>
          <p:cNvSpPr>
            <a:spLocks noGrp="1"/>
          </p:cNvSpPr>
          <p:nvPr>
            <p:ph type="body" sz="half" idx="2"/>
          </p:nvPr>
        </p:nvSpPr>
        <p:spPr>
          <a:xfrm>
            <a:off x="381094" y="3733800"/>
            <a:ext cx="4015304" cy="2392363"/>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2" name="Picture Placeholder 12"/>
          <p:cNvSpPr>
            <a:spLocks noGrp="1"/>
          </p:cNvSpPr>
          <p:nvPr>
            <p:ph type="pic" sz="quarter" idx="13"/>
          </p:nvPr>
        </p:nvSpPr>
        <p:spPr>
          <a:xfrm>
            <a:off x="4624388" y="22860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3" name="Picture Placeholder 12"/>
          <p:cNvSpPr>
            <a:spLocks noGrp="1"/>
          </p:cNvSpPr>
          <p:nvPr>
            <p:ph type="pic" sz="quarter" idx="14"/>
          </p:nvPr>
        </p:nvSpPr>
        <p:spPr>
          <a:xfrm>
            <a:off x="6803136" y="2381663"/>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4" name="Picture Placeholder 12"/>
          <p:cNvSpPr>
            <a:spLocks noGrp="1"/>
          </p:cNvSpPr>
          <p:nvPr>
            <p:ph type="pic" sz="quarter" idx="15"/>
          </p:nvPr>
        </p:nvSpPr>
        <p:spPr>
          <a:xfrm>
            <a:off x="4624388" y="2381662"/>
            <a:ext cx="2057400" cy="4192175"/>
          </a:xfrm>
        </p:spPr>
        <p:txBody>
          <a:bodyPr rtlCol="0">
            <a:normAutofit/>
          </a:bodyPr>
          <a:lstStyle>
            <a:lvl1pPr>
              <a:buNone/>
              <a:defRPr/>
            </a:lvl1pPr>
          </a:lstStyle>
          <a:p>
            <a:pPr lvl="0"/>
            <a:r>
              <a:rPr lang="en-US" noProof="0" dirty="0" smtClean="0"/>
              <a:t>Click icon to add picture</a:t>
            </a:r>
            <a:endParaRPr noProof="0" dirty="0"/>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4" name="Rectangle 3"/>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5"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6"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7" name="Rectangle 6"/>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98474" y="1981200"/>
            <a:ext cx="7556313" cy="38984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Date Placeholder 3"/>
          <p:cNvSpPr>
            <a:spLocks noGrp="1"/>
          </p:cNvSpPr>
          <p:nvPr>
            <p:ph type="dt" sz="half" idx="10"/>
          </p:nvPr>
        </p:nvSpPr>
        <p:spPr>
          <a:xfrm>
            <a:off x="6794500" y="6248400"/>
            <a:ext cx="8255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11" name="Footer Placeholder 4"/>
          <p:cNvSpPr>
            <a:spLocks noGrp="1"/>
          </p:cNvSpPr>
          <p:nvPr>
            <p:ph type="ftr" sz="quarter" idx="11"/>
          </p:nvPr>
        </p:nvSpPr>
        <p:spPr>
          <a:xfrm>
            <a:off x="498475" y="6248400"/>
            <a:ext cx="5826125"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Title Slide with 2 Pictures">
    <p:spTree>
      <p:nvGrpSpPr>
        <p:cNvPr id="1" name=""/>
        <p:cNvGrpSpPr/>
        <p:nvPr/>
      </p:nvGrpSpPr>
      <p:grpSpPr>
        <a:xfrm>
          <a:off x="0" y="0"/>
          <a:ext cx="0" cy="0"/>
          <a:chOff x="0" y="0"/>
          <a:chExt cx="0" cy="0"/>
        </a:xfrm>
      </p:grpSpPr>
      <p:sp>
        <p:nvSpPr>
          <p:cNvPr id="6" name="Rectangle 5"/>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7"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8"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2" name="Rectangle 11"/>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5" name="Rectangle 1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7" name="Rectangle 16"/>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ctrTitle"/>
          </p:nvPr>
        </p:nvSpPr>
        <p:spPr>
          <a:xfrm>
            <a:off x="4624388" y="4624668"/>
            <a:ext cx="4214812" cy="933450"/>
          </a:xfrm>
          <a:prstGeom prst="rect">
            <a:avLst/>
          </a:prstGeom>
        </p:spPr>
        <p:txBody>
          <a:bodyPr>
            <a:normAutofit/>
          </a:bodyPr>
          <a:lstStyle>
            <a:lvl1pPr>
              <a:defRPr sz="2200"/>
            </a:lvl1pPr>
          </a:lstStyle>
          <a:p>
            <a:r>
              <a:rPr lang="en-US" dirty="0" smtClean="0"/>
              <a:t>Click to edit Master 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6" name="Text Placeholder 3"/>
          <p:cNvSpPr>
            <a:spLocks noGrp="1"/>
          </p:cNvSpPr>
          <p:nvPr>
            <p:ph type="body" sz="half" idx="2"/>
          </p:nvPr>
        </p:nvSpPr>
        <p:spPr>
          <a:xfrm>
            <a:off x="857250" y="228600"/>
            <a:ext cx="3086100" cy="4187952"/>
          </a:xfrm>
        </p:spPr>
        <p:txBody>
          <a:bodyPr lIns="45720" rIns="45720" anchor="ctr">
            <a:noAutofit/>
          </a:bodyPr>
          <a:lstStyle>
            <a:lvl1pPr marL="0" indent="0" algn="l">
              <a:buNone/>
              <a:defRPr sz="3800">
                <a:solidFill>
                  <a:schemeClr val="bg1"/>
                </a:solidFill>
              </a:defRPr>
            </a:lvl1pPr>
            <a:lvl2pPr>
              <a:defRPr sz="1200"/>
            </a:lvl2pPr>
            <a:lvl3pPr>
              <a:defRPr sz="1000"/>
            </a:lvl3pPr>
            <a:lvl4pPr>
              <a:defRPr sz="900"/>
            </a:lvl4pPr>
            <a:lvl5pPr>
              <a:defRPr sz="900"/>
            </a:lvl5pPr>
          </a:lstStyle>
          <a:p>
            <a:pPr lvl="0"/>
            <a:r>
              <a:rPr lang="en-US" dirty="0" smtClean="0"/>
              <a:t>Click to edit Master text styles</a:t>
            </a:r>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_2 Pictures with Caption">
    <p:spTree>
      <p:nvGrpSpPr>
        <p:cNvPr id="1" name=""/>
        <p:cNvGrpSpPr/>
        <p:nvPr/>
      </p:nvGrpSpPr>
      <p:grpSpPr>
        <a:xfrm>
          <a:off x="0" y="0"/>
          <a:ext cx="0" cy="0"/>
          <a:chOff x="0" y="0"/>
          <a:chExt cx="0" cy="0"/>
        </a:xfrm>
      </p:grpSpPr>
      <p:sp>
        <p:nvSpPr>
          <p:cNvPr id="5" name="Rectangle 4"/>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6"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7"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282575" y="228600"/>
            <a:ext cx="6386513" cy="6248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3" name="Rectangle 12"/>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380554" y="2286000"/>
            <a:ext cx="6181611" cy="1447800"/>
          </a:xfrm>
        </p:spPr>
        <p:txBody>
          <a:bodyPr>
            <a:normAutofit/>
          </a:bodyPr>
          <a:lstStyle>
            <a:lvl1pPr algn="l">
              <a:defRPr sz="2800" b="0">
                <a:solidFill>
                  <a:schemeClr val="bg1"/>
                </a:solidFill>
              </a:defRPr>
            </a:lvl1pPr>
          </a:lstStyle>
          <a:p>
            <a:r>
              <a:rPr lang="en-US" dirty="0" smtClean="0"/>
              <a:t>Click to edit Master title style</a:t>
            </a:r>
            <a:endParaRPr dirty="0"/>
          </a:p>
        </p:txBody>
      </p:sp>
      <p:sp>
        <p:nvSpPr>
          <p:cNvPr id="4" name="Text Placeholder 3"/>
          <p:cNvSpPr>
            <a:spLocks noGrp="1"/>
          </p:cNvSpPr>
          <p:nvPr>
            <p:ph type="body" sz="half" idx="2"/>
          </p:nvPr>
        </p:nvSpPr>
        <p:spPr>
          <a:xfrm>
            <a:off x="381094" y="3733800"/>
            <a:ext cx="6179566" cy="2392363"/>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dirty="0" smtClean="0"/>
              <a:t>Click icon to add picture</a:t>
            </a:r>
            <a:endParaRPr noProof="0" dirty="0"/>
          </a:p>
        </p:txBody>
      </p:sp>
      <p:sp>
        <p:nvSpPr>
          <p:cNvPr id="14" name="Slide Number Placeholder 6"/>
          <p:cNvSpPr>
            <a:spLocks noGrp="1"/>
          </p:cNvSpPr>
          <p:nvPr>
            <p:ph type="sldNum" sz="quarter" idx="14"/>
          </p:nvPr>
        </p:nvSpPr>
        <p:spPr>
          <a:xfrm>
            <a:off x="8305800" y="242888"/>
            <a:ext cx="554038" cy="365125"/>
          </a:xfrm>
          <a:prstGeom prst="rect">
            <a:avLst/>
          </a:prstGeom>
        </p:spPr>
        <p:txBody>
          <a:bodyPr vert="horz" wrap="square" lIns="91440" tIns="45720" rIns="91440" bIns="45720" numCol="1" anchor="t" anchorCtr="0" compatLnSpc="1">
            <a:prstTxWarp prst="textNoShape">
              <a:avLst/>
            </a:prstTxWarp>
          </a:bodyPr>
          <a:lstStyle>
            <a:lvl1pPr>
              <a:defRPr>
                <a:ea typeface="ヒラギノ角ゴ Pro W3" charset="-128"/>
                <a:cs typeface="+mn-cs"/>
              </a:defRPr>
            </a:lvl1pPr>
          </a:lstStyle>
          <a:p>
            <a:pPr>
              <a:defRPr/>
            </a:pPr>
            <a:fld id="{25F21C7E-7A3C-453C-8032-34F870057832}" type="slidenum">
              <a:rPr lang="en-US"/>
              <a:pPr>
                <a:defRPr/>
              </a:pPr>
              <a:t>‹#›</a:t>
            </a:fld>
            <a:endParaRPr lang="en-US" dirty="0"/>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2_Title Slide">
    <p:spTree>
      <p:nvGrpSpPr>
        <p:cNvPr id="1" name=""/>
        <p:cNvGrpSpPr/>
        <p:nvPr/>
      </p:nvGrpSpPr>
      <p:grpSpPr>
        <a:xfrm>
          <a:off x="0" y="0"/>
          <a:ext cx="0" cy="0"/>
          <a:chOff x="0" y="0"/>
          <a:chExt cx="0" cy="0"/>
        </a:xfrm>
      </p:grpSpPr>
      <p:sp>
        <p:nvSpPr>
          <p:cNvPr id="2" name="Rectangle 1"/>
          <p:cNvSpPr/>
          <p:nvPr/>
        </p:nvSpPr>
        <p:spPr>
          <a:xfrm>
            <a:off x="282575" y="228600"/>
            <a:ext cx="4235450" cy="4187825"/>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3" name="Rectangle 2"/>
          <p:cNvSpPr/>
          <p:nvPr/>
        </p:nvSpPr>
        <p:spPr>
          <a:xfrm>
            <a:off x="6802438" y="228600"/>
            <a:ext cx="2057400" cy="2038350"/>
          </a:xfrm>
          <a:prstGeom prst="rect">
            <a:avLst/>
          </a:prstGeom>
          <a:solidFill>
            <a:srgbClr val="D1341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4" name="Rectangle 3"/>
          <p:cNvSpPr/>
          <p:nvPr/>
        </p:nvSpPr>
        <p:spPr>
          <a:xfrm>
            <a:off x="4624388" y="2378075"/>
            <a:ext cx="2057400" cy="2038350"/>
          </a:xfrm>
          <a:prstGeom prst="rect">
            <a:avLst/>
          </a:prstGeom>
          <a:solidFill>
            <a:srgbClr val="C41B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dirty="0">
              <a:solidFill>
                <a:srgbClr val="FFFFFF"/>
              </a:solidFill>
              <a:latin typeface="Arial" charset="0"/>
            </a:endParaRPr>
          </a:p>
        </p:txBody>
      </p:sp>
      <p:sp>
        <p:nvSpPr>
          <p:cNvPr id="5" name="Rectangle 4"/>
          <p:cNvSpPr/>
          <p:nvPr/>
        </p:nvSpPr>
        <p:spPr>
          <a:xfrm>
            <a:off x="4624388" y="228600"/>
            <a:ext cx="2057400" cy="2038350"/>
          </a:xfrm>
          <a:prstGeom prst="rect">
            <a:avLst/>
          </a:prstGeom>
          <a:solidFill>
            <a:srgbClr val="59B4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6" name="Rectangle 5"/>
          <p:cNvSpPr/>
          <p:nvPr/>
        </p:nvSpPr>
        <p:spPr>
          <a:xfrm>
            <a:off x="6802438" y="2378075"/>
            <a:ext cx="2057400" cy="2038350"/>
          </a:xfrm>
          <a:prstGeom prst="rect">
            <a:avLst/>
          </a:prstGeom>
          <a:solidFill>
            <a:srgbClr val="9D6B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7" name="Picture 18"/>
          <p:cNvPicPr>
            <a:picLocks noChangeAspect="1"/>
          </p:cNvPicPr>
          <p:nvPr/>
        </p:nvPicPr>
        <p:blipFill>
          <a:blip r:embed="rId2"/>
          <a:srcRect/>
          <a:stretch>
            <a:fillRect/>
          </a:stretch>
        </p:blipFill>
        <p:spPr bwMode="auto">
          <a:xfrm>
            <a:off x="1066800" y="4700588"/>
            <a:ext cx="2687638" cy="1090612"/>
          </a:xfrm>
          <a:prstGeom prst="rect">
            <a:avLst/>
          </a:prstGeom>
          <a:noFill/>
          <a:ln w="9525">
            <a:noFill/>
            <a:miter lim="800000"/>
            <a:headEnd/>
            <a:tailEnd/>
          </a:ln>
        </p:spPr>
      </p:pic>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1_Blank">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98475" y="484188"/>
            <a:ext cx="5978525" cy="111601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98475" y="1981200"/>
            <a:ext cx="7121525" cy="4144963"/>
          </a:xfrm>
        </p:spPr>
        <p:txBody>
          <a:bodyPr/>
          <a:lstStyle/>
          <a:p>
            <a:pPr lvl="0"/>
            <a:endParaRPr lang="en-US" noProof="0" dirty="0"/>
          </a:p>
        </p:txBody>
      </p:sp>
    </p:spTree>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484188"/>
            <a:ext cx="5978525" cy="1116012"/>
          </a:xfrm>
        </p:spPr>
        <p:txBody>
          <a:bodyPr/>
          <a:lstStyle/>
          <a:p>
            <a:r>
              <a:rPr lang="en-US" smtClean="0"/>
              <a:t>Click to edit Master title style</a:t>
            </a:r>
            <a:endParaRPr lang="en-US"/>
          </a:p>
        </p:txBody>
      </p:sp>
      <p:sp>
        <p:nvSpPr>
          <p:cNvPr id="3" name="Content Placeholder 2"/>
          <p:cNvSpPr>
            <a:spLocks noGrp="1"/>
          </p:cNvSpPr>
          <p:nvPr>
            <p:ph idx="1"/>
          </p:nvPr>
        </p:nvSpPr>
        <p:spPr>
          <a:xfrm>
            <a:off x="498475" y="1981200"/>
            <a:ext cx="7121525" cy="4144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Title Slide">
    <p:spTree>
      <p:nvGrpSpPr>
        <p:cNvPr id="1" name=""/>
        <p:cNvGrpSpPr/>
        <p:nvPr/>
      </p:nvGrpSpPr>
      <p:grpSpPr>
        <a:xfrm>
          <a:off x="0" y="0"/>
          <a:ext cx="0" cy="0"/>
          <a:chOff x="0" y="0"/>
          <a:chExt cx="0" cy="0"/>
        </a:xfrm>
      </p:grpSpPr>
      <p:sp>
        <p:nvSpPr>
          <p:cNvPr id="2" name="Rectangle 1"/>
          <p:cNvSpPr/>
          <p:nvPr/>
        </p:nvSpPr>
        <p:spPr>
          <a:xfrm>
            <a:off x="282575" y="228600"/>
            <a:ext cx="4235450" cy="4187825"/>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3" name="Rectangle 2"/>
          <p:cNvSpPr/>
          <p:nvPr/>
        </p:nvSpPr>
        <p:spPr>
          <a:xfrm>
            <a:off x="6802438" y="228600"/>
            <a:ext cx="2057400" cy="2038350"/>
          </a:xfrm>
          <a:prstGeom prst="rect">
            <a:avLst/>
          </a:prstGeom>
          <a:solidFill>
            <a:srgbClr val="D1341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4" name="Rectangle 3"/>
          <p:cNvSpPr/>
          <p:nvPr/>
        </p:nvSpPr>
        <p:spPr>
          <a:xfrm>
            <a:off x="4624388" y="2378075"/>
            <a:ext cx="2057400" cy="2038350"/>
          </a:xfrm>
          <a:prstGeom prst="rect">
            <a:avLst/>
          </a:prstGeom>
          <a:solidFill>
            <a:srgbClr val="C41B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dirty="0">
              <a:solidFill>
                <a:srgbClr val="FFFFFF"/>
              </a:solidFill>
              <a:latin typeface="Arial" charset="0"/>
            </a:endParaRPr>
          </a:p>
        </p:txBody>
      </p:sp>
      <p:sp>
        <p:nvSpPr>
          <p:cNvPr id="5" name="Rectangle 4"/>
          <p:cNvSpPr/>
          <p:nvPr/>
        </p:nvSpPr>
        <p:spPr>
          <a:xfrm>
            <a:off x="4624388" y="228600"/>
            <a:ext cx="2057400" cy="2038350"/>
          </a:xfrm>
          <a:prstGeom prst="rect">
            <a:avLst/>
          </a:prstGeom>
          <a:solidFill>
            <a:srgbClr val="59B4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6" name="Rectangle 5"/>
          <p:cNvSpPr/>
          <p:nvPr/>
        </p:nvSpPr>
        <p:spPr>
          <a:xfrm>
            <a:off x="6802438" y="2378075"/>
            <a:ext cx="2057400" cy="2038350"/>
          </a:xfrm>
          <a:prstGeom prst="rect">
            <a:avLst/>
          </a:prstGeom>
          <a:solidFill>
            <a:srgbClr val="9D6B4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7" name="Picture 18"/>
          <p:cNvPicPr>
            <a:picLocks noChangeAspect="1"/>
          </p:cNvPicPr>
          <p:nvPr/>
        </p:nvPicPr>
        <p:blipFill>
          <a:blip r:embed="rId2"/>
          <a:srcRect/>
          <a:stretch>
            <a:fillRect/>
          </a:stretch>
        </p:blipFill>
        <p:spPr bwMode="auto">
          <a:xfrm>
            <a:off x="1066800" y="4700588"/>
            <a:ext cx="2687638" cy="1090612"/>
          </a:xfrm>
          <a:prstGeom prst="rect">
            <a:avLst/>
          </a:prstGeom>
          <a:noFill/>
          <a:ln w="9525">
            <a:noFill/>
            <a:miter lim="800000"/>
            <a:headEnd/>
            <a:tailEnd/>
          </a:ln>
        </p:spPr>
      </p:pic>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4" name="Rectangle 3"/>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5"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6"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7" name="Rectangle 6"/>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498475" y="484094"/>
            <a:ext cx="6511926" cy="1116106"/>
          </a:xfrm>
        </p:spPr>
        <p:txBody>
          <a:bodyPr/>
          <a:lstStyle/>
          <a:p>
            <a:r>
              <a:rPr lang="en-US" smtClean="0"/>
              <a:t>Click to edit Master title style</a:t>
            </a:r>
            <a:endParaRP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Date Placeholder 3"/>
          <p:cNvSpPr>
            <a:spLocks noGrp="1"/>
          </p:cNvSpPr>
          <p:nvPr>
            <p:ph type="dt" sz="half" idx="10"/>
          </p:nvPr>
        </p:nvSpPr>
        <p:spPr>
          <a:xfrm>
            <a:off x="6794500" y="6248400"/>
            <a:ext cx="8255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11" name="Footer Placeholder 4"/>
          <p:cNvSpPr>
            <a:spLocks noGrp="1"/>
          </p:cNvSpPr>
          <p:nvPr>
            <p:ph type="ftr" sz="quarter" idx="11"/>
          </p:nvPr>
        </p:nvSpPr>
        <p:spPr>
          <a:xfrm>
            <a:off x="498475" y="6248400"/>
            <a:ext cx="5826125"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1_Section Header">
    <p:spTree>
      <p:nvGrpSpPr>
        <p:cNvPr id="1" name=""/>
        <p:cNvGrpSpPr/>
        <p:nvPr/>
      </p:nvGrpSpPr>
      <p:grpSpPr>
        <a:xfrm>
          <a:off x="0" y="0"/>
          <a:ext cx="0" cy="0"/>
          <a:chOff x="0" y="0"/>
          <a:chExt cx="0" cy="0"/>
        </a:xfrm>
      </p:grpSpPr>
      <p:sp>
        <p:nvSpPr>
          <p:cNvPr id="4" name="Rectangle 3"/>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5"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6"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7" name="Rectangle 6"/>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p:nvSpPr>
        <p:spPr>
          <a:xfrm>
            <a:off x="658813" y="228600"/>
            <a:ext cx="8201025" cy="6345238"/>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285750" y="228600"/>
            <a:ext cx="2127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2286000" y="3124200"/>
            <a:ext cx="5638800" cy="1362075"/>
          </a:xfrm>
        </p:spPr>
        <p:txBody>
          <a:bodyPr anchor="b">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ormAutofit/>
          </a:bodyPr>
          <a:lstStyle>
            <a:lvl1pPr marL="0" indent="0">
              <a:spcBef>
                <a:spcPts val="3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5" name="Rectangle 4"/>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6"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7"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dirty="0"/>
          </a:p>
        </p:txBody>
      </p:sp>
      <p:sp>
        <p:nvSpPr>
          <p:cNvPr id="3" name="Content Placeholder 2"/>
          <p:cNvSpPr>
            <a:spLocks noGrp="1"/>
          </p:cNvSpPr>
          <p:nvPr>
            <p:ph sz="half" idx="1"/>
          </p:nvPr>
        </p:nvSpPr>
        <p:spPr>
          <a:xfrm>
            <a:off x="498518" y="1905000"/>
            <a:ext cx="3657600" cy="4221163"/>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Content Placeholder 3"/>
          <p:cNvSpPr>
            <a:spLocks noGrp="1"/>
          </p:cNvSpPr>
          <p:nvPr>
            <p:ph sz="half" idx="2"/>
          </p:nvPr>
        </p:nvSpPr>
        <p:spPr>
          <a:xfrm>
            <a:off x="4399878" y="1905000"/>
            <a:ext cx="3657600" cy="4221163"/>
          </a:xfrm>
        </p:spPr>
        <p:txBody>
          <a:bodyPr>
            <a:normAutofit/>
          </a:bodyPr>
          <a:lstStyle>
            <a:lvl1pPr>
              <a:defRPr sz="22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6" name="Rectangle 5"/>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7"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8"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2" name="Rectangle 11"/>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Date Placeholder 4"/>
          <p:cNvSpPr>
            <a:spLocks noGrp="1"/>
          </p:cNvSpPr>
          <p:nvPr>
            <p:ph type="dt" sz="half" idx="17"/>
          </p:nvPr>
        </p:nvSpPr>
        <p:spPr>
          <a:xfrm>
            <a:off x="6794500" y="6248400"/>
            <a:ext cx="8255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15" name="Footer Placeholder 5"/>
          <p:cNvSpPr>
            <a:spLocks noGrp="1"/>
          </p:cNvSpPr>
          <p:nvPr>
            <p:ph type="ftr" sz="quarter" idx="18"/>
          </p:nvPr>
        </p:nvSpPr>
        <p:spPr>
          <a:xfrm>
            <a:off x="498475" y="6248400"/>
            <a:ext cx="5826125"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7" name="Rectangle 6"/>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8"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9" name="Picture 5"/>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10" name="Rectangle 9"/>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3" name="Rectangle 12"/>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7" name="Date Placeholder 4"/>
          <p:cNvSpPr>
            <a:spLocks noGrp="1"/>
          </p:cNvSpPr>
          <p:nvPr>
            <p:ph type="dt" sz="half" idx="19"/>
          </p:nvPr>
        </p:nvSpPr>
        <p:spPr>
          <a:xfrm>
            <a:off x="6794500" y="6248400"/>
            <a:ext cx="8255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18" name="Footer Placeholder 5"/>
          <p:cNvSpPr>
            <a:spLocks noGrp="1"/>
          </p:cNvSpPr>
          <p:nvPr>
            <p:ph type="ftr" sz="quarter" idx="20"/>
          </p:nvPr>
        </p:nvSpPr>
        <p:spPr>
          <a:xfrm>
            <a:off x="498475" y="6248400"/>
            <a:ext cx="5826125"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2" name="Rectangle 1"/>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3"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4"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5" name="Rectangle 4"/>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6" name="Rectangle 5"/>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7" name="Rectangle 6"/>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8" name="Date Placeholder 1"/>
          <p:cNvSpPr>
            <a:spLocks noGrp="1"/>
          </p:cNvSpPr>
          <p:nvPr>
            <p:ph type="dt" sz="half" idx="10"/>
          </p:nvPr>
        </p:nvSpPr>
        <p:spPr>
          <a:xfrm>
            <a:off x="6794500" y="6248400"/>
            <a:ext cx="825500"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9" name="Footer Placeholder 2"/>
          <p:cNvSpPr>
            <a:spLocks noGrp="1"/>
          </p:cNvSpPr>
          <p:nvPr>
            <p:ph type="ftr" sz="quarter" idx="11"/>
          </p:nvPr>
        </p:nvSpPr>
        <p:spPr>
          <a:xfrm>
            <a:off x="498475" y="6248400"/>
            <a:ext cx="5826125" cy="365125"/>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pic>
        <p:nvPicPr>
          <p:cNvPr id="6" name="Picture 12"/>
          <p:cNvPicPr>
            <a:picLocks noChangeAspect="1"/>
          </p:cNvPicPr>
          <p:nvPr/>
        </p:nvPicPr>
        <p:blipFill>
          <a:blip r:embed="rId2"/>
          <a:srcRect/>
          <a:stretch>
            <a:fillRect/>
          </a:stretch>
        </p:blipFill>
        <p:spPr bwMode="auto">
          <a:xfrm>
            <a:off x="8054975" y="6292850"/>
            <a:ext cx="784225" cy="250825"/>
          </a:xfrm>
          <a:prstGeom prst="rect">
            <a:avLst/>
          </a:prstGeom>
          <a:noFill/>
          <a:ln w="9525">
            <a:noFill/>
            <a:miter lim="800000"/>
            <a:headEnd/>
            <a:tailEnd/>
          </a:ln>
        </p:spPr>
      </p:pic>
      <p:pic>
        <p:nvPicPr>
          <p:cNvPr id="7" name="Picture 8"/>
          <p:cNvPicPr>
            <a:picLocks noChangeAspect="1"/>
          </p:cNvPicPr>
          <p:nvPr/>
        </p:nvPicPr>
        <p:blipFill>
          <a:blip r:embed="rId3"/>
          <a:srcRect/>
          <a:stretch>
            <a:fillRect/>
          </a:stretch>
        </p:blipFill>
        <p:spPr bwMode="auto">
          <a:xfrm>
            <a:off x="8175625" y="304800"/>
            <a:ext cx="663575" cy="1600200"/>
          </a:xfrm>
          <a:prstGeom prst="rect">
            <a:avLst/>
          </a:prstGeom>
          <a:noFill/>
          <a:ln w="9525">
            <a:noFill/>
            <a:miter lim="800000"/>
            <a:headEnd/>
            <a:tailEnd/>
          </a:ln>
        </p:spPr>
      </p:pic>
      <p:sp>
        <p:nvSpPr>
          <p:cNvPr id="8" name="Rectangle 7"/>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9" name="Rectangle 8"/>
          <p:cNvSpPr/>
          <p:nvPr/>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0" name="Rectangle 9"/>
          <p:cNvSpPr/>
          <p:nvPr userDrawn="1"/>
        </p:nvSpPr>
        <p:spPr>
          <a:xfrm>
            <a:off x="8054975" y="304800"/>
            <a:ext cx="90488" cy="1600200"/>
          </a:xfrm>
          <a:prstGeom prst="rect">
            <a:avLst/>
          </a:prstGeom>
          <a:solidFill>
            <a:srgbClr val="1448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11" name="Rectangle 10"/>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Arial" charset="0"/>
            </a:endParaRPr>
          </a:p>
        </p:txBody>
      </p:sp>
      <p:sp>
        <p:nvSpPr>
          <p:cNvPr id="2" name="Title 1"/>
          <p:cNvSpPr>
            <a:spLocks noGrp="1"/>
          </p:cNvSpPr>
          <p:nvPr>
            <p:ph type="title"/>
          </p:nvPr>
        </p:nvSpPr>
        <p:spPr>
          <a:xfrm>
            <a:off x="380555" y="1905000"/>
            <a:ext cx="3255264" cy="1828800"/>
          </a:xfrm>
        </p:spPr>
        <p:txBody>
          <a:bodyPr>
            <a:normAutofit/>
          </a:bodyPr>
          <a:lstStyle>
            <a:lvl1pPr algn="l">
              <a:defRPr sz="2800" b="0">
                <a:solidFill>
                  <a:schemeClr val="bg1"/>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4168775" y="273050"/>
            <a:ext cx="3832225" cy="5853113"/>
          </a:xfrm>
        </p:spPr>
        <p:txBody>
          <a:bodyPr>
            <a:normAutofit/>
          </a:bodyPr>
          <a:lstStyle>
            <a:lvl1pPr>
              <a:defRPr sz="24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Text Placeholder 3"/>
          <p:cNvSpPr>
            <a:spLocks noGrp="1"/>
          </p:cNvSpPr>
          <p:nvPr>
            <p:ph type="body" sz="half" idx="2"/>
          </p:nvPr>
        </p:nvSpPr>
        <p:spPr>
          <a:xfrm>
            <a:off x="381093" y="3733800"/>
            <a:ext cx="3255264" cy="2392363"/>
          </a:xfrm>
        </p:spPr>
        <p:txBody>
          <a:bodyPr>
            <a:normAutofit/>
          </a:bodyPr>
          <a:lstStyle>
            <a:lvl1pPr marL="0" indent="0">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5978525" cy="1116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98475" y="1981200"/>
            <a:ext cx="7121525"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 id="2147484199" r:id="rId16"/>
    <p:sldLayoutId id="2147484198" r:id="rId17"/>
    <p:sldLayoutId id="2147484197" r:id="rId18"/>
  </p:sldLayoutIdLst>
  <p:transition spd="slow">
    <p:fade/>
  </p:transition>
  <p:hf hdr="0" ftr="0" dt="0"/>
  <p:txStyles>
    <p:titleStyle>
      <a:lvl1pPr algn="l" rtl="0" eaLnBrk="0" fontAlgn="base" hangingPunct="0">
        <a:spcBef>
          <a:spcPct val="0"/>
        </a:spcBef>
        <a:spcAft>
          <a:spcPct val="0"/>
        </a:spcAft>
        <a:defRPr sz="3600" kern="1200">
          <a:solidFill>
            <a:schemeClr val="accent1"/>
          </a:solidFill>
          <a:latin typeface="Arial" charset="0"/>
          <a:ea typeface="+mj-ea"/>
          <a:cs typeface="+mj-cs"/>
        </a:defRPr>
      </a:lvl1pPr>
      <a:lvl2pPr algn="l" rtl="0" eaLnBrk="0" fontAlgn="base" hangingPunct="0">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2pPr>
      <a:lvl3pPr algn="l" rtl="0" eaLnBrk="0" fontAlgn="base" hangingPunct="0">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3pPr>
      <a:lvl4pPr algn="l" rtl="0" eaLnBrk="0" fontAlgn="base" hangingPunct="0">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4pPr>
      <a:lvl5pPr algn="l" rtl="0" eaLnBrk="0" fontAlgn="base" hangingPunct="0">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5pPr>
      <a:lvl6pPr marL="457200" algn="l" rtl="0" fontAlgn="base">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6pPr>
      <a:lvl7pPr marL="914400" algn="l" rtl="0" fontAlgn="base">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7pPr>
      <a:lvl8pPr marL="1371600" algn="l" rtl="0" fontAlgn="base">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8pPr>
      <a:lvl9pPr marL="1828800" algn="l" rtl="0" fontAlgn="base">
        <a:spcBef>
          <a:spcPct val="0"/>
        </a:spcBef>
        <a:spcAft>
          <a:spcPct val="0"/>
        </a:spcAft>
        <a:defRPr sz="3600">
          <a:solidFill>
            <a:schemeClr val="accent1"/>
          </a:solidFill>
          <a:latin typeface="Arial" pitchFamily="-107" charset="0"/>
          <a:ea typeface="ヒラギノ角ゴ Pro W3" pitchFamily="-107" charset="-128"/>
          <a:cs typeface="ヒラギノ角ゴ Pro W3" pitchFamily="-107" charset="-128"/>
        </a:defRPr>
      </a:lvl9pPr>
    </p:titleStyle>
    <p:bodyStyle>
      <a:lvl1pPr marL="228600" indent="-228600" algn="l" rtl="0" eaLnBrk="0" fontAlgn="base" hangingPunct="0">
        <a:spcBef>
          <a:spcPts val="2000"/>
        </a:spcBef>
        <a:spcAft>
          <a:spcPct val="0"/>
        </a:spcAft>
        <a:buClr>
          <a:schemeClr val="accent1"/>
        </a:buClr>
        <a:buSzPct val="75000"/>
        <a:buFont typeface="Wingdings" pitchFamily="2" charset="2"/>
        <a:buChar char="n"/>
        <a:defRPr sz="2400" kern="1200">
          <a:solidFill>
            <a:schemeClr val="tx1"/>
          </a:solidFill>
          <a:latin typeface="Arial" charset="0"/>
          <a:ea typeface="+mn-ea"/>
          <a:cs typeface="+mn-cs"/>
        </a:defRPr>
      </a:lvl1pPr>
      <a:lvl2pPr marL="457200" indent="-228600" algn="l" rtl="0" eaLnBrk="0" fontAlgn="base" hangingPunct="0">
        <a:spcBef>
          <a:spcPts val="600"/>
        </a:spcBef>
        <a:spcAft>
          <a:spcPct val="0"/>
        </a:spcAft>
        <a:buClr>
          <a:srgbClr val="B2B2B2"/>
        </a:buClr>
        <a:buSzPct val="75000"/>
        <a:buFont typeface="Wingdings" pitchFamily="2" charset="2"/>
        <a:buChar char="n"/>
        <a:defRPr sz="2200" kern="1200">
          <a:solidFill>
            <a:schemeClr val="tx1"/>
          </a:solidFill>
          <a:latin typeface="Arial" charset="0"/>
          <a:ea typeface="+mn-ea"/>
          <a:cs typeface="+mn-cs"/>
        </a:defRPr>
      </a:lvl2pPr>
      <a:lvl3pPr marL="685800" indent="-228600" algn="l" rtl="0" eaLnBrk="0" fontAlgn="base" hangingPunct="0">
        <a:spcBef>
          <a:spcPts val="600"/>
        </a:spcBef>
        <a:spcAft>
          <a:spcPct val="0"/>
        </a:spcAft>
        <a:buClr>
          <a:schemeClr val="accent1"/>
        </a:buClr>
        <a:buSzPct val="75000"/>
        <a:buFont typeface="Wingdings" pitchFamily="2" charset="2"/>
        <a:buChar char="n"/>
        <a:defRPr sz="2000" kern="1200">
          <a:solidFill>
            <a:schemeClr val="tx1"/>
          </a:solidFill>
          <a:latin typeface="Arial" charset="0"/>
          <a:ea typeface="+mn-ea"/>
          <a:cs typeface="+mn-cs"/>
        </a:defRPr>
      </a:lvl3pPr>
      <a:lvl4pPr marL="914400" indent="-228600" algn="l" rtl="0" eaLnBrk="0" fontAlgn="base" hangingPunct="0">
        <a:spcBef>
          <a:spcPts val="600"/>
        </a:spcBef>
        <a:spcAft>
          <a:spcPct val="0"/>
        </a:spcAft>
        <a:buClr>
          <a:srgbClr val="B2B2B2"/>
        </a:buClr>
        <a:buSzPct val="75000"/>
        <a:buFont typeface="Wingdings" pitchFamily="2" charset="2"/>
        <a:buChar char="n"/>
        <a:defRPr sz="2000" kern="1200">
          <a:solidFill>
            <a:schemeClr val="tx1"/>
          </a:solidFill>
          <a:latin typeface="Arial" charset="0"/>
          <a:ea typeface="+mn-ea"/>
          <a:cs typeface="+mn-cs"/>
        </a:defRPr>
      </a:lvl4pPr>
      <a:lvl5pPr marL="1143000" indent="-228600" algn="l" rtl="0" eaLnBrk="0" fontAlgn="base" hangingPunct="0">
        <a:spcBef>
          <a:spcPts val="600"/>
        </a:spcBef>
        <a:spcAft>
          <a:spcPct val="0"/>
        </a:spcAft>
        <a:buClr>
          <a:schemeClr val="accent1"/>
        </a:buClr>
        <a:buSzPct val="75000"/>
        <a:buFont typeface="Wingdings" pitchFamily="2" charset="2"/>
        <a:buChar char="n"/>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6.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3" name="Title 3"/>
          <p:cNvSpPr>
            <a:spLocks noGrp="1"/>
          </p:cNvSpPr>
          <p:nvPr>
            <p:ph type="ctrTitle" idx="4294967295"/>
          </p:nvPr>
        </p:nvSpPr>
        <p:spPr>
          <a:xfrm>
            <a:off x="4267200" y="4624388"/>
            <a:ext cx="4572000" cy="1547812"/>
          </a:xfrm>
        </p:spPr>
        <p:txBody>
          <a:bodyPr/>
          <a:lstStyle/>
          <a:p>
            <a:pPr algn="ctr" eaLnBrk="1" hangingPunct="1"/>
            <a:r>
              <a:rPr lang="en-US" sz="2200" dirty="0" smtClean="0">
                <a:solidFill>
                  <a:schemeClr val="tx1"/>
                </a:solidFill>
              </a:rPr>
              <a:t>Institute for Sustainable Infrastructure</a:t>
            </a:r>
            <a:br>
              <a:rPr lang="en-US" sz="2200" dirty="0" smtClean="0">
                <a:solidFill>
                  <a:schemeClr val="tx1"/>
                </a:solidFill>
              </a:rPr>
            </a:br>
            <a:r>
              <a:rPr lang="en-US" sz="2200" dirty="0" smtClean="0">
                <a:solidFill>
                  <a:schemeClr val="tx1"/>
                </a:solidFill>
              </a:rPr>
              <a:t/>
            </a:r>
            <a:br>
              <a:rPr lang="en-US" sz="2200" dirty="0" smtClean="0">
                <a:solidFill>
                  <a:schemeClr val="tx1"/>
                </a:solidFill>
              </a:rPr>
            </a:br>
            <a:r>
              <a:rPr lang="en-US" sz="2200" dirty="0" smtClean="0">
                <a:solidFill>
                  <a:schemeClr val="tx1"/>
                </a:solidFill>
              </a:rPr>
              <a:t>Sustainable Infrastructure Rating</a:t>
            </a:r>
            <a:r>
              <a:rPr lang="en-US" sz="2400" dirty="0" smtClean="0">
                <a:solidFill>
                  <a:schemeClr val="tx1"/>
                </a:solidFill>
              </a:rPr>
              <a:t/>
            </a:r>
            <a:br>
              <a:rPr lang="en-US" sz="2400" dirty="0" smtClean="0">
                <a:solidFill>
                  <a:schemeClr val="tx1"/>
                </a:solidFill>
              </a:rPr>
            </a:br>
            <a:endParaRPr lang="en-US" sz="2000" dirty="0" smtClean="0">
              <a:solidFill>
                <a:schemeClr val="tx1"/>
              </a:solidFill>
            </a:endParaRPr>
          </a:p>
        </p:txBody>
      </p:sp>
      <p:pic>
        <p:nvPicPr>
          <p:cNvPr id="23555" name="Picture 4" descr="ACEC  100 Years Logo with Banner"/>
          <p:cNvPicPr>
            <a:picLocks noChangeAspect="1" noChangeArrowheads="1"/>
          </p:cNvPicPr>
          <p:nvPr/>
        </p:nvPicPr>
        <p:blipFill>
          <a:blip r:embed="rId3"/>
          <a:srcRect/>
          <a:stretch>
            <a:fillRect/>
          </a:stretch>
        </p:blipFill>
        <p:spPr bwMode="auto">
          <a:xfrm>
            <a:off x="611188" y="381000"/>
            <a:ext cx="3503612" cy="1679575"/>
          </a:xfrm>
          <a:prstGeom prst="rect">
            <a:avLst/>
          </a:prstGeom>
          <a:noFill/>
          <a:ln w="9525">
            <a:noFill/>
            <a:miter lim="800000"/>
            <a:headEnd/>
            <a:tailEnd/>
          </a:ln>
        </p:spPr>
      </p:pic>
      <p:pic>
        <p:nvPicPr>
          <p:cNvPr id="23556" name="Picture 5" descr="APWALogoFull"/>
          <p:cNvPicPr>
            <a:picLocks noChangeAspect="1" noChangeArrowheads="1"/>
          </p:cNvPicPr>
          <p:nvPr/>
        </p:nvPicPr>
        <p:blipFill>
          <a:blip r:embed="rId4"/>
          <a:srcRect/>
          <a:stretch>
            <a:fillRect/>
          </a:stretch>
        </p:blipFill>
        <p:spPr bwMode="auto">
          <a:xfrm>
            <a:off x="914400" y="2362200"/>
            <a:ext cx="2970213" cy="1855788"/>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99"/>
          <p:cNvGrpSpPr>
            <a:grpSpLocks/>
          </p:cNvGrpSpPr>
          <p:nvPr/>
        </p:nvGrpSpPr>
        <p:grpSpPr bwMode="auto">
          <a:xfrm>
            <a:off x="0" y="1517650"/>
            <a:ext cx="8204200" cy="5340350"/>
            <a:chOff x="119539" y="1623446"/>
            <a:chExt cx="8203095" cy="5341524"/>
          </a:xfrm>
        </p:grpSpPr>
        <p:sp>
          <p:nvSpPr>
            <p:cNvPr id="146" name="Rectangle 145"/>
            <p:cNvSpPr/>
            <p:nvPr/>
          </p:nvSpPr>
          <p:spPr>
            <a:xfrm>
              <a:off x="3730616" y="2004530"/>
              <a:ext cx="4004723" cy="26612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buClrTx/>
                <a:buSzTx/>
                <a:buFontTx/>
                <a:buNone/>
                <a:defRPr/>
              </a:pPr>
              <a:endParaRPr lang="en-CA" sz="1400"/>
            </a:p>
          </p:txBody>
        </p:sp>
        <p:grpSp>
          <p:nvGrpSpPr>
            <p:cNvPr id="3" name="Group 83"/>
            <p:cNvGrpSpPr>
              <a:grpSpLocks/>
            </p:cNvGrpSpPr>
            <p:nvPr/>
          </p:nvGrpSpPr>
          <p:grpSpPr bwMode="auto">
            <a:xfrm>
              <a:off x="608790" y="2980647"/>
              <a:ext cx="4042764" cy="3043277"/>
              <a:chOff x="588944" y="2484321"/>
              <a:chExt cx="3903320" cy="3171970"/>
            </a:xfrm>
          </p:grpSpPr>
          <p:sp>
            <p:nvSpPr>
              <p:cNvPr id="149" name="Parallelogram 148"/>
              <p:cNvSpPr/>
              <p:nvPr/>
            </p:nvSpPr>
            <p:spPr>
              <a:xfrm rot="19616881">
                <a:off x="588590" y="2484748"/>
                <a:ext cx="3903372" cy="2267344"/>
              </a:xfrm>
              <a:prstGeom prst="parallelogram">
                <a:avLst>
                  <a:gd name="adj" fmla="val 6257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buClrTx/>
                  <a:buSzTx/>
                  <a:buFontTx/>
                  <a:buNone/>
                  <a:defRPr/>
                </a:pPr>
                <a:endParaRPr lang="en-CA" sz="1400"/>
              </a:p>
            </p:txBody>
          </p:sp>
          <p:cxnSp>
            <p:nvCxnSpPr>
              <p:cNvPr id="150" name="Straight Connector 149"/>
              <p:cNvCxnSpPr/>
              <p:nvPr/>
            </p:nvCxnSpPr>
            <p:spPr>
              <a:xfrm rot="16200000" flipH="1">
                <a:off x="136180" y="4286853"/>
                <a:ext cx="2700953" cy="3678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259" name="Straight Connector 258"/>
            <p:cNvCxnSpPr/>
            <p:nvPr/>
          </p:nvCxnSpPr>
          <p:spPr>
            <a:xfrm>
              <a:off x="3757599" y="2026760"/>
              <a:ext cx="397932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 name="Group 100"/>
            <p:cNvGrpSpPr>
              <a:grpSpLocks/>
            </p:cNvGrpSpPr>
            <p:nvPr/>
          </p:nvGrpSpPr>
          <p:grpSpPr bwMode="auto">
            <a:xfrm>
              <a:off x="3745691" y="1931223"/>
              <a:ext cx="4016430" cy="2806715"/>
              <a:chOff x="3464441" y="2113264"/>
              <a:chExt cx="4016430" cy="2806715"/>
            </a:xfrm>
          </p:grpSpPr>
          <p:grpSp>
            <p:nvGrpSpPr>
              <p:cNvPr id="8" name="Group 96"/>
              <p:cNvGrpSpPr>
                <a:grpSpLocks/>
              </p:cNvGrpSpPr>
              <p:nvPr/>
            </p:nvGrpSpPr>
            <p:grpSpPr bwMode="auto">
              <a:xfrm>
                <a:off x="3464441" y="2113264"/>
                <a:ext cx="4016430" cy="2806715"/>
                <a:chOff x="3549636" y="1566837"/>
                <a:chExt cx="4016430" cy="2806715"/>
              </a:xfrm>
            </p:grpSpPr>
            <p:cxnSp>
              <p:nvCxnSpPr>
                <p:cNvPr id="63" name="Straight Connector 62"/>
                <p:cNvCxnSpPr/>
                <p:nvPr/>
              </p:nvCxnSpPr>
              <p:spPr>
                <a:xfrm rot="5400000">
                  <a:off x="3513454" y="3040628"/>
                  <a:ext cx="266441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4156304" y="2972350"/>
                  <a:ext cx="266441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4895979" y="2972350"/>
                  <a:ext cx="266441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5572163" y="2972350"/>
                  <a:ext cx="2664411"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flipH="1">
                  <a:off x="6197549" y="2899314"/>
                  <a:ext cx="2700932" cy="36508"/>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3548846" y="3947289"/>
                  <a:ext cx="398091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585354" y="3318501"/>
                  <a:ext cx="398091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585354" y="2692889"/>
                  <a:ext cx="398091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74" name="Straight Connector 73"/>
              <p:cNvCxnSpPr/>
              <p:nvPr/>
            </p:nvCxnSpPr>
            <p:spPr>
              <a:xfrm rot="5400000">
                <a:off x="2785417" y="3533067"/>
                <a:ext cx="2616775"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9" name="Group 109"/>
            <p:cNvGrpSpPr>
              <a:grpSpLocks/>
            </p:cNvGrpSpPr>
            <p:nvPr/>
          </p:nvGrpSpPr>
          <p:grpSpPr bwMode="auto">
            <a:xfrm>
              <a:off x="1648998" y="4695794"/>
              <a:ext cx="5992563" cy="1420513"/>
              <a:chOff x="1772922" y="4897446"/>
              <a:chExt cx="5992563" cy="1420513"/>
            </a:xfrm>
          </p:grpSpPr>
          <p:grpSp>
            <p:nvGrpSpPr>
              <p:cNvPr id="10" name="Group 98"/>
              <p:cNvGrpSpPr>
                <a:grpSpLocks/>
              </p:cNvGrpSpPr>
              <p:nvPr/>
            </p:nvGrpSpPr>
            <p:grpSpPr bwMode="auto">
              <a:xfrm>
                <a:off x="1772922" y="4926033"/>
                <a:ext cx="5992563" cy="1391926"/>
                <a:chOff x="1541421" y="4300880"/>
                <a:chExt cx="5992563" cy="1391926"/>
              </a:xfrm>
            </p:grpSpPr>
            <p:cxnSp>
              <p:nvCxnSpPr>
                <p:cNvPr id="83" name="Straight Connector 82"/>
                <p:cNvCxnSpPr/>
                <p:nvPr/>
              </p:nvCxnSpPr>
              <p:spPr>
                <a:xfrm flipV="1">
                  <a:off x="5526194" y="4328007"/>
                  <a:ext cx="2007918" cy="135126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10800000">
                  <a:off x="2545271" y="4996492"/>
                  <a:ext cx="3952343" cy="2540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2199242" y="4305777"/>
                  <a:ext cx="2080933" cy="135126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2783364" y="4328007"/>
                  <a:ext cx="2082520" cy="135126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3451612" y="4305777"/>
                  <a:ext cx="2080932" cy="135126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4876995" y="4301014"/>
                  <a:ext cx="2082520" cy="1351259"/>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1542106" y="5693557"/>
                  <a:ext cx="3979327"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90" name="Straight Connector 89"/>
              <p:cNvCxnSpPr/>
              <p:nvPr/>
            </p:nvCxnSpPr>
            <p:spPr>
              <a:xfrm flipV="1">
                <a:off x="4330726" y="4897586"/>
                <a:ext cx="2193630" cy="1421124"/>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272" name="Straight Connector 271"/>
            <p:cNvCxnSpPr/>
            <p:nvPr/>
          </p:nvCxnSpPr>
          <p:spPr>
            <a:xfrm rot="10800000">
              <a:off x="2030632" y="5820131"/>
              <a:ext cx="3953930" cy="25406"/>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rot="10800000">
              <a:off x="2371899" y="5588305"/>
              <a:ext cx="3953929" cy="23817"/>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rot="10800000">
              <a:off x="3232208" y="5015091"/>
              <a:ext cx="3952343" cy="23818"/>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3" name="Group 140"/>
            <p:cNvGrpSpPr>
              <a:grpSpLocks/>
            </p:cNvGrpSpPr>
            <p:nvPr/>
          </p:nvGrpSpPr>
          <p:grpSpPr bwMode="auto">
            <a:xfrm>
              <a:off x="1512162" y="2148664"/>
              <a:ext cx="2149482" cy="3930109"/>
              <a:chOff x="1602311" y="2379291"/>
              <a:chExt cx="2149482" cy="3930109"/>
            </a:xfrm>
          </p:grpSpPr>
          <p:cxnSp>
            <p:nvCxnSpPr>
              <p:cNvPr id="275" name="Straight Connector 274"/>
              <p:cNvCxnSpPr/>
              <p:nvPr/>
            </p:nvCxnSpPr>
            <p:spPr>
              <a:xfrm rot="5400000">
                <a:off x="1914762" y="3931773"/>
                <a:ext cx="261836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rot="5400000">
                <a:off x="1056040" y="4520866"/>
                <a:ext cx="2618363"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rot="5400000">
                <a:off x="714774" y="4725698"/>
                <a:ext cx="2618364"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Group 95"/>
              <p:cNvGrpSpPr>
                <a:grpSpLocks/>
              </p:cNvGrpSpPr>
              <p:nvPr/>
            </p:nvGrpSpPr>
            <p:grpSpPr bwMode="auto">
              <a:xfrm>
                <a:off x="1602311" y="2379291"/>
                <a:ext cx="2149482" cy="3930109"/>
                <a:chOff x="1400154" y="1712534"/>
                <a:chExt cx="2149482" cy="3930109"/>
              </a:xfrm>
            </p:grpSpPr>
            <p:cxnSp>
              <p:nvCxnSpPr>
                <p:cNvPr id="61" name="Straight Connector 60"/>
                <p:cNvCxnSpPr/>
                <p:nvPr/>
              </p:nvCxnSpPr>
              <p:spPr>
                <a:xfrm rot="16200000" flipH="1">
                  <a:off x="122150" y="4328882"/>
                  <a:ext cx="2591370" cy="36507"/>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1158634" y="3666743"/>
                  <a:ext cx="2665999"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1467834" y="3873956"/>
                  <a:ext cx="2082519" cy="13496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1467834" y="2625907"/>
                  <a:ext cx="2082519" cy="13496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1402756" y="1712894"/>
                  <a:ext cx="2074582" cy="133855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grpSp>
          <p:nvGrpSpPr>
            <p:cNvPr id="15" name="Group 109"/>
            <p:cNvGrpSpPr>
              <a:grpSpLocks/>
            </p:cNvGrpSpPr>
            <p:nvPr/>
          </p:nvGrpSpPr>
          <p:grpSpPr bwMode="auto">
            <a:xfrm>
              <a:off x="3705218" y="3040232"/>
              <a:ext cx="4617416" cy="2194724"/>
              <a:chOff x="3833408" y="3249569"/>
              <a:chExt cx="4617416" cy="2194724"/>
            </a:xfrm>
          </p:grpSpPr>
          <p:cxnSp>
            <p:nvCxnSpPr>
              <p:cNvPr id="145" name="Straight Connector 144"/>
              <p:cNvCxnSpPr>
                <a:cxnSpLocks noChangeShapeType="1"/>
              </p:cNvCxnSpPr>
              <p:nvPr/>
            </p:nvCxnSpPr>
            <p:spPr bwMode="auto">
              <a:xfrm rot="5400000" flipH="1" flipV="1">
                <a:off x="4450847" y="4819527"/>
                <a:ext cx="90507" cy="1588"/>
              </a:xfrm>
              <a:prstGeom prst="line">
                <a:avLst/>
              </a:prstGeom>
              <a:noFill/>
              <a:ln w="25400">
                <a:solidFill>
                  <a:srgbClr val="0070C0"/>
                </a:solidFill>
                <a:round/>
                <a:headEnd/>
                <a:tailEnd/>
              </a:ln>
              <a:effectLst>
                <a:outerShdw dist="20000" dir="5400000" rotWithShape="0">
                  <a:srgbClr val="808080">
                    <a:alpha val="37999"/>
                  </a:srgbClr>
                </a:outerShdw>
              </a:effectLst>
            </p:spPr>
          </p:cxnSp>
          <p:grpSp>
            <p:nvGrpSpPr>
              <p:cNvPr id="16" name="Group 108"/>
              <p:cNvGrpSpPr>
                <a:grpSpLocks/>
              </p:cNvGrpSpPr>
              <p:nvPr/>
            </p:nvGrpSpPr>
            <p:grpSpPr bwMode="auto">
              <a:xfrm>
                <a:off x="3833408" y="3249569"/>
                <a:ext cx="4617416" cy="2194724"/>
                <a:chOff x="3833408" y="3235921"/>
                <a:chExt cx="4617416" cy="2194724"/>
              </a:xfrm>
            </p:grpSpPr>
            <p:grpSp>
              <p:nvGrpSpPr>
                <p:cNvPr id="18" name="Group 115"/>
                <p:cNvGrpSpPr>
                  <a:grpSpLocks/>
                </p:cNvGrpSpPr>
                <p:nvPr/>
              </p:nvGrpSpPr>
              <p:grpSpPr bwMode="auto">
                <a:xfrm>
                  <a:off x="3833408" y="3235921"/>
                  <a:ext cx="4617416" cy="2194724"/>
                  <a:chOff x="3816626" y="3257804"/>
                  <a:chExt cx="4617416" cy="2194724"/>
                </a:xfrm>
              </p:grpSpPr>
              <p:sp>
                <p:nvSpPr>
                  <p:cNvPr id="54329" name="TextBox 7"/>
                  <p:cNvSpPr txBox="1">
                    <a:spLocks noChangeArrowheads="1"/>
                  </p:cNvSpPr>
                  <p:nvPr/>
                </p:nvSpPr>
                <p:spPr bwMode="auto">
                  <a:xfrm>
                    <a:off x="5376617" y="4995161"/>
                    <a:ext cx="3057425" cy="457367"/>
                  </a:xfrm>
                  <a:prstGeom prst="rect">
                    <a:avLst/>
                  </a:prstGeom>
                  <a:noFill/>
                  <a:ln w="9525">
                    <a:noFill/>
                    <a:miter lim="800000"/>
                    <a:headEnd/>
                    <a:tailEnd/>
                  </a:ln>
                </p:spPr>
                <p:txBody>
                  <a:bodyPr>
                    <a:spAutoFit/>
                  </a:bodyPr>
                  <a:lstStyle/>
                  <a:p>
                    <a:pPr algn="r" eaLnBrk="1" hangingPunct="1">
                      <a:spcBef>
                        <a:spcPct val="0"/>
                      </a:spcBef>
                      <a:buClrTx/>
                      <a:buSzTx/>
                      <a:buFontTx/>
                      <a:buNone/>
                    </a:pPr>
                    <a:r>
                      <a:rPr lang="en-US" b="1">
                        <a:solidFill>
                          <a:srgbClr val="0070C0"/>
                        </a:solidFill>
                        <a:latin typeface="Arial Narrow" pitchFamily="34" charset="0"/>
                        <a:cs typeface="Arial" charset="0"/>
                      </a:rPr>
                      <a:t>Project lifecycle</a:t>
                    </a:r>
                  </a:p>
                </p:txBody>
              </p:sp>
              <p:grpSp>
                <p:nvGrpSpPr>
                  <p:cNvPr id="19" name="Group 106"/>
                  <p:cNvGrpSpPr>
                    <a:grpSpLocks/>
                  </p:cNvGrpSpPr>
                  <p:nvPr/>
                </p:nvGrpSpPr>
                <p:grpSpPr bwMode="auto">
                  <a:xfrm>
                    <a:off x="3816626" y="3257804"/>
                    <a:ext cx="4398439" cy="1795299"/>
                    <a:chOff x="3816626" y="3257804"/>
                    <a:chExt cx="4398439" cy="1795299"/>
                  </a:xfrm>
                </p:grpSpPr>
                <p:grpSp>
                  <p:nvGrpSpPr>
                    <p:cNvPr id="20" name="Group 74"/>
                    <p:cNvGrpSpPr>
                      <a:grpSpLocks/>
                    </p:cNvGrpSpPr>
                    <p:nvPr/>
                  </p:nvGrpSpPr>
                  <p:grpSpPr bwMode="auto">
                    <a:xfrm>
                      <a:off x="3816626" y="3257804"/>
                      <a:ext cx="4398439" cy="1795299"/>
                      <a:chOff x="3551751" y="2673596"/>
                      <a:chExt cx="4398439" cy="1795299"/>
                    </a:xfrm>
                  </p:grpSpPr>
                  <p:cxnSp>
                    <p:nvCxnSpPr>
                      <p:cNvPr id="22" name="Straight Connector 21"/>
                      <p:cNvCxnSpPr>
                        <a:cxnSpLocks noChangeShapeType="1"/>
                      </p:cNvCxnSpPr>
                      <p:nvPr/>
                    </p:nvCxnSpPr>
                    <p:spPr bwMode="auto">
                      <a:xfrm rot="5400000" flipH="1" flipV="1">
                        <a:off x="4833469" y="4237997"/>
                        <a:ext cx="92095" cy="1587"/>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3" name="Straight Connector 22"/>
                      <p:cNvCxnSpPr>
                        <a:cxnSpLocks noChangeShapeType="1"/>
                      </p:cNvCxnSpPr>
                      <p:nvPr/>
                    </p:nvCxnSpPr>
                    <p:spPr bwMode="auto">
                      <a:xfrm rot="5400000" flipH="1" flipV="1">
                        <a:off x="5476319" y="4242760"/>
                        <a:ext cx="92095" cy="1588"/>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4" name="Straight Connector 23"/>
                      <p:cNvCxnSpPr>
                        <a:cxnSpLocks noChangeShapeType="1"/>
                      </p:cNvCxnSpPr>
                      <p:nvPr/>
                    </p:nvCxnSpPr>
                    <p:spPr bwMode="auto">
                      <a:xfrm rot="5400000" flipH="1" flipV="1">
                        <a:off x="6212820" y="4239584"/>
                        <a:ext cx="92095" cy="1588"/>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5" name="Straight Connector 24"/>
                      <p:cNvCxnSpPr>
                        <a:cxnSpLocks noChangeShapeType="1"/>
                      </p:cNvCxnSpPr>
                      <p:nvPr/>
                    </p:nvCxnSpPr>
                    <p:spPr bwMode="auto">
                      <a:xfrm rot="5400000" flipH="1" flipV="1">
                        <a:off x="6890592" y="4234821"/>
                        <a:ext cx="92095" cy="1587"/>
                      </a:xfrm>
                      <a:prstGeom prst="line">
                        <a:avLst/>
                      </a:prstGeom>
                      <a:noFill/>
                      <a:ln w="25400">
                        <a:solidFill>
                          <a:srgbClr val="0070C0"/>
                        </a:solidFill>
                        <a:round/>
                        <a:headEnd/>
                        <a:tailEnd/>
                      </a:ln>
                      <a:effectLst>
                        <a:outerShdw dist="20000" dir="5400000" rotWithShape="0">
                          <a:srgbClr val="808080">
                            <a:alpha val="37999"/>
                          </a:srgbClr>
                        </a:outerShdw>
                      </a:effectLst>
                    </p:spPr>
                  </p:cxnSp>
                  <p:sp>
                    <p:nvSpPr>
                      <p:cNvPr id="54337" name="Rectangle 25"/>
                      <p:cNvSpPr>
                        <a:spLocks noChangeArrowheads="1"/>
                      </p:cNvSpPr>
                      <p:nvPr/>
                    </p:nvSpPr>
                    <p:spPr bwMode="auto">
                      <a:xfrm rot="-3102186">
                        <a:off x="6867028" y="3325871"/>
                        <a:ext cx="1735438" cy="430887"/>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Decommission / Recycle / Disposal </a:t>
                        </a:r>
                      </a:p>
                    </p:txBody>
                  </p:sp>
                  <p:sp>
                    <p:nvSpPr>
                      <p:cNvPr id="54338" name="Rectangle 26"/>
                      <p:cNvSpPr>
                        <a:spLocks noChangeArrowheads="1"/>
                      </p:cNvSpPr>
                      <p:nvPr/>
                    </p:nvSpPr>
                    <p:spPr bwMode="auto">
                      <a:xfrm rot="-3026734">
                        <a:off x="4354820" y="3848831"/>
                        <a:ext cx="801688" cy="261610"/>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Design</a:t>
                        </a:r>
                      </a:p>
                    </p:txBody>
                  </p:sp>
                  <p:sp>
                    <p:nvSpPr>
                      <p:cNvPr id="54339" name="Rectangle 27"/>
                      <p:cNvSpPr>
                        <a:spLocks noChangeArrowheads="1"/>
                      </p:cNvSpPr>
                      <p:nvPr/>
                    </p:nvSpPr>
                    <p:spPr bwMode="auto">
                      <a:xfrm rot="-3051161">
                        <a:off x="4801965" y="3484441"/>
                        <a:ext cx="1707298" cy="261610"/>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Construction</a:t>
                        </a:r>
                      </a:p>
                    </p:txBody>
                  </p:sp>
                  <p:sp>
                    <p:nvSpPr>
                      <p:cNvPr id="54340" name="Rectangle 28"/>
                      <p:cNvSpPr>
                        <a:spLocks noChangeArrowheads="1"/>
                      </p:cNvSpPr>
                      <p:nvPr/>
                    </p:nvSpPr>
                    <p:spPr bwMode="auto">
                      <a:xfrm rot="-3020158">
                        <a:off x="5484191" y="3406187"/>
                        <a:ext cx="1591938" cy="428620"/>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Operation &amp; Maintenance</a:t>
                        </a:r>
                      </a:p>
                    </p:txBody>
                  </p:sp>
                  <p:sp>
                    <p:nvSpPr>
                      <p:cNvPr id="54341" name="Rectangle 29"/>
                      <p:cNvSpPr>
                        <a:spLocks noChangeArrowheads="1"/>
                      </p:cNvSpPr>
                      <p:nvPr/>
                    </p:nvSpPr>
                    <p:spPr bwMode="auto">
                      <a:xfrm rot="-3095578">
                        <a:off x="6199739" y="3486716"/>
                        <a:ext cx="1356346" cy="430887"/>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Reuse / Reconfigure </a:t>
                        </a:r>
                      </a:p>
                    </p:txBody>
                  </p:sp>
                  <p:cxnSp>
                    <p:nvCxnSpPr>
                      <p:cNvPr id="5" name="Straight Connector 4"/>
                      <p:cNvCxnSpPr>
                        <a:cxnSpLocks noChangeShapeType="1"/>
                      </p:cNvCxnSpPr>
                      <p:nvPr/>
                    </p:nvCxnSpPr>
                    <p:spPr bwMode="auto">
                      <a:xfrm>
                        <a:off x="3551752" y="4294365"/>
                        <a:ext cx="4160276" cy="4763"/>
                      </a:xfrm>
                      <a:prstGeom prst="line">
                        <a:avLst/>
                      </a:prstGeom>
                      <a:noFill/>
                      <a:ln w="38100">
                        <a:solidFill>
                          <a:srgbClr val="0070C0"/>
                        </a:solidFill>
                        <a:round/>
                        <a:headEnd/>
                        <a:tailEnd type="triangle" w="lg" len="med"/>
                      </a:ln>
                      <a:effectLst>
                        <a:outerShdw dist="20000" dir="5400000" rotWithShape="0">
                          <a:srgbClr val="808080">
                            <a:alpha val="37999"/>
                          </a:srgbClr>
                        </a:outerShdw>
                      </a:effectLst>
                    </p:spPr>
                  </p:cxnSp>
                </p:grpSp>
                <p:sp>
                  <p:nvSpPr>
                    <p:cNvPr id="54332" name="Rectangle 26"/>
                    <p:cNvSpPr>
                      <a:spLocks noChangeArrowheads="1"/>
                    </p:cNvSpPr>
                    <p:nvPr/>
                  </p:nvSpPr>
                  <p:spPr bwMode="auto">
                    <a:xfrm rot="-3026734">
                      <a:off x="3903628" y="4320344"/>
                      <a:ext cx="1002511" cy="261610"/>
                    </a:xfrm>
                    <a:prstGeom prst="rect">
                      <a:avLst/>
                    </a:prstGeom>
                    <a:noFill/>
                    <a:ln w="9525">
                      <a:noFill/>
                      <a:miter lim="800000"/>
                      <a:headEnd/>
                      <a:tailEnd/>
                    </a:ln>
                  </p:spPr>
                  <p:txBody>
                    <a:bodyPr>
                      <a:spAutoFit/>
                    </a:bodyPr>
                    <a:lstStyle/>
                    <a:p>
                      <a:pPr algn="l" eaLnBrk="1" hangingPunct="1">
                        <a:spcBef>
                          <a:spcPct val="0"/>
                        </a:spcBef>
                        <a:buClrTx/>
                        <a:buSzTx/>
                        <a:buFontTx/>
                        <a:buNone/>
                      </a:pPr>
                      <a:r>
                        <a:rPr lang="en-US" sz="1100" i="1">
                          <a:solidFill>
                            <a:srgbClr val="0070C0"/>
                          </a:solidFill>
                          <a:cs typeface="Arial" charset="0"/>
                        </a:rPr>
                        <a:t>Planning</a:t>
                      </a:r>
                    </a:p>
                  </p:txBody>
                </p:sp>
              </p:grpSp>
            </p:grpSp>
            <p:cxnSp>
              <p:nvCxnSpPr>
                <p:cNvPr id="147" name="Straight Connector 146"/>
                <p:cNvCxnSpPr>
                  <a:cxnSpLocks noChangeShapeType="1"/>
                </p:cNvCxnSpPr>
                <p:nvPr/>
              </p:nvCxnSpPr>
              <p:spPr bwMode="auto">
                <a:xfrm rot="10800000" flipV="1">
                  <a:off x="7134964" y="4896386"/>
                  <a:ext cx="66666" cy="61927"/>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52" name="Straight Connector 251"/>
                <p:cNvCxnSpPr>
                  <a:cxnSpLocks noChangeShapeType="1"/>
                </p:cNvCxnSpPr>
                <p:nvPr/>
              </p:nvCxnSpPr>
              <p:spPr bwMode="auto">
                <a:xfrm rot="10800000" flipV="1">
                  <a:off x="4418850" y="4897448"/>
                  <a:ext cx="87314" cy="77106"/>
                </a:xfrm>
                <a:prstGeom prst="line">
                  <a:avLst/>
                </a:prstGeom>
                <a:noFill/>
                <a:ln w="25400">
                  <a:solidFill>
                    <a:srgbClr val="0070C0"/>
                  </a:solidFill>
                  <a:round/>
                  <a:headEnd/>
                  <a:tailEnd/>
                </a:ln>
                <a:effectLst>
                  <a:outerShdw dist="20000" dir="5400000" rotWithShape="0">
                    <a:srgbClr val="808080">
                      <a:alpha val="37999"/>
                    </a:srgbClr>
                  </a:outerShdw>
                </a:effectLst>
                <a:scene3d>
                  <a:camera prst="perspectiveLeft"/>
                  <a:lightRig rig="threePt" dir="t"/>
                </a:scene3d>
              </p:spPr>
            </p:cxnSp>
            <p:cxnSp>
              <p:nvCxnSpPr>
                <p:cNvPr id="255" name="Straight Connector 254"/>
                <p:cNvCxnSpPr>
                  <a:cxnSpLocks noChangeShapeType="1"/>
                </p:cNvCxnSpPr>
                <p:nvPr/>
              </p:nvCxnSpPr>
              <p:spPr bwMode="auto">
                <a:xfrm rot="10800000" flipV="1">
                  <a:off x="5693708" y="4885271"/>
                  <a:ext cx="87300" cy="77804"/>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56" name="Straight Connector 255"/>
                <p:cNvCxnSpPr>
                  <a:cxnSpLocks noChangeShapeType="1"/>
                </p:cNvCxnSpPr>
                <p:nvPr/>
              </p:nvCxnSpPr>
              <p:spPr bwMode="auto">
                <a:xfrm rot="10800000" flipV="1">
                  <a:off x="6444494" y="4885271"/>
                  <a:ext cx="87301" cy="77804"/>
                </a:xfrm>
                <a:prstGeom prst="line">
                  <a:avLst/>
                </a:prstGeom>
                <a:noFill/>
                <a:ln w="25400">
                  <a:solidFill>
                    <a:srgbClr val="0070C0"/>
                  </a:solidFill>
                  <a:round/>
                  <a:headEnd/>
                  <a:tailEnd/>
                </a:ln>
                <a:effectLst>
                  <a:outerShdw dist="20000" dir="5400000" rotWithShape="0">
                    <a:srgbClr val="808080">
                      <a:alpha val="37999"/>
                    </a:srgbClr>
                  </a:outerShdw>
                </a:effectLst>
              </p:spPr>
            </p:cxnSp>
            <p:cxnSp>
              <p:nvCxnSpPr>
                <p:cNvPr id="257" name="Straight Connector 256"/>
                <p:cNvCxnSpPr>
                  <a:cxnSpLocks noChangeShapeType="1"/>
                </p:cNvCxnSpPr>
                <p:nvPr/>
              </p:nvCxnSpPr>
              <p:spPr bwMode="auto">
                <a:xfrm rot="10800000" flipV="1">
                  <a:off x="5065474" y="4899720"/>
                  <a:ext cx="87314" cy="77106"/>
                </a:xfrm>
                <a:prstGeom prst="line">
                  <a:avLst/>
                </a:prstGeom>
                <a:noFill/>
                <a:ln w="25400">
                  <a:solidFill>
                    <a:srgbClr val="0070C0"/>
                  </a:solidFill>
                  <a:round/>
                  <a:headEnd/>
                  <a:tailEnd/>
                </a:ln>
                <a:effectLst>
                  <a:outerShdw dist="20000" dir="5400000" rotWithShape="0">
                    <a:srgbClr val="808080">
                      <a:alpha val="37999"/>
                    </a:srgbClr>
                  </a:outerShdw>
                </a:effectLst>
                <a:scene3d>
                  <a:camera prst="perspectiveLeft"/>
                  <a:lightRig rig="threePt" dir="t"/>
                </a:scene3d>
              </p:spPr>
            </p:cxnSp>
          </p:grpSp>
        </p:grpSp>
        <p:grpSp>
          <p:nvGrpSpPr>
            <p:cNvPr id="21" name="Group 111"/>
            <p:cNvGrpSpPr>
              <a:grpSpLocks/>
            </p:cNvGrpSpPr>
            <p:nvPr/>
          </p:nvGrpSpPr>
          <p:grpSpPr bwMode="auto">
            <a:xfrm>
              <a:off x="1648998" y="1623446"/>
              <a:ext cx="4666733" cy="3269570"/>
              <a:chOff x="1777188" y="1846431"/>
              <a:chExt cx="4666733" cy="3269570"/>
            </a:xfrm>
          </p:grpSpPr>
          <p:grpSp>
            <p:nvGrpSpPr>
              <p:cNvPr id="26" name="Group 117"/>
              <p:cNvGrpSpPr>
                <a:grpSpLocks/>
              </p:cNvGrpSpPr>
              <p:nvPr/>
            </p:nvGrpSpPr>
            <p:grpSpPr bwMode="auto">
              <a:xfrm>
                <a:off x="1777188" y="1846431"/>
                <a:ext cx="4666733" cy="3269570"/>
                <a:chOff x="1749892" y="1819135"/>
                <a:chExt cx="4666733" cy="3269570"/>
              </a:xfrm>
            </p:grpSpPr>
            <p:sp>
              <p:nvSpPr>
                <p:cNvPr id="54312" name="TextBox 9"/>
                <p:cNvSpPr txBox="1">
                  <a:spLocks noChangeArrowheads="1"/>
                </p:cNvSpPr>
                <p:nvPr/>
              </p:nvSpPr>
              <p:spPr bwMode="auto">
                <a:xfrm>
                  <a:off x="1749892" y="1819135"/>
                  <a:ext cx="4666733" cy="457327"/>
                </a:xfrm>
                <a:prstGeom prst="rect">
                  <a:avLst/>
                </a:prstGeom>
                <a:noFill/>
                <a:ln w="9525">
                  <a:noFill/>
                  <a:miter lim="800000"/>
                  <a:headEnd/>
                  <a:tailEnd/>
                </a:ln>
              </p:spPr>
              <p:txBody>
                <a:bodyPr>
                  <a:spAutoFit/>
                </a:bodyPr>
                <a:lstStyle/>
                <a:p>
                  <a:pPr eaLnBrk="1" hangingPunct="1">
                    <a:spcBef>
                      <a:spcPct val="0"/>
                    </a:spcBef>
                    <a:buClrTx/>
                    <a:buSzTx/>
                    <a:buFontTx/>
                    <a:buNone/>
                  </a:pPr>
                  <a:r>
                    <a:rPr lang="en-US" b="1">
                      <a:solidFill>
                        <a:srgbClr val="009900"/>
                      </a:solidFill>
                      <a:latin typeface="Arial Narrow" pitchFamily="34" charset="0"/>
                      <a:cs typeface="Arial" charset="0"/>
                    </a:rPr>
                    <a:t>Range of sustainable performance</a:t>
                  </a:r>
                </a:p>
              </p:txBody>
            </p:sp>
            <p:grpSp>
              <p:nvGrpSpPr>
                <p:cNvPr id="27" name="Group 72"/>
                <p:cNvGrpSpPr>
                  <a:grpSpLocks/>
                </p:cNvGrpSpPr>
                <p:nvPr/>
              </p:nvGrpSpPr>
              <p:grpSpPr bwMode="auto">
                <a:xfrm>
                  <a:off x="2632015" y="2200227"/>
                  <a:ext cx="1369333" cy="2888478"/>
                  <a:chOff x="2367140" y="1616019"/>
                  <a:chExt cx="1369333" cy="2888478"/>
                </a:xfrm>
              </p:grpSpPr>
              <p:cxnSp>
                <p:nvCxnSpPr>
                  <p:cNvPr id="7" name="Straight Connector 6"/>
                  <p:cNvCxnSpPr>
                    <a:cxnSpLocks noChangeShapeType="1"/>
                  </p:cNvCxnSpPr>
                  <p:nvPr/>
                </p:nvCxnSpPr>
                <p:spPr bwMode="auto">
                  <a:xfrm rot="16200000" flipV="1">
                    <a:off x="2206646" y="2960126"/>
                    <a:ext cx="2692992" cy="4761"/>
                  </a:xfrm>
                  <a:prstGeom prst="line">
                    <a:avLst/>
                  </a:prstGeom>
                  <a:noFill/>
                  <a:ln w="50800">
                    <a:solidFill>
                      <a:srgbClr val="008000"/>
                    </a:solidFill>
                    <a:round/>
                    <a:headEnd/>
                    <a:tailEnd type="triangle" w="med" len="sm"/>
                  </a:ln>
                  <a:effectLst>
                    <a:outerShdw dist="20000" dir="5400000" rotWithShape="0">
                      <a:srgbClr val="808080">
                        <a:alpha val="37999"/>
                      </a:srgbClr>
                    </a:outerShdw>
                  </a:effectLst>
                </p:spPr>
              </p:cxnSp>
              <p:cxnSp>
                <p:nvCxnSpPr>
                  <p:cNvPr id="11" name="Straight Connector 10"/>
                  <p:cNvCxnSpPr>
                    <a:cxnSpLocks noChangeShapeType="1"/>
                  </p:cNvCxnSpPr>
                  <p:nvPr/>
                </p:nvCxnSpPr>
                <p:spPr bwMode="auto">
                  <a:xfrm>
                    <a:off x="3553936" y="2660816"/>
                    <a:ext cx="182537" cy="1588"/>
                  </a:xfrm>
                  <a:prstGeom prst="line">
                    <a:avLst/>
                  </a:prstGeom>
                  <a:noFill/>
                  <a:ln w="25400">
                    <a:solidFill>
                      <a:srgbClr val="008000"/>
                    </a:solidFill>
                    <a:round/>
                    <a:headEnd/>
                    <a:tailEnd/>
                  </a:ln>
                  <a:effectLst>
                    <a:outerShdw dist="20000" dir="5400000" rotWithShape="0">
                      <a:srgbClr val="808080">
                        <a:alpha val="37999"/>
                      </a:srgbClr>
                    </a:outerShdw>
                  </a:effectLst>
                </p:spPr>
              </p:cxnSp>
              <p:sp>
                <p:nvSpPr>
                  <p:cNvPr id="54316" name="TextBox 13"/>
                  <p:cNvSpPr txBox="1">
                    <a:spLocks noChangeArrowheads="1"/>
                  </p:cNvSpPr>
                  <p:nvPr/>
                </p:nvSpPr>
                <p:spPr bwMode="auto">
                  <a:xfrm rot="-1976078">
                    <a:off x="2473573" y="2189268"/>
                    <a:ext cx="1081805" cy="304886"/>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400" i="1">
                        <a:solidFill>
                          <a:srgbClr val="009900"/>
                        </a:solidFill>
                        <a:cs typeface="Arial" charset="0"/>
                      </a:rPr>
                      <a:t>Restorative</a:t>
                    </a:r>
                  </a:p>
                </p:txBody>
              </p:sp>
              <p:sp>
                <p:nvSpPr>
                  <p:cNvPr id="54317" name="TextBox 15"/>
                  <p:cNvSpPr txBox="1">
                    <a:spLocks noChangeArrowheads="1"/>
                  </p:cNvSpPr>
                  <p:nvPr/>
                </p:nvSpPr>
                <p:spPr bwMode="auto">
                  <a:xfrm rot="-2021146">
                    <a:off x="2446568" y="2827624"/>
                    <a:ext cx="1111987" cy="304886"/>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400">
                        <a:solidFill>
                          <a:srgbClr val="009900"/>
                        </a:solidFill>
                        <a:cs typeface="Arial" charset="0"/>
                      </a:rPr>
                      <a:t>Sustainable</a:t>
                    </a:r>
                  </a:p>
                </p:txBody>
              </p:sp>
              <p:cxnSp>
                <p:nvCxnSpPr>
                  <p:cNvPr id="17" name="Straight Connector 16"/>
                  <p:cNvCxnSpPr>
                    <a:cxnSpLocks noChangeShapeType="1"/>
                  </p:cNvCxnSpPr>
                  <p:nvPr/>
                </p:nvCxnSpPr>
                <p:spPr bwMode="auto">
                  <a:xfrm>
                    <a:off x="3550761" y="3916805"/>
                    <a:ext cx="182537" cy="1587"/>
                  </a:xfrm>
                  <a:prstGeom prst="line">
                    <a:avLst/>
                  </a:prstGeom>
                  <a:noFill/>
                  <a:ln w="25400">
                    <a:solidFill>
                      <a:srgbClr val="008000"/>
                    </a:solidFill>
                    <a:round/>
                    <a:headEnd/>
                    <a:tailEnd/>
                  </a:ln>
                  <a:effectLst>
                    <a:outerShdw dist="20000" dir="5400000" rotWithShape="0">
                      <a:srgbClr val="808080">
                        <a:alpha val="37999"/>
                      </a:srgbClr>
                    </a:outerShdw>
                  </a:effectLst>
                </p:spPr>
              </p:cxnSp>
              <p:sp>
                <p:nvSpPr>
                  <p:cNvPr id="54319" name="TextBox 14"/>
                  <p:cNvSpPr txBox="1">
                    <a:spLocks noChangeArrowheads="1"/>
                  </p:cNvSpPr>
                  <p:nvPr/>
                </p:nvSpPr>
                <p:spPr bwMode="auto">
                  <a:xfrm rot="-1909050">
                    <a:off x="2402088" y="4199611"/>
                    <a:ext cx="1220009" cy="304886"/>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400" i="1">
                        <a:solidFill>
                          <a:srgbClr val="009900"/>
                        </a:solidFill>
                        <a:cs typeface="Arial" charset="0"/>
                      </a:rPr>
                      <a:t>Conventional</a:t>
                    </a:r>
                  </a:p>
                </p:txBody>
              </p:sp>
              <p:sp>
                <p:nvSpPr>
                  <p:cNvPr id="54320" name="TextBox 17"/>
                  <p:cNvSpPr txBox="1">
                    <a:spLocks noChangeArrowheads="1"/>
                  </p:cNvSpPr>
                  <p:nvPr/>
                </p:nvSpPr>
                <p:spPr bwMode="auto">
                  <a:xfrm rot="-1962040">
                    <a:off x="2367140" y="3504090"/>
                    <a:ext cx="1218420" cy="304886"/>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400" i="1">
                        <a:solidFill>
                          <a:srgbClr val="009900"/>
                        </a:solidFill>
                        <a:cs typeface="Arial" charset="0"/>
                      </a:rPr>
                      <a:t>Improvement</a:t>
                    </a:r>
                  </a:p>
                </p:txBody>
              </p:sp>
            </p:grpSp>
          </p:grpSp>
          <p:cxnSp>
            <p:nvCxnSpPr>
              <p:cNvPr id="285" name="Straight Connector 284"/>
              <p:cNvCxnSpPr/>
              <p:nvPr/>
            </p:nvCxnSpPr>
            <p:spPr>
              <a:xfrm rot="10800000" flipV="1">
                <a:off x="3749282" y="4529896"/>
                <a:ext cx="87301" cy="71454"/>
              </a:xfrm>
              <a:prstGeom prst="line">
                <a:avLst/>
              </a:prstGeom>
              <a:ln>
                <a:solidFill>
                  <a:srgbClr val="387921"/>
                </a:solidFill>
              </a:ln>
            </p:spPr>
            <p:style>
              <a:lnRef idx="2">
                <a:schemeClr val="accent1"/>
              </a:lnRef>
              <a:fillRef idx="0">
                <a:schemeClr val="accent1"/>
              </a:fillRef>
              <a:effectRef idx="1">
                <a:schemeClr val="accent1"/>
              </a:effectRef>
              <a:fontRef idx="minor">
                <a:schemeClr val="tx1"/>
              </a:fontRef>
            </p:style>
          </p:cxnSp>
          <p:cxnSp>
            <p:nvCxnSpPr>
              <p:cNvPr id="287" name="Straight Connector 286"/>
              <p:cNvCxnSpPr/>
              <p:nvPr/>
            </p:nvCxnSpPr>
            <p:spPr>
              <a:xfrm rot="10800000" flipV="1">
                <a:off x="3749282" y="3265968"/>
                <a:ext cx="87301" cy="71454"/>
              </a:xfrm>
              <a:prstGeom prst="line">
                <a:avLst/>
              </a:prstGeom>
              <a:ln>
                <a:solidFill>
                  <a:srgbClr val="387921"/>
                </a:solidFill>
              </a:ln>
            </p:spPr>
            <p:style>
              <a:lnRef idx="2">
                <a:schemeClr val="accent1"/>
              </a:lnRef>
              <a:fillRef idx="0">
                <a:schemeClr val="accent1"/>
              </a:fillRef>
              <a:effectRef idx="1">
                <a:schemeClr val="accent1"/>
              </a:effectRef>
              <a:fontRef idx="minor">
                <a:schemeClr val="tx1"/>
              </a:fontRef>
            </p:style>
          </p:cxnSp>
        </p:grpSp>
        <p:grpSp>
          <p:nvGrpSpPr>
            <p:cNvPr id="28" name="Group 123"/>
            <p:cNvGrpSpPr>
              <a:grpSpLocks/>
            </p:cNvGrpSpPr>
            <p:nvPr/>
          </p:nvGrpSpPr>
          <p:grpSpPr bwMode="auto">
            <a:xfrm>
              <a:off x="119539" y="4633130"/>
              <a:ext cx="4379195" cy="2331840"/>
              <a:chOff x="119539" y="4633130"/>
              <a:chExt cx="4379195" cy="2331840"/>
            </a:xfrm>
          </p:grpSpPr>
          <p:grpSp>
            <p:nvGrpSpPr>
              <p:cNvPr id="29" name="Group 257"/>
              <p:cNvGrpSpPr>
                <a:grpSpLocks/>
              </p:cNvGrpSpPr>
              <p:nvPr/>
            </p:nvGrpSpPr>
            <p:grpSpPr bwMode="auto">
              <a:xfrm>
                <a:off x="119539" y="4633130"/>
                <a:ext cx="4379195" cy="2331840"/>
                <a:chOff x="258393" y="4840182"/>
                <a:chExt cx="4379195" cy="2331840"/>
              </a:xfrm>
            </p:grpSpPr>
            <p:sp>
              <p:nvSpPr>
                <p:cNvPr id="54296" name="TextBox 8"/>
                <p:cNvSpPr txBox="1">
                  <a:spLocks noChangeArrowheads="1"/>
                </p:cNvSpPr>
                <p:nvPr/>
              </p:nvSpPr>
              <p:spPr bwMode="auto">
                <a:xfrm>
                  <a:off x="1091792" y="6349767"/>
                  <a:ext cx="2518950" cy="822255"/>
                </a:xfrm>
                <a:prstGeom prst="rect">
                  <a:avLst/>
                </a:prstGeom>
                <a:noFill/>
                <a:ln w="9525">
                  <a:noFill/>
                  <a:miter lim="800000"/>
                  <a:headEnd/>
                  <a:tailEnd/>
                </a:ln>
              </p:spPr>
              <p:txBody>
                <a:bodyPr>
                  <a:spAutoFit/>
                </a:bodyPr>
                <a:lstStyle/>
                <a:p>
                  <a:pPr eaLnBrk="1" hangingPunct="1">
                    <a:spcBef>
                      <a:spcPct val="0"/>
                    </a:spcBef>
                    <a:buClrTx/>
                    <a:buSzTx/>
                    <a:buFontTx/>
                    <a:buNone/>
                  </a:pPr>
                  <a:r>
                    <a:rPr lang="en-US" b="1">
                      <a:solidFill>
                        <a:srgbClr val="FF0000"/>
                      </a:solidFill>
                      <a:latin typeface="Arial Narrow" pitchFamily="34" charset="0"/>
                      <a:cs typeface="Arial" charset="0"/>
                    </a:rPr>
                    <a:t>Stakeholder Collaboration</a:t>
                  </a:r>
                </a:p>
              </p:txBody>
            </p:sp>
            <p:grpSp>
              <p:nvGrpSpPr>
                <p:cNvPr id="30" name="Group 73"/>
                <p:cNvGrpSpPr>
                  <a:grpSpLocks/>
                </p:cNvGrpSpPr>
                <p:nvPr/>
              </p:nvGrpSpPr>
              <p:grpSpPr bwMode="auto">
                <a:xfrm>
                  <a:off x="258393" y="4840182"/>
                  <a:ext cx="4379195" cy="1501508"/>
                  <a:chOff x="-1947" y="4255974"/>
                  <a:chExt cx="4379195" cy="1501508"/>
                </a:xfrm>
              </p:grpSpPr>
              <p:cxnSp>
                <p:nvCxnSpPr>
                  <p:cNvPr id="12" name="Straight Connector 11"/>
                  <p:cNvCxnSpPr>
                    <a:cxnSpLocks noChangeShapeType="1"/>
                  </p:cNvCxnSpPr>
                  <p:nvPr/>
                </p:nvCxnSpPr>
                <p:spPr bwMode="auto">
                  <a:xfrm rot="10800000" flipH="1" flipV="1">
                    <a:off x="2498029" y="5006316"/>
                    <a:ext cx="257140" cy="3176"/>
                  </a:xfrm>
                  <a:prstGeom prst="line">
                    <a:avLst/>
                  </a:prstGeom>
                  <a:noFill/>
                  <a:ln w="25400">
                    <a:solidFill>
                      <a:schemeClr val="tx1"/>
                    </a:solidFill>
                    <a:round/>
                    <a:headEnd/>
                    <a:tailEnd/>
                  </a:ln>
                  <a:effectLst>
                    <a:outerShdw dist="20000" dir="5400000" rotWithShape="0">
                      <a:srgbClr val="808080">
                        <a:alpha val="37999"/>
                      </a:srgbClr>
                    </a:outerShdw>
                  </a:effectLst>
                </p:spPr>
              </p:cxnSp>
              <p:sp>
                <p:nvSpPr>
                  <p:cNvPr id="47130" name="TextBox 30"/>
                  <p:cNvSpPr txBox="1">
                    <a:spLocks noChangeArrowheads="1"/>
                  </p:cNvSpPr>
                  <p:nvPr/>
                </p:nvSpPr>
                <p:spPr bwMode="auto">
                  <a:xfrm rot="21227627">
                    <a:off x="3029392" y="4374147"/>
                    <a:ext cx="954231" cy="461665"/>
                  </a:xfrm>
                  <a:prstGeom prst="rect">
                    <a:avLst/>
                  </a:prstGeom>
                  <a:noFill/>
                  <a:ln w="9525">
                    <a:noFill/>
                    <a:miter lim="800000"/>
                    <a:headEnd/>
                    <a:tailEnd/>
                  </a:ln>
                  <a:scene3d>
                    <a:camera prst="isometricTopUp"/>
                    <a:lightRig rig="threePt" dir="t"/>
                  </a:scene3d>
                </p:spPr>
                <p:txBody>
                  <a:bodyPr>
                    <a:spAutoFit/>
                  </a:bodyPr>
                  <a:lstStyle/>
                  <a:p>
                    <a:pPr algn="r" eaLnBrk="1" fontAlgn="auto" hangingPunct="1">
                      <a:spcBef>
                        <a:spcPts val="0"/>
                      </a:spcBef>
                      <a:spcAft>
                        <a:spcPts val="0"/>
                      </a:spcAft>
                      <a:buClrTx/>
                      <a:buSzTx/>
                      <a:buFontTx/>
                      <a:buNone/>
                      <a:defRPr/>
                    </a:pPr>
                    <a:r>
                      <a:rPr lang="en-US" sz="1200" i="1" dirty="0">
                        <a:solidFill>
                          <a:srgbClr val="FF0000"/>
                        </a:solidFill>
                        <a:ea typeface="+mn-ea"/>
                        <a:cs typeface="Arial" pitchFamily="34" charset="0"/>
                      </a:rPr>
                      <a:t>Project team</a:t>
                    </a:r>
                  </a:p>
                </p:txBody>
              </p:sp>
              <p:sp>
                <p:nvSpPr>
                  <p:cNvPr id="47131" name="TextBox 31"/>
                  <p:cNvSpPr txBox="1">
                    <a:spLocks noChangeArrowheads="1"/>
                  </p:cNvSpPr>
                  <p:nvPr/>
                </p:nvSpPr>
                <p:spPr bwMode="auto">
                  <a:xfrm rot="21434600">
                    <a:off x="2573663" y="4768336"/>
                    <a:ext cx="817397" cy="276999"/>
                  </a:xfrm>
                  <a:prstGeom prst="rect">
                    <a:avLst/>
                  </a:prstGeom>
                  <a:noFill/>
                  <a:ln w="9525">
                    <a:noFill/>
                    <a:miter lim="800000"/>
                    <a:headEnd/>
                    <a:tailEnd/>
                  </a:ln>
                  <a:scene3d>
                    <a:camera prst="isometricTopUp"/>
                    <a:lightRig rig="threePt" dir="t"/>
                  </a:scene3d>
                </p:spPr>
                <p:txBody>
                  <a:bodyPr>
                    <a:spAutoFit/>
                  </a:bodyPr>
                  <a:lstStyle/>
                  <a:p>
                    <a:pPr algn="r" eaLnBrk="1" fontAlgn="auto" hangingPunct="1">
                      <a:spcBef>
                        <a:spcPts val="0"/>
                      </a:spcBef>
                      <a:spcAft>
                        <a:spcPts val="0"/>
                      </a:spcAft>
                      <a:buClrTx/>
                      <a:buSzTx/>
                      <a:buFontTx/>
                      <a:buNone/>
                      <a:defRPr/>
                    </a:pPr>
                    <a:r>
                      <a:rPr lang="en-US" sz="1200" i="1" dirty="0">
                        <a:solidFill>
                          <a:srgbClr val="FF0000"/>
                        </a:solidFill>
                        <a:ea typeface="+mn-ea"/>
                        <a:cs typeface="Arial" pitchFamily="34" charset="0"/>
                      </a:rPr>
                      <a:t>Owner</a:t>
                    </a:r>
                  </a:p>
                </p:txBody>
              </p:sp>
              <p:sp>
                <p:nvSpPr>
                  <p:cNvPr id="54304" name="TextBox 44"/>
                  <p:cNvSpPr txBox="1">
                    <a:spLocks noChangeArrowheads="1"/>
                  </p:cNvSpPr>
                  <p:nvPr/>
                </p:nvSpPr>
                <p:spPr bwMode="auto">
                  <a:xfrm>
                    <a:off x="991665" y="4803564"/>
                    <a:ext cx="1525338" cy="260304"/>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100" i="1">
                        <a:solidFill>
                          <a:srgbClr val="FF0000"/>
                        </a:solidFill>
                        <a:cs typeface="Arial" charset="0"/>
                      </a:rPr>
                      <a:t>Affected stakeholders</a:t>
                    </a:r>
                  </a:p>
                </p:txBody>
              </p:sp>
              <p:sp>
                <p:nvSpPr>
                  <p:cNvPr id="54305" name="TextBox 45"/>
                  <p:cNvSpPr txBox="1">
                    <a:spLocks noChangeArrowheads="1"/>
                  </p:cNvSpPr>
                  <p:nvPr/>
                </p:nvSpPr>
                <p:spPr bwMode="auto">
                  <a:xfrm>
                    <a:off x="193286" y="5305754"/>
                    <a:ext cx="1558686" cy="260356"/>
                  </a:xfrm>
                  <a:prstGeom prst="rect">
                    <a:avLst/>
                  </a:prstGeom>
                  <a:noFill/>
                  <a:ln w="9525">
                    <a:noFill/>
                    <a:miter lim="800000"/>
                    <a:headEnd/>
                    <a:tailEnd/>
                  </a:ln>
                </p:spPr>
                <p:txBody>
                  <a:bodyPr wrap="none">
                    <a:spAutoFit/>
                  </a:bodyPr>
                  <a:lstStyle/>
                  <a:p>
                    <a:pPr algn="r" eaLnBrk="1" hangingPunct="1">
                      <a:spcBef>
                        <a:spcPct val="0"/>
                      </a:spcBef>
                      <a:buClrTx/>
                      <a:buSzTx/>
                      <a:buFontTx/>
                      <a:buNone/>
                    </a:pPr>
                    <a:r>
                      <a:rPr lang="en-US" sz="1100" i="1">
                        <a:solidFill>
                          <a:srgbClr val="FF0000"/>
                        </a:solidFill>
                        <a:cs typeface="Arial" charset="0"/>
                      </a:rPr>
                      <a:t>Regulatory institutions</a:t>
                    </a:r>
                  </a:p>
                </p:txBody>
              </p:sp>
              <p:sp>
                <p:nvSpPr>
                  <p:cNvPr id="54306" name="TextBox 46"/>
                  <p:cNvSpPr txBox="1">
                    <a:spLocks noChangeArrowheads="1"/>
                  </p:cNvSpPr>
                  <p:nvPr/>
                </p:nvSpPr>
                <p:spPr bwMode="auto">
                  <a:xfrm>
                    <a:off x="-1947" y="5079616"/>
                    <a:ext cx="2058055" cy="261610"/>
                  </a:xfrm>
                  <a:prstGeom prst="rect">
                    <a:avLst/>
                  </a:prstGeom>
                  <a:noFill/>
                  <a:ln w="9525">
                    <a:noFill/>
                    <a:miter lim="800000"/>
                    <a:headEnd/>
                    <a:tailEnd/>
                  </a:ln>
                </p:spPr>
                <p:txBody>
                  <a:bodyPr>
                    <a:spAutoFit/>
                  </a:bodyPr>
                  <a:lstStyle/>
                  <a:p>
                    <a:pPr algn="r" eaLnBrk="1" hangingPunct="1">
                      <a:spcBef>
                        <a:spcPct val="0"/>
                      </a:spcBef>
                      <a:buClrTx/>
                      <a:buSzTx/>
                      <a:buFontTx/>
                      <a:buNone/>
                    </a:pPr>
                    <a:r>
                      <a:rPr lang="en-US" sz="1100" i="1">
                        <a:solidFill>
                          <a:srgbClr val="FF0000"/>
                        </a:solidFill>
                        <a:cs typeface="Arial" charset="0"/>
                      </a:rPr>
                      <a:t>Partner organizations                             </a:t>
                    </a:r>
                  </a:p>
                </p:txBody>
              </p:sp>
              <p:cxnSp>
                <p:nvCxnSpPr>
                  <p:cNvPr id="6" name="Straight Connector 5"/>
                  <p:cNvCxnSpPr>
                    <a:cxnSpLocks noChangeShapeType="1"/>
                  </p:cNvCxnSpPr>
                  <p:nvPr/>
                </p:nvCxnSpPr>
                <p:spPr bwMode="auto">
                  <a:xfrm rot="10800000" flipV="1">
                    <a:off x="1340897" y="4299724"/>
                    <a:ext cx="2246010" cy="1457645"/>
                  </a:xfrm>
                  <a:prstGeom prst="line">
                    <a:avLst/>
                  </a:prstGeom>
                  <a:noFill/>
                  <a:ln w="38100">
                    <a:solidFill>
                      <a:schemeClr val="tx1"/>
                    </a:solidFill>
                    <a:round/>
                    <a:headEnd/>
                    <a:tailEnd type="triangle" w="lg" len="med"/>
                  </a:ln>
                  <a:effectLst>
                    <a:outerShdw dist="20000" dir="5400000" rotWithShape="0">
                      <a:srgbClr val="808080">
                        <a:alpha val="37999"/>
                      </a:srgbClr>
                    </a:outerShdw>
                  </a:effectLst>
                </p:spPr>
              </p:cxnSp>
              <p:sp>
                <p:nvSpPr>
                  <p:cNvPr id="47119" name="TextBox 18"/>
                  <p:cNvSpPr txBox="1">
                    <a:spLocks noChangeArrowheads="1"/>
                  </p:cNvSpPr>
                  <p:nvPr/>
                </p:nvSpPr>
                <p:spPr bwMode="auto">
                  <a:xfrm rot="21376960">
                    <a:off x="3309504" y="4594652"/>
                    <a:ext cx="997951" cy="461665"/>
                  </a:xfrm>
                  <a:prstGeom prst="rect">
                    <a:avLst/>
                  </a:prstGeom>
                  <a:noFill/>
                  <a:ln w="9525">
                    <a:noFill/>
                    <a:miter lim="800000"/>
                    <a:headEnd/>
                    <a:tailEnd/>
                  </a:ln>
                  <a:scene3d>
                    <a:camera prst="isometricTopUp"/>
                    <a:lightRig rig="threePt" dir="t"/>
                  </a:scene3d>
                </p:spPr>
                <p:txBody>
                  <a:bodyPr>
                    <a:spAutoFit/>
                  </a:bodyPr>
                  <a:lstStyle/>
                  <a:p>
                    <a:pPr algn="r" eaLnBrk="1" fontAlgn="auto" hangingPunct="1">
                      <a:spcBef>
                        <a:spcPts val="0"/>
                      </a:spcBef>
                      <a:spcAft>
                        <a:spcPts val="0"/>
                      </a:spcAft>
                      <a:buClrTx/>
                      <a:buSzTx/>
                      <a:buFontTx/>
                      <a:buNone/>
                      <a:defRPr/>
                    </a:pPr>
                    <a:r>
                      <a:rPr lang="en-US" sz="1200" dirty="0">
                        <a:solidFill>
                          <a:srgbClr val="FF0000"/>
                        </a:solidFill>
                        <a:ea typeface="+mn-ea"/>
                        <a:cs typeface="Arial" pitchFamily="34" charset="0"/>
                      </a:rPr>
                      <a:t>Areas of control</a:t>
                    </a:r>
                  </a:p>
                </p:txBody>
              </p:sp>
            </p:grpSp>
            <p:sp>
              <p:nvSpPr>
                <p:cNvPr id="120" name="Right Brace 119"/>
                <p:cNvSpPr/>
                <p:nvPr/>
              </p:nvSpPr>
              <p:spPr>
                <a:xfrm rot="3429646">
                  <a:off x="3781838" y="4699731"/>
                  <a:ext cx="238378" cy="1285314"/>
                </a:xfrm>
                <a:prstGeom prst="rightBrace">
                  <a:avLst>
                    <a:gd name="adj1" fmla="val 29019"/>
                    <a:gd name="adj2" fmla="val 50000"/>
                  </a:avLst>
                </a:prstGeom>
                <a:ln>
                  <a:solidFill>
                    <a:schemeClr val="tx1"/>
                  </a:solidFill>
                </a:ln>
                <a:scene3d>
                  <a:camera prst="isometricOffAxis2Right"/>
                  <a:lightRig rig="threePt" dir="t"/>
                </a:scene3d>
              </p:spPr>
              <p:style>
                <a:lnRef idx="2">
                  <a:schemeClr val="accent1"/>
                </a:lnRef>
                <a:fillRef idx="0">
                  <a:schemeClr val="accent1"/>
                </a:fillRef>
                <a:effectRef idx="1">
                  <a:schemeClr val="accent1"/>
                </a:effectRef>
                <a:fontRef idx="minor">
                  <a:schemeClr val="tx1"/>
                </a:fontRef>
              </p:style>
              <p:txBody>
                <a:bodyPr anchor="ctr"/>
                <a:lstStyle/>
                <a:p>
                  <a:pPr eaLnBrk="1" fontAlgn="auto" hangingPunct="1">
                    <a:spcBef>
                      <a:spcPts val="0"/>
                    </a:spcBef>
                    <a:spcAft>
                      <a:spcPts val="0"/>
                    </a:spcAft>
                    <a:buClrTx/>
                    <a:buSzTx/>
                    <a:buFontTx/>
                    <a:buNone/>
                    <a:defRPr/>
                  </a:pPr>
                  <a:endParaRPr lang="en-CA" sz="1400"/>
                </a:p>
              </p:txBody>
            </p:sp>
            <p:sp>
              <p:nvSpPr>
                <p:cNvPr id="123" name="Right Brace 122"/>
                <p:cNvSpPr/>
                <p:nvPr/>
              </p:nvSpPr>
              <p:spPr>
                <a:xfrm rot="3429646">
                  <a:off x="2702986" y="5411699"/>
                  <a:ext cx="238378" cy="1285314"/>
                </a:xfrm>
                <a:prstGeom prst="rightBrace">
                  <a:avLst>
                    <a:gd name="adj1" fmla="val 29019"/>
                    <a:gd name="adj2" fmla="val 50000"/>
                  </a:avLst>
                </a:prstGeom>
                <a:ln>
                  <a:solidFill>
                    <a:schemeClr val="tx1"/>
                  </a:solidFill>
                </a:ln>
                <a:scene3d>
                  <a:camera prst="isometricOffAxis2Right"/>
                  <a:lightRig rig="threePt" dir="t"/>
                </a:scene3d>
              </p:spPr>
              <p:style>
                <a:lnRef idx="2">
                  <a:schemeClr val="accent1"/>
                </a:lnRef>
                <a:fillRef idx="0">
                  <a:schemeClr val="accent1"/>
                </a:fillRef>
                <a:effectRef idx="1">
                  <a:schemeClr val="accent1"/>
                </a:effectRef>
                <a:fontRef idx="minor">
                  <a:schemeClr val="tx1"/>
                </a:fontRef>
              </p:style>
              <p:txBody>
                <a:bodyPr anchor="ctr"/>
                <a:lstStyle/>
                <a:p>
                  <a:pPr eaLnBrk="1" fontAlgn="auto" hangingPunct="1">
                    <a:spcBef>
                      <a:spcPts val="0"/>
                    </a:spcBef>
                    <a:spcAft>
                      <a:spcPts val="0"/>
                    </a:spcAft>
                    <a:buClrTx/>
                    <a:buSzTx/>
                    <a:buFontTx/>
                    <a:buNone/>
                    <a:defRPr/>
                  </a:pPr>
                  <a:endParaRPr lang="en-CA" sz="1400"/>
                </a:p>
              </p:txBody>
            </p:sp>
            <p:sp>
              <p:nvSpPr>
                <p:cNvPr id="137" name="TextBox 18"/>
                <p:cNvSpPr txBox="1">
                  <a:spLocks noChangeArrowheads="1"/>
                </p:cNvSpPr>
                <p:nvPr/>
              </p:nvSpPr>
              <p:spPr bwMode="auto">
                <a:xfrm rot="21376960">
                  <a:off x="2484548" y="5907310"/>
                  <a:ext cx="997951" cy="461665"/>
                </a:xfrm>
                <a:prstGeom prst="rect">
                  <a:avLst/>
                </a:prstGeom>
                <a:noFill/>
                <a:ln w="9525">
                  <a:noFill/>
                  <a:miter lim="800000"/>
                  <a:headEnd/>
                  <a:tailEnd/>
                </a:ln>
                <a:scene3d>
                  <a:camera prst="isometricTopUp"/>
                  <a:lightRig rig="threePt" dir="t"/>
                </a:scene3d>
              </p:spPr>
              <p:txBody>
                <a:bodyPr>
                  <a:spAutoFit/>
                </a:bodyPr>
                <a:lstStyle/>
                <a:p>
                  <a:pPr algn="r" eaLnBrk="1" fontAlgn="auto" hangingPunct="1">
                    <a:spcBef>
                      <a:spcPts val="0"/>
                    </a:spcBef>
                    <a:spcAft>
                      <a:spcPts val="0"/>
                    </a:spcAft>
                    <a:buClrTx/>
                    <a:buSzTx/>
                    <a:buFontTx/>
                    <a:buNone/>
                    <a:defRPr/>
                  </a:pPr>
                  <a:r>
                    <a:rPr lang="en-US" sz="1200" dirty="0">
                      <a:solidFill>
                        <a:srgbClr val="FF0000"/>
                      </a:solidFill>
                      <a:ea typeface="+mn-ea"/>
                      <a:cs typeface="Arial" pitchFamily="34" charset="0"/>
                    </a:rPr>
                    <a:t>Areas of impact</a:t>
                  </a:r>
                </a:p>
              </p:txBody>
            </p:sp>
          </p:grpSp>
          <p:cxnSp>
            <p:nvCxnSpPr>
              <p:cNvPr id="271" name="Straight Connector 270"/>
              <p:cNvCxnSpPr/>
              <p:nvPr/>
            </p:nvCxnSpPr>
            <p:spPr>
              <a:xfrm rot="10800000">
                <a:off x="1900474" y="5840773"/>
                <a:ext cx="22539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0" name="Straight Connector 269"/>
              <p:cNvCxnSpPr/>
              <p:nvPr/>
            </p:nvCxnSpPr>
            <p:spPr>
              <a:xfrm rot="10800000">
                <a:off x="2256026" y="5608947"/>
                <a:ext cx="22539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7" name="Straight Connector 266"/>
              <p:cNvCxnSpPr/>
              <p:nvPr/>
            </p:nvCxnSpPr>
            <p:spPr>
              <a:xfrm rot="10800000">
                <a:off x="3125859" y="5048436"/>
                <a:ext cx="18571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p:cNvCxnSpPr>
                <a:cxnSpLocks noChangeShapeType="1"/>
              </p:cNvCxnSpPr>
              <p:nvPr/>
            </p:nvCxnSpPr>
            <p:spPr bwMode="auto">
              <a:xfrm rot="5400000" flipH="1" flipV="1">
                <a:off x="2575848" y="5319165"/>
                <a:ext cx="92095" cy="1588"/>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94" name="Straight Connector 293"/>
              <p:cNvCxnSpPr>
                <a:cxnSpLocks noChangeShapeType="1"/>
              </p:cNvCxnSpPr>
              <p:nvPr/>
            </p:nvCxnSpPr>
            <p:spPr bwMode="auto">
              <a:xfrm rot="16200000" flipV="1">
                <a:off x="3080605" y="4996831"/>
                <a:ext cx="90508" cy="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96" name="Straight Connector 295"/>
              <p:cNvCxnSpPr>
                <a:cxnSpLocks noChangeShapeType="1"/>
              </p:cNvCxnSpPr>
              <p:nvPr/>
            </p:nvCxnSpPr>
            <p:spPr bwMode="auto">
              <a:xfrm rot="16200000" flipV="1">
                <a:off x="2221090" y="5558136"/>
                <a:ext cx="92095" cy="0"/>
              </a:xfrm>
              <a:prstGeom prst="line">
                <a:avLst/>
              </a:prstGeom>
              <a:noFill/>
              <a:ln w="25400">
                <a:solidFill>
                  <a:schemeClr val="tx1"/>
                </a:solidFill>
                <a:round/>
                <a:headEnd/>
                <a:tailEnd/>
              </a:ln>
              <a:effectLst>
                <a:outerShdw dist="20000" dir="5400000" rotWithShape="0">
                  <a:srgbClr val="808080">
                    <a:alpha val="37999"/>
                  </a:srgbClr>
                </a:outerShdw>
              </a:effectLst>
            </p:spPr>
          </p:cxnSp>
          <p:cxnSp>
            <p:nvCxnSpPr>
              <p:cNvPr id="297" name="Straight Connector 296"/>
              <p:cNvCxnSpPr>
                <a:cxnSpLocks noChangeShapeType="1"/>
              </p:cNvCxnSpPr>
              <p:nvPr/>
            </p:nvCxnSpPr>
            <p:spPr bwMode="auto">
              <a:xfrm rot="16200000" flipV="1">
                <a:off x="1880617" y="5790756"/>
                <a:ext cx="90508" cy="0"/>
              </a:xfrm>
              <a:prstGeom prst="line">
                <a:avLst/>
              </a:prstGeom>
              <a:noFill/>
              <a:ln w="25400">
                <a:solidFill>
                  <a:schemeClr val="tx1"/>
                </a:solidFill>
                <a:round/>
                <a:headEnd/>
                <a:tailEnd/>
              </a:ln>
              <a:effectLst>
                <a:outerShdw dist="20000" dir="5400000" rotWithShape="0">
                  <a:srgbClr val="808080">
                    <a:alpha val="37999"/>
                  </a:srgbClr>
                </a:outerShdw>
              </a:effectLst>
            </p:spPr>
          </p:cxnSp>
        </p:grpSp>
      </p:grpSp>
      <p:sp>
        <p:nvSpPr>
          <p:cNvPr id="54275" name="Title 100"/>
          <p:cNvSpPr>
            <a:spLocks noGrp="1"/>
          </p:cNvSpPr>
          <p:nvPr>
            <p:ph type="title" idx="4294967295"/>
          </p:nvPr>
        </p:nvSpPr>
        <p:spPr/>
        <p:txBody>
          <a:bodyPr anchor="ctr"/>
          <a:lstStyle/>
          <a:p>
            <a:pPr eaLnBrk="1" hangingPunct="1"/>
            <a:r>
              <a:rPr lang="en-US" smtClean="0"/>
              <a:t>Performance Contribution: </a:t>
            </a:r>
            <a:r>
              <a:rPr lang="en-US" i="1" smtClean="0"/>
              <a:t>Three Dimensions</a:t>
            </a:r>
            <a:r>
              <a:rPr lang="en-US" sz="2800" i="1" smtClean="0"/>
              <a:t> </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Rectangle 2"/>
          <p:cNvSpPr>
            <a:spLocks noGrp="1"/>
          </p:cNvSpPr>
          <p:nvPr>
            <p:ph type="title" idx="4294967295"/>
          </p:nvPr>
        </p:nvSpPr>
        <p:spPr>
          <a:xfrm>
            <a:off x="0" y="484188"/>
            <a:ext cx="7350125" cy="1116012"/>
          </a:xfrm>
        </p:spPr>
        <p:txBody>
          <a:bodyPr/>
          <a:lstStyle/>
          <a:p>
            <a:pPr algn="ctr"/>
            <a:r>
              <a:rPr lang="en-US" dirty="0" smtClean="0"/>
              <a:t>Rating System Primary Criteria</a:t>
            </a:r>
          </a:p>
        </p:txBody>
      </p:sp>
      <p:graphicFrame>
        <p:nvGraphicFramePr>
          <p:cNvPr id="53305" name="Group 57"/>
          <p:cNvGraphicFramePr>
            <a:graphicFrameLocks noGrp="1"/>
          </p:cNvGraphicFramePr>
          <p:nvPr>
            <p:ph idx="4294967295"/>
          </p:nvPr>
        </p:nvGraphicFramePr>
        <p:xfrm>
          <a:off x="457200" y="1600200"/>
          <a:ext cx="7121525" cy="4622800"/>
        </p:xfrm>
        <a:graphic>
          <a:graphicData uri="http://schemas.openxmlformats.org/drawingml/2006/table">
            <a:tbl>
              <a:tblPr/>
              <a:tblGrid>
                <a:gridCol w="603250"/>
                <a:gridCol w="4767263"/>
                <a:gridCol w="1751012"/>
              </a:tblGrid>
              <a:tr h="482600">
                <a:tc>
                  <a:txBody>
                    <a:bodyPr/>
                    <a:lstStyle/>
                    <a:p>
                      <a:pPr marL="0" marR="0" lvl="0" indent="0" algn="l" defTabSz="914400" rtl="0" eaLnBrk="0" fontAlgn="base" latinLnBrk="0" hangingPunct="0">
                        <a:lnSpc>
                          <a:spcPct val="100000"/>
                        </a:lnSpc>
                        <a:spcBef>
                          <a:spcPts val="2000"/>
                        </a:spcBef>
                        <a:spcAft>
                          <a:spcPct val="0"/>
                        </a:spcAft>
                        <a:buClr>
                          <a:schemeClr val="accent1"/>
                        </a:buClr>
                        <a:buSzPct val="75000"/>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Section</a:t>
                      </a:r>
                      <a:endParaRPr kumimoji="0" lang="en-US" sz="20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ea typeface="ヒラギノ角ゴ Pro W3"/>
                          <a:cs typeface="Times New Roman" pitchFamily="18" charset="0"/>
                        </a:rPr>
                        <a:t>Weight (%)</a:t>
                      </a:r>
                      <a:endParaRPr kumimoji="0" lang="en-US" sz="20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0C0C0"/>
                    </a:solidFill>
                  </a:tcPr>
                </a:tc>
              </a:tr>
              <a:tr h="319088">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1</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Pathway</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12.6</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750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2</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Project Strategy &amp; Management</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10.6</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5913">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3</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Community:  Long &amp; Short Term Effects</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10.7</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9088">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4</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Land Use &amp; Restoration</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8.9</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750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5</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Landscapes</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7.0</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750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6</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Ecology &amp; Biodiversity</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8.8</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9088">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7</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Water Resources &amp; Environment</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11.5</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750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8</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Energy &amp; Carbon</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11.7</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750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9</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Resource Management Including Waste</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8.2</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319088">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10</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mbria" pitchFamily="18" charset="0"/>
                          <a:ea typeface="ヒラギノ角ゴ Pro W3"/>
                          <a:cs typeface="Times New Roman" pitchFamily="18" charset="0"/>
                        </a:rPr>
                        <a:t>Transportation</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10.0</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3F3F3"/>
                    </a:solidFill>
                  </a:tcPr>
                </a:tc>
              </a:tr>
              <a:tr h="482600">
                <a:tc>
                  <a:txBody>
                    <a:bodyPr/>
                    <a:lstStyle/>
                    <a:p>
                      <a:pPr marL="0" marR="0" lvl="0" indent="0" algn="l" defTabSz="914400" rtl="0" eaLnBrk="0" fontAlgn="base" latinLnBrk="0" hangingPunct="0">
                        <a:lnSpc>
                          <a:spcPct val="100000"/>
                        </a:lnSpc>
                        <a:spcBef>
                          <a:spcPts val="2000"/>
                        </a:spcBef>
                        <a:spcAft>
                          <a:spcPct val="0"/>
                        </a:spcAft>
                        <a:buClr>
                          <a:schemeClr val="accent1"/>
                        </a:buClr>
                        <a:buSzPct val="75000"/>
                        <a:buFont typeface="Wingdings" pitchFamily="2" charset="2"/>
                        <a:buNone/>
                        <a:tabLst/>
                      </a:pP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ea typeface="ヒラギノ角ゴ Pro W3"/>
                          <a:cs typeface="Times New Roman" pitchFamily="18" charset="0"/>
                        </a:rPr>
                        <a:t>TOTAL</a:t>
                      </a:r>
                      <a:endParaRPr kumimoji="0" lang="en-US" sz="20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c>
                  <a:txBody>
                    <a:bodyPr/>
                    <a:lstStyle/>
                    <a:p>
                      <a:pPr marL="228600" marR="0" lvl="0" indent="-228600" algn="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100%</a:t>
                      </a:r>
                      <a:endParaRPr kumimoji="0" lang="en-US" sz="20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3F3"/>
                    </a:solidFill>
                  </a:tcPr>
                </a:tc>
              </a:tr>
            </a:tbl>
          </a:graphicData>
        </a:graphic>
      </p:graphicFrame>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8600" y="304800"/>
            <a:ext cx="6511925" cy="1116012"/>
          </a:xfrm>
        </p:spPr>
        <p:txBody>
          <a:bodyPr/>
          <a:lstStyle/>
          <a:p>
            <a:r>
              <a:rPr lang="en-US" dirty="0" smtClean="0"/>
              <a:t>Rating System Criteria: </a:t>
            </a:r>
            <a:br>
              <a:rPr lang="en-US" dirty="0" smtClean="0"/>
            </a:br>
            <a:r>
              <a:rPr lang="en-US" dirty="0" smtClean="0"/>
              <a:t>Relation to Triple Bottom Line</a:t>
            </a:r>
          </a:p>
        </p:txBody>
      </p:sp>
      <p:graphicFrame>
        <p:nvGraphicFramePr>
          <p:cNvPr id="4" name="Table 3"/>
          <p:cNvGraphicFramePr>
            <a:graphicFrameLocks noGrp="1"/>
          </p:cNvGraphicFramePr>
          <p:nvPr/>
        </p:nvGraphicFramePr>
        <p:xfrm>
          <a:off x="228600" y="1752600"/>
          <a:ext cx="7578726" cy="4845150"/>
        </p:xfrm>
        <a:graphic>
          <a:graphicData uri="http://schemas.openxmlformats.org/drawingml/2006/table">
            <a:tbl>
              <a:tblPr/>
              <a:tblGrid>
                <a:gridCol w="2526242"/>
                <a:gridCol w="2526242"/>
                <a:gridCol w="2526242"/>
              </a:tblGrid>
              <a:tr h="301857">
                <a:tc>
                  <a:txBody>
                    <a:bodyPr/>
                    <a:lstStyle/>
                    <a:p>
                      <a:pPr algn="l" fontAlgn="b"/>
                      <a:r>
                        <a:rPr lang="en-US" sz="2000" b="1" i="0" u="sng" strike="noStrike" dirty="0">
                          <a:solidFill>
                            <a:schemeClr val="tx1"/>
                          </a:solidFill>
                          <a:latin typeface="Calibri"/>
                        </a:rPr>
                        <a:t>ECONOMIC</a:t>
                      </a:r>
                    </a:p>
                  </a:txBody>
                  <a:tcPr marL="9525" marR="9525" marT="9525" marB="0" anchor="b">
                    <a:lnL>
                      <a:noFill/>
                    </a:lnL>
                    <a:lnR>
                      <a:noFill/>
                    </a:lnR>
                    <a:lnT>
                      <a:noFill/>
                    </a:lnT>
                    <a:lnB>
                      <a:noFill/>
                    </a:lnB>
                  </a:tcPr>
                </a:tc>
                <a:tc>
                  <a:txBody>
                    <a:bodyPr/>
                    <a:lstStyle/>
                    <a:p>
                      <a:pPr algn="l" fontAlgn="b"/>
                      <a:r>
                        <a:rPr lang="en-US" sz="2000" b="1" i="0" u="sng" strike="noStrike" dirty="0">
                          <a:solidFill>
                            <a:schemeClr val="tx1"/>
                          </a:solidFill>
                          <a:latin typeface="Calibri"/>
                        </a:rPr>
                        <a:t>SOCIAL</a:t>
                      </a:r>
                    </a:p>
                  </a:txBody>
                  <a:tcPr marL="9525" marR="9525" marT="9525" marB="0" anchor="b">
                    <a:lnL>
                      <a:noFill/>
                    </a:lnL>
                    <a:lnR>
                      <a:noFill/>
                    </a:lnR>
                    <a:lnT>
                      <a:noFill/>
                    </a:lnT>
                    <a:lnB>
                      <a:noFill/>
                    </a:lnB>
                  </a:tcPr>
                </a:tc>
                <a:tc>
                  <a:txBody>
                    <a:bodyPr/>
                    <a:lstStyle/>
                    <a:p>
                      <a:pPr algn="l" fontAlgn="b"/>
                      <a:r>
                        <a:rPr lang="en-US" sz="2000" b="1" i="0" u="sng" strike="noStrike" dirty="0">
                          <a:solidFill>
                            <a:schemeClr val="tx1"/>
                          </a:solidFill>
                          <a:latin typeface="Calibri"/>
                        </a:rPr>
                        <a:t>ENVIRONMENTAL</a:t>
                      </a:r>
                    </a:p>
                  </a:txBody>
                  <a:tcPr marL="9525" marR="9525" marT="9525" marB="0" anchor="b">
                    <a:lnL>
                      <a:noFill/>
                    </a:lnL>
                    <a:lnR>
                      <a:noFill/>
                    </a:lnR>
                    <a:lnT>
                      <a:noFill/>
                    </a:lnT>
                    <a:lnB>
                      <a:noFill/>
                    </a:lnB>
                  </a:tcPr>
                </a:tc>
              </a:tr>
              <a:tr h="477483">
                <a:tc>
                  <a:txBody>
                    <a:bodyPr/>
                    <a:lstStyle/>
                    <a:p>
                      <a:pPr algn="l" fontAlgn="b"/>
                      <a:r>
                        <a:rPr lang="en-US" sz="1600" b="0" i="0" u="none" strike="noStrike" dirty="0" smtClean="0">
                          <a:solidFill>
                            <a:schemeClr val="tx1"/>
                          </a:solidFill>
                          <a:latin typeface="Calibri"/>
                        </a:rPr>
                        <a:t>Pathway</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Pathway</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Pathway</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r h="477483">
                <a:tc>
                  <a:txBody>
                    <a:bodyPr/>
                    <a:lstStyle/>
                    <a:p>
                      <a:pPr algn="l" fontAlgn="b"/>
                      <a:r>
                        <a:rPr lang="en-US" sz="1600" b="0" i="0" u="none" strike="noStrike">
                          <a:solidFill>
                            <a:schemeClr val="tx1"/>
                          </a:solidFill>
                          <a:latin typeface="Calibri"/>
                        </a:rPr>
                        <a:t>Project Strategy and Management</a:t>
                      </a:r>
                    </a:p>
                  </a:txBody>
                  <a:tcPr marL="9525" marR="9525" marT="9525" marB="0" anchor="b">
                    <a:lnL>
                      <a:noFill/>
                    </a:lnL>
                    <a:lnR>
                      <a:noFill/>
                    </a:lnR>
                    <a:lnT>
                      <a:noFill/>
                    </a:lnT>
                    <a:lnB>
                      <a:noFill/>
                    </a:lnB>
                  </a:tcPr>
                </a:tc>
                <a:tc>
                  <a:txBody>
                    <a:bodyPr/>
                    <a:lstStyle/>
                    <a:p>
                      <a:pPr algn="l" fontAlgn="b"/>
                      <a:r>
                        <a:rPr lang="en-US" sz="1600" b="0" i="0" u="none" strike="noStrike">
                          <a:solidFill>
                            <a:schemeClr val="tx1"/>
                          </a:solidFill>
                          <a:latin typeface="Calibri"/>
                        </a:rPr>
                        <a:t>Project Strategy and Management</a:t>
                      </a:r>
                    </a:p>
                  </a:txBody>
                  <a:tcPr marL="9525" marR="9525" marT="9525" marB="0" anchor="b">
                    <a:lnL>
                      <a:noFill/>
                    </a:lnL>
                    <a:lnR>
                      <a:noFill/>
                    </a:lnR>
                    <a:lnT>
                      <a:noFill/>
                    </a:lnT>
                    <a:lnB>
                      <a:noFill/>
                    </a:lnB>
                  </a:tcPr>
                </a:tc>
                <a:tc>
                  <a:txBody>
                    <a:bodyPr/>
                    <a:lstStyle/>
                    <a:p>
                      <a:pPr algn="l" fontAlgn="b"/>
                      <a:r>
                        <a:rPr lang="en-US" sz="1600" b="0" i="0" u="none" strike="noStrike">
                          <a:solidFill>
                            <a:schemeClr val="tx1"/>
                          </a:solidFill>
                          <a:latin typeface="Calibri"/>
                        </a:rPr>
                        <a:t>Project Strategy and Management</a:t>
                      </a:r>
                    </a:p>
                  </a:txBody>
                  <a:tcPr marL="9525" marR="9525" marT="9525" marB="0" anchor="b">
                    <a:lnL>
                      <a:noFill/>
                    </a:lnL>
                    <a:lnR>
                      <a:noFill/>
                    </a:lnR>
                    <a:lnT>
                      <a:noFill/>
                    </a:lnT>
                    <a:lnB>
                      <a:noFill/>
                    </a:lnB>
                  </a:tcPr>
                </a:tc>
              </a:tr>
              <a:tr h="540288">
                <a:tc>
                  <a:txBody>
                    <a:bodyPr/>
                    <a:lstStyle/>
                    <a:p>
                      <a:pPr algn="l" fontAlgn="b"/>
                      <a:r>
                        <a:rPr lang="en-US" sz="1600" b="0" i="0" u="none" strike="noStrike" dirty="0">
                          <a:solidFill>
                            <a:schemeClr val="tx1"/>
                          </a:solidFill>
                          <a:latin typeface="Calibri"/>
                        </a:rPr>
                        <a:t>Land Use and </a:t>
                      </a:r>
                      <a:r>
                        <a:rPr lang="en-US" sz="1600" b="0" i="0" u="none" strike="noStrike" dirty="0" smtClean="0">
                          <a:solidFill>
                            <a:schemeClr val="tx1"/>
                          </a:solidFill>
                          <a:latin typeface="Calibri"/>
                        </a:rPr>
                        <a:t>Restoration</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Community: Long and Short Term Effects</a:t>
                      </a: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Land Use and </a:t>
                      </a:r>
                      <a:r>
                        <a:rPr lang="en-US" sz="1600" b="0" i="0" u="none" strike="noStrike" dirty="0" smtClean="0">
                          <a:solidFill>
                            <a:schemeClr val="tx1"/>
                          </a:solidFill>
                          <a:latin typeface="Calibri"/>
                        </a:rPr>
                        <a:t>Restoration</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r h="477483">
                <a:tc>
                  <a:txBody>
                    <a:bodyPr/>
                    <a:lstStyle/>
                    <a:p>
                      <a:pPr algn="l" fontAlgn="b"/>
                      <a:r>
                        <a:rPr lang="en-US" sz="1600" b="0" i="0" u="none" strike="noStrike" dirty="0">
                          <a:solidFill>
                            <a:schemeClr val="tx1"/>
                          </a:solidFill>
                          <a:latin typeface="Calibri"/>
                        </a:rPr>
                        <a:t>Energy and </a:t>
                      </a:r>
                      <a:r>
                        <a:rPr lang="en-US" sz="1600" b="0" i="0" u="none" strike="noStrike" dirty="0" smtClean="0">
                          <a:solidFill>
                            <a:schemeClr val="tx1"/>
                          </a:solidFill>
                          <a:latin typeface="Calibri"/>
                        </a:rPr>
                        <a:t>Carbon</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a:solidFill>
                            <a:schemeClr val="tx1"/>
                          </a:solidFill>
                          <a:latin typeface="Calibri"/>
                        </a:rPr>
                        <a:t>Water Resources and Environment</a:t>
                      </a:r>
                    </a:p>
                  </a:txBody>
                  <a:tcPr marL="9525" marR="9525" marT="9525" marB="0" anchor="b">
                    <a:lnL>
                      <a:noFill/>
                    </a:lnL>
                    <a:lnR>
                      <a:noFill/>
                    </a:lnR>
                    <a:lnT>
                      <a:noFill/>
                    </a:lnT>
                    <a:lnB>
                      <a:noFill/>
                    </a:lnB>
                  </a:tcPr>
                </a:tc>
                <a:tc>
                  <a:txBody>
                    <a:bodyPr/>
                    <a:lstStyle/>
                    <a:p>
                      <a:pPr algn="l" fontAlgn="b"/>
                      <a:r>
                        <a:rPr lang="en-US" sz="1600" b="0" i="0" u="none" strike="noStrike" dirty="0" smtClean="0">
                          <a:solidFill>
                            <a:schemeClr val="tx1"/>
                          </a:solidFill>
                          <a:latin typeface="Calibri"/>
                        </a:rPr>
                        <a:t>Landscapes</a:t>
                      </a:r>
                    </a:p>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r h="540288">
                <a:tc>
                  <a:txBody>
                    <a:bodyPr/>
                    <a:lstStyle/>
                    <a:p>
                      <a:pPr algn="l" fontAlgn="b"/>
                      <a:r>
                        <a:rPr lang="en-US" sz="1600" b="0" i="0" u="none" strike="noStrike" dirty="0">
                          <a:solidFill>
                            <a:schemeClr val="tx1"/>
                          </a:solidFill>
                          <a:latin typeface="Calibri"/>
                        </a:rPr>
                        <a:t>Resource Management </a:t>
                      </a:r>
                      <a:endParaRPr lang="en-US" sz="1600" b="0" i="0" u="none" strike="noStrike" dirty="0" smtClean="0">
                        <a:solidFill>
                          <a:schemeClr val="tx1"/>
                        </a:solidFill>
                        <a:latin typeface="Calibri"/>
                      </a:endParaRPr>
                    </a:p>
                    <a:p>
                      <a:pPr algn="l" fontAlgn="b"/>
                      <a:r>
                        <a:rPr lang="en-US" sz="1600" b="0" i="0" u="none" strike="noStrike" dirty="0" smtClean="0">
                          <a:solidFill>
                            <a:schemeClr val="tx1"/>
                          </a:solidFill>
                          <a:latin typeface="Calibri"/>
                        </a:rPr>
                        <a:t>(</a:t>
                      </a:r>
                      <a:r>
                        <a:rPr lang="en-US" sz="1600" b="0" i="0" u="none" strike="noStrike" dirty="0">
                          <a:solidFill>
                            <a:schemeClr val="tx1"/>
                          </a:solidFill>
                          <a:latin typeface="Calibri"/>
                        </a:rPr>
                        <a:t>incl. Waste)</a:t>
                      </a: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Resource Management </a:t>
                      </a:r>
                      <a:endParaRPr lang="en-US" sz="1600" b="0" i="0" u="none" strike="noStrike" dirty="0" smtClean="0">
                        <a:solidFill>
                          <a:schemeClr val="tx1"/>
                        </a:solidFill>
                        <a:latin typeface="Calibri"/>
                      </a:endParaRPr>
                    </a:p>
                    <a:p>
                      <a:pPr algn="l" fontAlgn="b"/>
                      <a:r>
                        <a:rPr lang="en-US" sz="1600" b="0" i="0" u="none" strike="noStrike" dirty="0" smtClean="0">
                          <a:solidFill>
                            <a:schemeClr val="tx1"/>
                          </a:solidFill>
                          <a:latin typeface="Calibri"/>
                        </a:rPr>
                        <a:t>(</a:t>
                      </a:r>
                      <a:r>
                        <a:rPr lang="en-US" sz="1600" b="0" i="0" u="none" strike="noStrike" dirty="0">
                          <a:solidFill>
                            <a:schemeClr val="tx1"/>
                          </a:solidFill>
                          <a:latin typeface="Calibri"/>
                        </a:rPr>
                        <a:t>incl. Waste)</a:t>
                      </a: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Resource Management </a:t>
                      </a:r>
                      <a:endParaRPr lang="en-US" sz="1600" b="0" i="0" u="none" strike="noStrike" dirty="0" smtClean="0">
                        <a:solidFill>
                          <a:schemeClr val="tx1"/>
                        </a:solidFill>
                        <a:latin typeface="Calibri"/>
                      </a:endParaRPr>
                    </a:p>
                    <a:p>
                      <a:pPr algn="l" fontAlgn="b"/>
                      <a:r>
                        <a:rPr lang="en-US" sz="1600" b="0" i="0" u="none" strike="noStrike" dirty="0" smtClean="0">
                          <a:solidFill>
                            <a:schemeClr val="tx1"/>
                          </a:solidFill>
                          <a:latin typeface="Calibri"/>
                        </a:rPr>
                        <a:t>(</a:t>
                      </a:r>
                      <a:r>
                        <a:rPr lang="en-US" sz="1600" b="0" i="0" u="none" strike="noStrike" dirty="0">
                          <a:solidFill>
                            <a:schemeClr val="tx1"/>
                          </a:solidFill>
                          <a:latin typeface="Calibri"/>
                        </a:rPr>
                        <a:t>incl. Waste)</a:t>
                      </a:r>
                    </a:p>
                  </a:txBody>
                  <a:tcPr marL="9525" marR="9525" marT="9525" marB="0" anchor="b">
                    <a:lnL>
                      <a:noFill/>
                    </a:lnL>
                    <a:lnR>
                      <a:noFill/>
                    </a:lnR>
                    <a:lnT>
                      <a:noFill/>
                    </a:lnT>
                    <a:lnB>
                      <a:noFill/>
                    </a:lnB>
                  </a:tcPr>
                </a:tc>
              </a:tr>
              <a:tr h="360192">
                <a:tc>
                  <a:txBody>
                    <a:bodyPr/>
                    <a:lstStyle/>
                    <a:p>
                      <a:pPr algn="l" fontAlgn="b"/>
                      <a:r>
                        <a:rPr lang="en-US" sz="1600" b="0" i="0" u="none" strike="noStrike">
                          <a:solidFill>
                            <a:schemeClr val="tx1"/>
                          </a:solidFill>
                          <a:latin typeface="Calibri"/>
                        </a:rPr>
                        <a:t>Transportation</a:t>
                      </a: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Transportation</a:t>
                      </a:r>
                    </a:p>
                  </a:txBody>
                  <a:tcPr marL="9525" marR="9525" marT="9525" marB="0" anchor="b">
                    <a:lnL>
                      <a:noFill/>
                    </a:lnL>
                    <a:lnR>
                      <a:noFill/>
                    </a:lnR>
                    <a:lnT>
                      <a:noFill/>
                    </a:lnT>
                    <a:lnB>
                      <a:noFill/>
                    </a:lnB>
                  </a:tcPr>
                </a:tc>
                <a:tc>
                  <a:txBody>
                    <a:bodyPr/>
                    <a:lstStyle/>
                    <a:p>
                      <a:pPr algn="l" fontAlgn="b"/>
                      <a:r>
                        <a:rPr lang="en-US" sz="1600" b="0" i="0" u="none" strike="noStrike">
                          <a:solidFill>
                            <a:schemeClr val="tx1"/>
                          </a:solidFill>
                          <a:latin typeface="Calibri"/>
                        </a:rPr>
                        <a:t>Energy and Carbon</a:t>
                      </a:r>
                    </a:p>
                  </a:txBody>
                  <a:tcPr marL="9525" marR="9525" marT="9525" marB="0" anchor="b">
                    <a:lnL>
                      <a:noFill/>
                    </a:lnL>
                    <a:lnR>
                      <a:noFill/>
                    </a:lnR>
                    <a:lnT>
                      <a:noFill/>
                    </a:lnT>
                    <a:lnB>
                      <a:noFill/>
                    </a:lnB>
                  </a:tcPr>
                </a:tc>
              </a:tr>
              <a:tr h="360192">
                <a:tc>
                  <a:txBody>
                    <a:bodyPr/>
                    <a:lstStyle/>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endParaRPr lang="en-US" sz="1600" b="0" i="0" u="none" strike="noStrike">
                        <a:solidFill>
                          <a:schemeClr val="tx1"/>
                        </a:solidFill>
                        <a:latin typeface="Calibri"/>
                      </a:endParaRPr>
                    </a:p>
                  </a:txBody>
                  <a:tcPr marL="9525" marR="9525" marT="9525" marB="0" anchor="b">
                    <a:lnL>
                      <a:noFill/>
                    </a:lnL>
                    <a:lnR>
                      <a:noFill/>
                    </a:lnR>
                    <a:lnT>
                      <a:noFill/>
                    </a:lnT>
                    <a:lnB>
                      <a:noFill/>
                    </a:lnB>
                  </a:tcPr>
                </a:tc>
                <a:tc>
                  <a:txBody>
                    <a:bodyPr/>
                    <a:lstStyle/>
                    <a:p>
                      <a:pPr algn="l" fontAlgn="b"/>
                      <a:r>
                        <a:rPr lang="en-US" sz="1600" b="0" i="0" u="none" strike="noStrike" dirty="0">
                          <a:solidFill>
                            <a:schemeClr val="tx1"/>
                          </a:solidFill>
                          <a:latin typeface="Calibri"/>
                        </a:rPr>
                        <a:t>Ecology and Biodiversity</a:t>
                      </a:r>
                    </a:p>
                  </a:txBody>
                  <a:tcPr marL="9525" marR="9525" marT="9525" marB="0" anchor="b">
                    <a:lnL>
                      <a:noFill/>
                    </a:lnL>
                    <a:lnR>
                      <a:noFill/>
                    </a:lnR>
                    <a:lnT>
                      <a:noFill/>
                    </a:lnT>
                    <a:lnB>
                      <a:noFill/>
                    </a:lnB>
                  </a:tcPr>
                </a:tc>
              </a:tr>
              <a:tr h="711651">
                <a:tc>
                  <a:txBody>
                    <a:bodyPr/>
                    <a:lstStyle/>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endParaRPr lang="en-US" sz="1600" b="0" i="0" u="none" strike="noStrike" dirty="0" smtClean="0">
                        <a:solidFill>
                          <a:schemeClr val="tx1"/>
                        </a:solidFill>
                        <a:latin typeface="Calibri"/>
                      </a:endParaRPr>
                    </a:p>
                    <a:p>
                      <a:pPr algn="l" fontAlgn="b"/>
                      <a:r>
                        <a:rPr lang="en-US" sz="1600" b="0" i="0" u="none" strike="noStrike" dirty="0" smtClean="0">
                          <a:solidFill>
                            <a:schemeClr val="tx1"/>
                          </a:solidFill>
                          <a:latin typeface="Calibri"/>
                        </a:rPr>
                        <a:t>Water </a:t>
                      </a:r>
                      <a:r>
                        <a:rPr lang="en-US" sz="1600" b="0" i="0" u="none" strike="noStrike" dirty="0">
                          <a:solidFill>
                            <a:schemeClr val="tx1"/>
                          </a:solidFill>
                          <a:latin typeface="Calibri"/>
                        </a:rPr>
                        <a:t>Resources and Environment</a:t>
                      </a:r>
                    </a:p>
                  </a:txBody>
                  <a:tcPr marL="9525" marR="9525" marT="9525" marB="0" anchor="b">
                    <a:lnL>
                      <a:noFill/>
                    </a:lnL>
                    <a:lnR>
                      <a:noFill/>
                    </a:lnR>
                    <a:lnT>
                      <a:noFill/>
                    </a:lnT>
                    <a:lnB>
                      <a:noFill/>
                    </a:lnB>
                  </a:tcPr>
                </a:tc>
              </a:tr>
              <a:tr h="477483">
                <a:tc>
                  <a:txBody>
                    <a:bodyPr/>
                    <a:lstStyle/>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c>
                  <a:txBody>
                    <a:bodyPr/>
                    <a:lstStyle/>
                    <a:p>
                      <a:pPr algn="l" fontAlgn="b"/>
                      <a:endParaRPr lang="en-US" sz="1600" b="0" i="0" u="none" strike="noStrike" dirty="0" smtClean="0">
                        <a:solidFill>
                          <a:schemeClr val="tx1"/>
                        </a:solidFill>
                        <a:latin typeface="Calibri"/>
                      </a:endParaRPr>
                    </a:p>
                    <a:p>
                      <a:pPr algn="l" fontAlgn="b"/>
                      <a:r>
                        <a:rPr lang="en-US" sz="1600" b="0" i="0" u="none" strike="noStrike" dirty="0" smtClean="0">
                          <a:solidFill>
                            <a:schemeClr val="tx1"/>
                          </a:solidFill>
                          <a:latin typeface="Calibri"/>
                        </a:rPr>
                        <a:t>Transportation</a:t>
                      </a:r>
                      <a:endParaRPr lang="en-US" sz="1600" b="0" i="0" u="none" strike="noStrike" dirty="0">
                        <a:solidFill>
                          <a:schemeClr val="tx1"/>
                        </a:solidFill>
                        <a:latin typeface="Calibri"/>
                      </a:endParaRPr>
                    </a:p>
                  </a:txBody>
                  <a:tcPr marL="9525" marR="9525" marT="9525" marB="0" anchor="b">
                    <a:lnL>
                      <a:noFill/>
                    </a:lnL>
                    <a:lnR>
                      <a:noFill/>
                    </a:lnR>
                    <a:lnT>
                      <a:noFill/>
                    </a:lnT>
                    <a:lnB>
                      <a:noFill/>
                    </a:lnB>
                  </a:tcPr>
                </a:tc>
              </a:tr>
            </a:tbl>
          </a:graphicData>
        </a:graphic>
      </p:graphicFrame>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Example </a:t>
            </a:r>
            <a:r>
              <a:rPr lang="en-US" dirty="0" err="1" smtClean="0"/>
              <a:t>Subcriterion</a:t>
            </a:r>
            <a:r>
              <a:rPr lang="en-US" dirty="0" smtClean="0"/>
              <a:t> Question</a:t>
            </a:r>
            <a:endParaRPr lang="en-US" dirty="0"/>
          </a:p>
        </p:txBody>
      </p:sp>
      <p:graphicFrame>
        <p:nvGraphicFramePr>
          <p:cNvPr id="5" name="Table 4"/>
          <p:cNvGraphicFramePr>
            <a:graphicFrameLocks noGrp="1"/>
          </p:cNvGraphicFramePr>
          <p:nvPr/>
        </p:nvGraphicFramePr>
        <p:xfrm>
          <a:off x="914402" y="2057400"/>
          <a:ext cx="7162797" cy="2984635"/>
        </p:xfrm>
        <a:graphic>
          <a:graphicData uri="http://schemas.openxmlformats.org/drawingml/2006/table">
            <a:tbl>
              <a:tblPr/>
              <a:tblGrid>
                <a:gridCol w="957593"/>
                <a:gridCol w="957593"/>
                <a:gridCol w="1672597"/>
                <a:gridCol w="957593"/>
                <a:gridCol w="1093422"/>
                <a:gridCol w="1523999"/>
              </a:tblGrid>
              <a:tr h="357080">
                <a:tc>
                  <a:txBody>
                    <a:bodyPr/>
                    <a:lstStyle/>
                    <a:p>
                      <a:pPr algn="ctr" fontAlgn="t"/>
                      <a:r>
                        <a:rPr lang="en-US" sz="1400" b="1" i="0" u="none" strike="noStrike">
                          <a:solidFill>
                            <a:srgbClr val="FFFFFF"/>
                          </a:solidFill>
                          <a:latin typeface="Arial"/>
                        </a:rPr>
                        <a:t>Section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c>
                  <a:txBody>
                    <a:bodyPr/>
                    <a:lstStyle/>
                    <a:p>
                      <a:pPr algn="ctr" fontAlgn="t"/>
                      <a:r>
                        <a:rPr lang="en-US" sz="1400" b="1" i="0" u="none" strike="noStrike">
                          <a:solidFill>
                            <a:srgbClr val="FFFFFF"/>
                          </a:solidFill>
                          <a:latin typeface="Arial"/>
                        </a:rPr>
                        <a:t>Sub-Section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c>
                  <a:txBody>
                    <a:bodyPr/>
                    <a:lstStyle/>
                    <a:p>
                      <a:pPr algn="ctr" fontAlgn="t"/>
                      <a:r>
                        <a:rPr lang="en-US" sz="1400" b="1" i="0" u="none" strike="noStrike">
                          <a:solidFill>
                            <a:srgbClr val="FFFFFF"/>
                          </a:solidFill>
                          <a:latin typeface="Arial"/>
                        </a:rPr>
                        <a:t>Objective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c>
                  <a:txBody>
                    <a:bodyPr/>
                    <a:lstStyle/>
                    <a:p>
                      <a:pPr algn="ctr" fontAlgn="t"/>
                      <a:r>
                        <a:rPr lang="en-US" sz="1400" b="1" i="0" u="none" strike="noStrike">
                          <a:solidFill>
                            <a:srgbClr val="FFFFFF"/>
                          </a:solidFill>
                          <a:latin typeface="Arial"/>
                        </a:rPr>
                        <a:t>Required?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c>
                  <a:txBody>
                    <a:bodyPr/>
                    <a:lstStyle/>
                    <a:p>
                      <a:pPr algn="ctr" fontAlgn="t"/>
                      <a:r>
                        <a:rPr lang="en-US" sz="1400" b="1" i="0" u="none" strike="noStrike">
                          <a:solidFill>
                            <a:srgbClr val="FFFFFF"/>
                          </a:solidFill>
                          <a:latin typeface="Arial"/>
                        </a:rPr>
                        <a:t>Measures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c>
                  <a:txBody>
                    <a:bodyPr/>
                    <a:lstStyle/>
                    <a:p>
                      <a:pPr algn="l" fontAlgn="t"/>
                      <a:r>
                        <a:rPr lang="en-US" sz="1400" b="1" i="0" u="none" strike="noStrike" dirty="0">
                          <a:solidFill>
                            <a:srgbClr val="FFFFFF"/>
                          </a:solidFill>
                          <a:latin typeface="Arial"/>
                        </a:rPr>
                        <a:t>Scoring for Levels of Achievement</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1FB714"/>
                    </a:solidFill>
                  </a:tcPr>
                </a:tc>
              </a:tr>
              <a:tr h="2333690">
                <a:tc>
                  <a:txBody>
                    <a:bodyPr/>
                    <a:lstStyle/>
                    <a:p>
                      <a:pPr algn="l" fontAlgn="t"/>
                      <a:r>
                        <a:rPr lang="en-US" sz="1200" b="0" i="0" u="none" strike="noStrike">
                          <a:solidFill>
                            <a:srgbClr val="000000"/>
                          </a:solidFill>
                          <a:latin typeface="Arial"/>
                        </a:rPr>
                        <a:t>Water Resources &amp; Environment</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c>
                  <a:txBody>
                    <a:bodyPr/>
                    <a:lstStyle/>
                    <a:p>
                      <a:pPr algn="l" fontAlgn="t"/>
                      <a:r>
                        <a:rPr lang="en-US" sz="1200" b="0" i="0" u="none" strike="noStrike">
                          <a:solidFill>
                            <a:srgbClr val="000000"/>
                          </a:solidFill>
                          <a:latin typeface="Arial"/>
                        </a:rPr>
                        <a:t>Water availability and impacts</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c>
                  <a:txBody>
                    <a:bodyPr/>
                    <a:lstStyle/>
                    <a:p>
                      <a:pPr algn="l" fontAlgn="t"/>
                      <a:r>
                        <a:rPr lang="en-US" sz="1200" b="0" i="0" u="none" strike="noStrike">
                          <a:solidFill>
                            <a:srgbClr val="000000"/>
                          </a:solidFill>
                          <a:latin typeface="Arial"/>
                        </a:rPr>
                        <a:t>Water availability. Project water use during construction and operation compared to water availability. Water use should be sustainable, i.e. withdrawal quantities from suitable water sources are less than the supply available from those sources.</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c>
                  <a:txBody>
                    <a:bodyPr/>
                    <a:lstStyle/>
                    <a:p>
                      <a:pPr algn="l" fontAlgn="t"/>
                      <a:r>
                        <a:rPr lang="en-US" sz="1200" b="0" i="0" u="none" strike="noStrike">
                          <a:solidFill>
                            <a:srgbClr val="000000"/>
                          </a:solidFill>
                          <a:latin typeface="Arial"/>
                        </a:rPr>
                        <a:t>Yes </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c>
                  <a:txBody>
                    <a:bodyPr/>
                    <a:lstStyle/>
                    <a:p>
                      <a:pPr algn="l" fontAlgn="t"/>
                      <a:r>
                        <a:rPr lang="en-US" sz="1200" b="0" i="0" u="none" strike="noStrike" dirty="0">
                          <a:solidFill>
                            <a:srgbClr val="000000"/>
                          </a:solidFill>
                          <a:latin typeface="Arial"/>
                        </a:rPr>
                        <a:t>Project water use during construction and operation. Availability and sustainability of suitable water resources. Condition of water sources.</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c>
                  <a:txBody>
                    <a:bodyPr/>
                    <a:lstStyle/>
                    <a:p>
                      <a:pPr algn="l" fontAlgn="t"/>
                      <a:r>
                        <a:rPr lang="en-US" sz="1200" b="0" i="0" u="none" strike="noStrike" dirty="0">
                          <a:solidFill>
                            <a:srgbClr val="000000"/>
                          </a:solidFill>
                          <a:latin typeface="Arial"/>
                        </a:rPr>
                        <a:t>(1-2) No strains.</a:t>
                      </a:r>
                      <a:br>
                        <a:rPr lang="en-US" sz="1200" b="0" i="0" u="none" strike="noStrike" dirty="0">
                          <a:solidFill>
                            <a:srgbClr val="000000"/>
                          </a:solidFill>
                          <a:latin typeface="Arial"/>
                        </a:rPr>
                      </a:br>
                      <a:r>
                        <a:rPr lang="en-US" sz="1200" b="0" i="0" u="none" strike="noStrike" dirty="0">
                          <a:solidFill>
                            <a:srgbClr val="000000"/>
                          </a:solidFill>
                          <a:latin typeface="Arial"/>
                        </a:rPr>
                        <a:t/>
                      </a:r>
                      <a:br>
                        <a:rPr lang="en-US" sz="1200" b="0" i="0" u="none" strike="noStrike" dirty="0">
                          <a:solidFill>
                            <a:srgbClr val="000000"/>
                          </a:solidFill>
                          <a:latin typeface="Arial"/>
                        </a:rPr>
                      </a:br>
                      <a:r>
                        <a:rPr lang="en-US" sz="1200" b="0" i="0" u="none" strike="noStrike" dirty="0">
                          <a:solidFill>
                            <a:srgbClr val="000000"/>
                          </a:solidFill>
                          <a:latin typeface="Arial"/>
                        </a:rPr>
                        <a:t>(3-7) Good availability</a:t>
                      </a:r>
                      <a:br>
                        <a:rPr lang="en-US" sz="1200" b="0" i="0" u="none" strike="noStrike" dirty="0">
                          <a:solidFill>
                            <a:srgbClr val="000000"/>
                          </a:solidFill>
                          <a:latin typeface="Arial"/>
                        </a:rPr>
                      </a:br>
                      <a:r>
                        <a:rPr lang="en-US" sz="1200" b="0" i="0" u="none" strike="noStrike" dirty="0">
                          <a:solidFill>
                            <a:srgbClr val="000000"/>
                          </a:solidFill>
                          <a:latin typeface="Arial"/>
                        </a:rPr>
                        <a:t/>
                      </a:r>
                      <a:br>
                        <a:rPr lang="en-US" sz="1200" b="0" i="0" u="none" strike="noStrike" dirty="0">
                          <a:solidFill>
                            <a:srgbClr val="000000"/>
                          </a:solidFill>
                          <a:latin typeface="Arial"/>
                        </a:rPr>
                      </a:br>
                      <a:r>
                        <a:rPr lang="en-US" sz="1200" b="0" i="0" u="none" strike="noStrike" dirty="0">
                          <a:solidFill>
                            <a:srgbClr val="000000"/>
                          </a:solidFill>
                          <a:latin typeface="Arial"/>
                        </a:rPr>
                        <a:t>(8) Surplus availability</a:t>
                      </a:r>
                      <a:br>
                        <a:rPr lang="en-US" sz="1200" b="0" i="0" u="none" strike="noStrike" dirty="0">
                          <a:solidFill>
                            <a:srgbClr val="000000"/>
                          </a:solidFill>
                          <a:latin typeface="Arial"/>
                        </a:rPr>
                      </a:br>
                      <a:r>
                        <a:rPr lang="en-US" sz="1200" b="0" i="0" u="none" strike="noStrike" dirty="0">
                          <a:solidFill>
                            <a:srgbClr val="000000"/>
                          </a:solidFill>
                          <a:latin typeface="Arial"/>
                        </a:rPr>
                        <a:t/>
                      </a:r>
                      <a:br>
                        <a:rPr lang="en-US" sz="1200" b="0" i="0" u="none" strike="noStrike" dirty="0">
                          <a:solidFill>
                            <a:srgbClr val="000000"/>
                          </a:solidFill>
                          <a:latin typeface="Arial"/>
                        </a:rPr>
                      </a:br>
                      <a:r>
                        <a:rPr lang="en-US" sz="1200" b="0" i="0" u="none" strike="noStrike" dirty="0">
                          <a:solidFill>
                            <a:srgbClr val="000000"/>
                          </a:solidFill>
                          <a:latin typeface="Arial"/>
                        </a:rPr>
                        <a:t>(9-10) Enhanced water resources</a:t>
                      </a:r>
                    </a:p>
                  </a:txBody>
                  <a:tcPr marL="10866" marR="10866" marT="10866"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CFFCC"/>
                    </a:solidFill>
                  </a:tcPr>
                </a:tc>
              </a:tr>
            </a:tbl>
          </a:graphicData>
        </a:graphic>
      </p:graphicFrame>
      <p:sp>
        <p:nvSpPr>
          <p:cNvPr id="8" name="TextBox 7"/>
          <p:cNvSpPr txBox="1"/>
          <p:nvPr/>
        </p:nvSpPr>
        <p:spPr>
          <a:xfrm>
            <a:off x="914402" y="5334000"/>
            <a:ext cx="7162797" cy="923330"/>
          </a:xfrm>
          <a:prstGeom prst="rect">
            <a:avLst/>
          </a:prstGeom>
          <a:noFill/>
        </p:spPr>
        <p:txBody>
          <a:bodyPr wrap="square" rtlCol="0">
            <a:spAutoFit/>
          </a:bodyPr>
          <a:lstStyle/>
          <a:p>
            <a:pPr>
              <a:buFont typeface="Arial"/>
              <a:buChar char="•"/>
            </a:pPr>
            <a:r>
              <a:rPr lang="en-US" dirty="0" smtClean="0"/>
              <a:t>Weighting:  25%</a:t>
            </a:r>
          </a:p>
          <a:p>
            <a:pPr>
              <a:buFont typeface="Arial"/>
              <a:buChar char="•"/>
            </a:pPr>
            <a:r>
              <a:rPr lang="en-US" dirty="0" smtClean="0"/>
              <a:t>Maximum Score – not weighted:  10  </a:t>
            </a:r>
          </a:p>
          <a:p>
            <a:pPr>
              <a:buFont typeface="Arial"/>
              <a:buChar char="•"/>
            </a:pPr>
            <a:r>
              <a:rPr lang="en-US" dirty="0" smtClean="0"/>
              <a:t>Maximum Weighted Score: 2.5</a:t>
            </a:r>
            <a:endParaRPr lang="en-US" dirty="0"/>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Pilot Projects</a:t>
            </a:r>
            <a:endParaRPr lang="en-US" dirty="0">
              <a:solidFill>
                <a:schemeClr val="accent1"/>
              </a:solidFill>
            </a:endParaRPr>
          </a:p>
        </p:txBody>
      </p:sp>
      <p:sp>
        <p:nvSpPr>
          <p:cNvPr id="9" name="Content Placeholder 8"/>
          <p:cNvSpPr>
            <a:spLocks noGrp="1"/>
          </p:cNvSpPr>
          <p:nvPr>
            <p:ph sz="half" idx="2"/>
          </p:nvPr>
        </p:nvSpPr>
        <p:spPr>
          <a:xfrm>
            <a:off x="4399878" y="1905000"/>
            <a:ext cx="3657600" cy="4495800"/>
          </a:xfrm>
        </p:spPr>
        <p:txBody>
          <a:bodyPr>
            <a:normAutofit fontScale="85000" lnSpcReduction="20000"/>
          </a:bodyPr>
          <a:lstStyle/>
          <a:p>
            <a:pPr>
              <a:lnSpc>
                <a:spcPct val="120000"/>
              </a:lnSpc>
              <a:spcBef>
                <a:spcPts val="0"/>
              </a:spcBef>
              <a:buSzPts val="1500"/>
              <a:buFont typeface="Arial"/>
              <a:buChar char="•"/>
            </a:pPr>
            <a:r>
              <a:rPr lang="en-US" sz="2400" b="1" dirty="0" smtClean="0">
                <a:solidFill>
                  <a:srgbClr val="FF0000"/>
                </a:solidFill>
                <a:latin typeface="Calibri"/>
              </a:rPr>
              <a:t>Water Transmission Pipeline (</a:t>
            </a:r>
            <a:r>
              <a:rPr lang="en-US" sz="2400" b="1" dirty="0" smtClean="0">
                <a:solidFill>
                  <a:srgbClr val="FF0000"/>
                </a:solidFill>
                <a:latin typeface="Calibri"/>
              </a:rPr>
              <a:t>Water supply) </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Creek </a:t>
            </a:r>
            <a:r>
              <a:rPr lang="en-US" sz="2400" b="1" dirty="0" smtClean="0">
                <a:solidFill>
                  <a:srgbClr val="FF0000"/>
                </a:solidFill>
                <a:latin typeface="Calibri"/>
              </a:rPr>
              <a:t>Rehab (</a:t>
            </a:r>
            <a:r>
              <a:rPr lang="en-US" sz="2400" b="1" dirty="0" err="1" smtClean="0">
                <a:solidFill>
                  <a:srgbClr val="FF0000"/>
                </a:solidFill>
                <a:latin typeface="Calibri"/>
              </a:rPr>
              <a:t>Stormwater</a:t>
            </a:r>
            <a:r>
              <a:rPr lang="en-US" sz="2400" b="1" dirty="0" smtClean="0">
                <a:solidFill>
                  <a:srgbClr val="FF0000"/>
                </a:solidFill>
                <a:latin typeface="Calibri"/>
              </a:rPr>
              <a:t>/Flood Management)</a:t>
            </a:r>
          </a:p>
          <a:p>
            <a:pPr>
              <a:lnSpc>
                <a:spcPct val="120000"/>
              </a:lnSpc>
              <a:spcBef>
                <a:spcPts val="0"/>
              </a:spcBef>
              <a:buSzPts val="1500"/>
              <a:buFont typeface="Arial"/>
              <a:buChar char="•"/>
            </a:pPr>
            <a:r>
              <a:rPr lang="en-US" sz="2400" b="1" dirty="0" smtClean="0">
                <a:solidFill>
                  <a:srgbClr val="FF0000"/>
                </a:solidFill>
                <a:latin typeface="Calibri"/>
              </a:rPr>
              <a:t>Downtown </a:t>
            </a:r>
            <a:r>
              <a:rPr lang="en-US" sz="2400" b="1" dirty="0" err="1" smtClean="0">
                <a:solidFill>
                  <a:srgbClr val="FF0000"/>
                </a:solidFill>
                <a:latin typeface="Calibri"/>
              </a:rPr>
              <a:t>Transitway</a:t>
            </a:r>
            <a:r>
              <a:rPr lang="en-US" sz="2400" b="1" dirty="0" smtClean="0">
                <a:solidFill>
                  <a:srgbClr val="FF0000"/>
                </a:solidFill>
                <a:latin typeface="Calibri"/>
              </a:rPr>
              <a:t> </a:t>
            </a:r>
            <a:r>
              <a:rPr lang="en-US" sz="2400" b="1" dirty="0" smtClean="0">
                <a:solidFill>
                  <a:srgbClr val="FF0000"/>
                </a:solidFill>
                <a:latin typeface="Calibri"/>
              </a:rPr>
              <a:t>(Multimodal)</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Traffic Overpass for </a:t>
            </a:r>
            <a:r>
              <a:rPr lang="en-US" sz="2400" b="1" dirty="0" err="1" smtClean="0">
                <a:solidFill>
                  <a:srgbClr val="FF0000"/>
                </a:solidFill>
                <a:latin typeface="Calibri"/>
              </a:rPr>
              <a:t>Railroad</a:t>
            </a:r>
            <a:r>
              <a:rPr lang="en-US" sz="2400" b="1" dirty="0" err="1" smtClean="0">
                <a:solidFill>
                  <a:srgbClr val="FF0000"/>
                </a:solidFill>
                <a:latin typeface="Calibri"/>
              </a:rPr>
              <a:t>(</a:t>
            </a:r>
            <a:r>
              <a:rPr lang="en-US" sz="2400" b="1" dirty="0" err="1" smtClean="0">
                <a:solidFill>
                  <a:srgbClr val="FF0000"/>
                </a:solidFill>
                <a:latin typeface="Calibri"/>
              </a:rPr>
              <a:t>Multimodal</a:t>
            </a:r>
            <a:r>
              <a:rPr lang="en-US" sz="2400" b="1" dirty="0" smtClean="0">
                <a:solidFill>
                  <a:srgbClr val="FF0000"/>
                </a:solidFill>
                <a:latin typeface="Calibri"/>
              </a:rPr>
              <a:t>) </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Airport Rental </a:t>
            </a:r>
            <a:r>
              <a:rPr lang="en-US" sz="2400" b="1" dirty="0" smtClean="0">
                <a:solidFill>
                  <a:srgbClr val="FF0000"/>
                </a:solidFill>
                <a:latin typeface="Calibri"/>
              </a:rPr>
              <a:t>Car Facility (Multimodal)</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Water </a:t>
            </a:r>
            <a:r>
              <a:rPr lang="en-US" sz="2400" b="1" dirty="0" smtClean="0">
                <a:solidFill>
                  <a:srgbClr val="FF0000"/>
                </a:solidFill>
                <a:latin typeface="Calibri"/>
              </a:rPr>
              <a:t>Line </a:t>
            </a:r>
            <a:r>
              <a:rPr lang="en-US" sz="2400" b="1" dirty="0" smtClean="0">
                <a:solidFill>
                  <a:srgbClr val="FF0000"/>
                </a:solidFill>
                <a:latin typeface="Calibri"/>
              </a:rPr>
              <a:t>Rehabilitation - Trenchless </a:t>
            </a:r>
            <a:r>
              <a:rPr lang="en-US" sz="2400" b="1" dirty="0" smtClean="0">
                <a:solidFill>
                  <a:srgbClr val="FF0000"/>
                </a:solidFill>
                <a:latin typeface="Calibri"/>
              </a:rPr>
              <a:t>(Water supply)</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Causeway Replacement (</a:t>
            </a:r>
            <a:r>
              <a:rPr lang="en-US" sz="2400" b="1" dirty="0" smtClean="0">
                <a:solidFill>
                  <a:srgbClr val="FF0000"/>
                </a:solidFill>
                <a:latin typeface="Calibri"/>
              </a:rPr>
              <a:t>Bridge)</a:t>
            </a:r>
          </a:p>
          <a:p>
            <a:endParaRPr lang="en-US" dirty="0"/>
          </a:p>
        </p:txBody>
      </p:sp>
      <p:sp>
        <p:nvSpPr>
          <p:cNvPr id="10" name="Content Placeholder 9"/>
          <p:cNvSpPr>
            <a:spLocks noGrp="1"/>
          </p:cNvSpPr>
          <p:nvPr>
            <p:ph sz="half" idx="1"/>
          </p:nvPr>
        </p:nvSpPr>
        <p:spPr/>
        <p:txBody>
          <a:bodyPr>
            <a:normAutofit fontScale="85000" lnSpcReduction="20000"/>
          </a:bodyPr>
          <a:lstStyle/>
          <a:p>
            <a:pPr>
              <a:lnSpc>
                <a:spcPct val="120000"/>
              </a:lnSpc>
              <a:spcBef>
                <a:spcPts val="0"/>
              </a:spcBef>
              <a:buSzPts val="1500"/>
              <a:buFont typeface="Arial"/>
              <a:buChar char="•"/>
            </a:pPr>
            <a:r>
              <a:rPr lang="en-US" sz="2400" b="1" dirty="0" smtClean="0">
                <a:solidFill>
                  <a:srgbClr val="FF0000"/>
                </a:solidFill>
                <a:latin typeface="Calibri"/>
              </a:rPr>
              <a:t>County Road Reconstruction (</a:t>
            </a:r>
            <a:r>
              <a:rPr lang="en-US" sz="2400" b="1" dirty="0" smtClean="0">
                <a:solidFill>
                  <a:srgbClr val="FF0000"/>
                </a:solidFill>
                <a:latin typeface="Calibri"/>
              </a:rPr>
              <a:t>Road) </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Rehab Creek </a:t>
            </a:r>
            <a:r>
              <a:rPr lang="en-US" sz="2400" b="1" dirty="0" smtClean="0">
                <a:solidFill>
                  <a:srgbClr val="FF0000"/>
                </a:solidFill>
                <a:latin typeface="Calibri"/>
              </a:rPr>
              <a:t>Trestle (Bridge) </a:t>
            </a:r>
          </a:p>
          <a:p>
            <a:pPr>
              <a:lnSpc>
                <a:spcPct val="120000"/>
              </a:lnSpc>
              <a:spcBef>
                <a:spcPts val="0"/>
              </a:spcBef>
              <a:buSzPts val="1500"/>
              <a:buFont typeface="Arial"/>
              <a:buChar char="•"/>
            </a:pPr>
            <a:r>
              <a:rPr lang="en-US" sz="2400" b="1" dirty="0" smtClean="0">
                <a:solidFill>
                  <a:srgbClr val="FF0000"/>
                </a:solidFill>
                <a:latin typeface="Calibri"/>
              </a:rPr>
              <a:t>Hurricane Ridge (Road) </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Bus </a:t>
            </a:r>
            <a:r>
              <a:rPr lang="en-US" sz="2400" b="1" dirty="0" smtClean="0">
                <a:solidFill>
                  <a:srgbClr val="FF0000"/>
                </a:solidFill>
                <a:latin typeface="Calibri"/>
              </a:rPr>
              <a:t>Rapid Transit (Multimodal)</a:t>
            </a:r>
            <a:endParaRPr lang="en-US" sz="2400" b="1" dirty="0" smtClean="0">
              <a:solidFill>
                <a:srgbClr val="FF0000"/>
              </a:solidFill>
              <a:latin typeface="Calibri"/>
            </a:endParaRPr>
          </a:p>
          <a:p>
            <a:pPr>
              <a:lnSpc>
                <a:spcPct val="120000"/>
              </a:lnSpc>
              <a:spcBef>
                <a:spcPts val="0"/>
              </a:spcBef>
              <a:buSzPts val="1500"/>
              <a:buFont typeface="Arial"/>
              <a:buChar char="•"/>
            </a:pPr>
            <a:r>
              <a:rPr lang="it-IT" sz="2400" b="1" dirty="0" smtClean="0">
                <a:solidFill>
                  <a:srgbClr val="FF0000"/>
                </a:solidFill>
                <a:latin typeface="Calibri"/>
              </a:rPr>
              <a:t>California </a:t>
            </a:r>
            <a:r>
              <a:rPr lang="it-IT" sz="2400" b="1" dirty="0" err="1" smtClean="0">
                <a:solidFill>
                  <a:srgbClr val="FF0000"/>
                </a:solidFill>
                <a:latin typeface="Calibri"/>
              </a:rPr>
              <a:t>Rapid</a:t>
            </a:r>
            <a:r>
              <a:rPr lang="it-IT" sz="2400" b="1" dirty="0" smtClean="0">
                <a:solidFill>
                  <a:srgbClr val="FF0000"/>
                </a:solidFill>
                <a:latin typeface="Calibri"/>
              </a:rPr>
              <a:t> </a:t>
            </a:r>
            <a:r>
              <a:rPr lang="it-IT" sz="2400" b="1" dirty="0" err="1" smtClean="0">
                <a:solidFill>
                  <a:srgbClr val="FF0000"/>
                </a:solidFill>
                <a:latin typeface="Calibri"/>
              </a:rPr>
              <a:t>Transit</a:t>
            </a:r>
            <a:r>
              <a:rPr lang="it-IT" sz="2400" b="1" dirty="0" smtClean="0">
                <a:solidFill>
                  <a:srgbClr val="FF0000"/>
                </a:solidFill>
                <a:latin typeface="Calibri"/>
              </a:rPr>
              <a:t> </a:t>
            </a:r>
            <a:r>
              <a:rPr lang="it-IT" sz="2400" b="1" dirty="0" err="1" smtClean="0">
                <a:solidFill>
                  <a:srgbClr val="FF0000"/>
                </a:solidFill>
                <a:latin typeface="Calibri"/>
              </a:rPr>
              <a:t>Extension</a:t>
            </a:r>
            <a:r>
              <a:rPr lang="it-IT" sz="2400" b="1" dirty="0" smtClean="0">
                <a:solidFill>
                  <a:srgbClr val="FF0000"/>
                </a:solidFill>
                <a:latin typeface="Calibri"/>
              </a:rPr>
              <a:t> (</a:t>
            </a:r>
            <a:r>
              <a:rPr lang="it-IT" sz="2400" b="1" dirty="0" smtClean="0">
                <a:solidFill>
                  <a:srgbClr val="FF0000"/>
                </a:solidFill>
                <a:latin typeface="Calibri"/>
              </a:rPr>
              <a:t>Multimodal)</a:t>
            </a:r>
            <a:endParaRPr lang="it-IT"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Highway Bridge Using Unique Materials </a:t>
            </a:r>
            <a:r>
              <a:rPr lang="en-US" sz="2400" b="1" dirty="0" smtClean="0">
                <a:solidFill>
                  <a:srgbClr val="FF0000"/>
                </a:solidFill>
                <a:latin typeface="Calibri"/>
              </a:rPr>
              <a:t>(</a:t>
            </a:r>
            <a:r>
              <a:rPr lang="en-US" sz="2400" b="1" dirty="0" smtClean="0">
                <a:solidFill>
                  <a:srgbClr val="FF0000"/>
                </a:solidFill>
                <a:latin typeface="Calibri"/>
              </a:rPr>
              <a:t>Bridge)</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State Water Main Rehab – Trenchless Tech (</a:t>
            </a:r>
            <a:r>
              <a:rPr lang="en-US" sz="2400" b="1" dirty="0" smtClean="0">
                <a:solidFill>
                  <a:srgbClr val="FF0000"/>
                </a:solidFill>
                <a:latin typeface="Calibri"/>
              </a:rPr>
              <a:t>Water supply)</a:t>
            </a:r>
            <a:endParaRPr lang="en-US" sz="2400" b="1" dirty="0" smtClean="0">
              <a:solidFill>
                <a:srgbClr val="FF0000"/>
              </a:solidFill>
              <a:latin typeface="Calibri"/>
            </a:endParaRPr>
          </a:p>
          <a:p>
            <a:pPr>
              <a:lnSpc>
                <a:spcPct val="120000"/>
              </a:lnSpc>
              <a:spcBef>
                <a:spcPts val="0"/>
              </a:spcBef>
              <a:buSzPts val="1500"/>
              <a:buFont typeface="Arial"/>
              <a:buChar char="•"/>
            </a:pPr>
            <a:r>
              <a:rPr lang="en-US" sz="2400" b="1" dirty="0" smtClean="0">
                <a:solidFill>
                  <a:srgbClr val="FF0000"/>
                </a:solidFill>
                <a:latin typeface="Calibri"/>
              </a:rPr>
              <a:t>Brownfield Site (Park)</a:t>
            </a:r>
            <a:endParaRPr lang="en-US" dirty="0"/>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Location of Pilot Projects</a:t>
            </a:r>
            <a:endParaRPr lang="en-US" dirty="0"/>
          </a:p>
        </p:txBody>
      </p:sp>
      <p:sp>
        <p:nvSpPr>
          <p:cNvPr id="5" name="Content Placeholder 4"/>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19050" y="1600200"/>
            <a:ext cx="9163050" cy="52578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Project Feedback </a:t>
            </a:r>
            <a:endParaRPr lang="en-US" dirty="0"/>
          </a:p>
        </p:txBody>
      </p:sp>
      <p:sp>
        <p:nvSpPr>
          <p:cNvPr id="3" name="Content Placeholder 2"/>
          <p:cNvSpPr>
            <a:spLocks noGrp="1"/>
          </p:cNvSpPr>
          <p:nvPr>
            <p:ph idx="1"/>
          </p:nvPr>
        </p:nvSpPr>
        <p:spPr>
          <a:xfrm>
            <a:off x="498475" y="1371600"/>
            <a:ext cx="5749925" cy="5029200"/>
          </a:xfrm>
        </p:spPr>
        <p:txBody>
          <a:bodyPr/>
          <a:lstStyle/>
          <a:p>
            <a:pPr>
              <a:spcBef>
                <a:spcPts val="0"/>
              </a:spcBef>
            </a:pPr>
            <a:r>
              <a:rPr lang="en-US" dirty="0" smtClean="0"/>
              <a:t>Lots of information and complexity </a:t>
            </a:r>
          </a:p>
          <a:p>
            <a:pPr lvl="1">
              <a:spcBef>
                <a:spcPts val="0"/>
              </a:spcBef>
            </a:pPr>
            <a:r>
              <a:rPr lang="en-US" sz="2400" dirty="0" smtClean="0"/>
              <a:t>Simplify the spreadsheet tool</a:t>
            </a:r>
          </a:p>
          <a:p>
            <a:pPr>
              <a:spcBef>
                <a:spcPts val="0"/>
              </a:spcBef>
            </a:pPr>
            <a:r>
              <a:rPr lang="en-US" dirty="0" smtClean="0"/>
              <a:t>Specific support for Pathway contribution</a:t>
            </a:r>
          </a:p>
          <a:p>
            <a:pPr>
              <a:spcBef>
                <a:spcPts val="0"/>
              </a:spcBef>
            </a:pPr>
            <a:r>
              <a:rPr lang="en-US" dirty="0" smtClean="0"/>
              <a:t>Alignment issues with certain types of projects</a:t>
            </a:r>
          </a:p>
          <a:p>
            <a:pPr>
              <a:spcBef>
                <a:spcPts val="0"/>
              </a:spcBef>
            </a:pPr>
            <a:r>
              <a:rPr lang="en-US" dirty="0" smtClean="0"/>
              <a:t>Need to incorporate regional differences</a:t>
            </a:r>
          </a:p>
          <a:p>
            <a:pPr lvl="1">
              <a:spcBef>
                <a:spcPts val="0"/>
              </a:spcBef>
            </a:pPr>
            <a:r>
              <a:rPr lang="en-US" sz="2400" dirty="0" smtClean="0"/>
              <a:t>Wet versus dry climates</a:t>
            </a:r>
          </a:p>
          <a:p>
            <a:pPr lvl="1">
              <a:spcBef>
                <a:spcPts val="0"/>
              </a:spcBef>
            </a:pPr>
            <a:r>
              <a:rPr lang="en-US" sz="2400" dirty="0" smtClean="0"/>
              <a:t>Rural versus urban</a:t>
            </a:r>
          </a:p>
          <a:p>
            <a:pPr>
              <a:spcBef>
                <a:spcPts val="0"/>
              </a:spcBef>
            </a:pPr>
            <a:r>
              <a:rPr lang="en-US" dirty="0" smtClean="0"/>
              <a:t>Need to deal with project roles, project stage differences</a:t>
            </a:r>
          </a:p>
          <a:p>
            <a:pPr lvl="1">
              <a:spcBef>
                <a:spcPts val="0"/>
              </a:spcBef>
            </a:pPr>
            <a:r>
              <a:rPr lang="en-US" sz="2400" dirty="0" smtClean="0"/>
              <a:t>Project owner, designer, constructor</a:t>
            </a:r>
          </a:p>
          <a:p>
            <a:endParaRPr lang="en-US" dirty="0"/>
          </a:p>
        </p:txBody>
      </p:sp>
      <p:pic>
        <p:nvPicPr>
          <p:cNvPr id="3074" name="Picture 2"/>
          <p:cNvPicPr>
            <a:picLocks noChangeAspect="1" noChangeArrowheads="1"/>
          </p:cNvPicPr>
          <p:nvPr/>
        </p:nvPicPr>
        <p:blipFill>
          <a:blip r:embed="rId3"/>
          <a:srcRect/>
          <a:stretch>
            <a:fillRect/>
          </a:stretch>
        </p:blipFill>
        <p:spPr bwMode="auto">
          <a:xfrm>
            <a:off x="6477000" y="2286000"/>
            <a:ext cx="2667000" cy="3147391"/>
          </a:xfrm>
          <a:prstGeom prst="rect">
            <a:avLst/>
          </a:prstGeom>
          <a:noFill/>
          <a:ln w="9525">
            <a:noFill/>
            <a:miter lim="800000"/>
            <a:headEnd/>
            <a:tailEnd/>
          </a:ln>
          <a:effectLst/>
        </p:spPr>
      </p:pic>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r>
              <a:rPr lang="en-US" dirty="0" smtClean="0"/>
              <a:t>Milestones</a:t>
            </a:r>
          </a:p>
        </p:txBody>
      </p:sp>
      <p:sp>
        <p:nvSpPr>
          <p:cNvPr id="5" name="Content Placeholder 4"/>
          <p:cNvSpPr>
            <a:spLocks noGrp="1"/>
          </p:cNvSpPr>
          <p:nvPr>
            <p:ph idx="1"/>
          </p:nvPr>
        </p:nvSpPr>
        <p:spPr>
          <a:xfrm>
            <a:off x="498475" y="1752600"/>
            <a:ext cx="7121525" cy="4419600"/>
          </a:xfrm>
        </p:spPr>
        <p:txBody>
          <a:bodyPr/>
          <a:lstStyle/>
          <a:p>
            <a:r>
              <a:rPr lang="en-US" dirty="0" smtClean="0"/>
              <a:t>November 30, 2010: Filed ISI legal documents</a:t>
            </a:r>
          </a:p>
          <a:p>
            <a:r>
              <a:rPr lang="en-US" dirty="0" smtClean="0"/>
              <a:t>December 6, 2010: State approved ISI incorporation</a:t>
            </a:r>
          </a:p>
          <a:p>
            <a:r>
              <a:rPr lang="en-US" dirty="0" smtClean="0"/>
              <a:t>January 2011: ISI opened doors</a:t>
            </a:r>
          </a:p>
          <a:p>
            <a:r>
              <a:rPr lang="en-US" dirty="0" smtClean="0"/>
              <a:t>December 2010 – February 2011</a:t>
            </a:r>
          </a:p>
          <a:p>
            <a:pPr lvl="1"/>
            <a:r>
              <a:rPr lang="en-US" dirty="0" smtClean="0"/>
              <a:t>Selected and conducted pilot testing (existing projects)</a:t>
            </a:r>
          </a:p>
          <a:p>
            <a:pPr lvl="1"/>
            <a:r>
              <a:rPr lang="en-US" dirty="0" smtClean="0"/>
              <a:t>Solicited and incorporated technical domain experts feedback and recommendations</a:t>
            </a:r>
          </a:p>
          <a:p>
            <a:endParaRPr lang="en-US" dirty="0" smtClean="0"/>
          </a:p>
          <a:p>
            <a:endParaRPr lang="en-US" dirty="0" smtClean="0"/>
          </a:p>
          <a:p>
            <a:endParaRPr lang="en-US" dirty="0" smtClean="0"/>
          </a:p>
          <a:p>
            <a:endParaRPr lang="en-US" dirty="0"/>
          </a:p>
        </p:txBody>
      </p:sp>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April 2011 Modules</a:t>
            </a:r>
            <a:endParaRPr lang="en-US" dirty="0"/>
          </a:p>
        </p:txBody>
      </p:sp>
      <p:sp>
        <p:nvSpPr>
          <p:cNvPr id="3" name="Content Placeholder 2"/>
          <p:cNvSpPr>
            <a:spLocks noGrp="1"/>
          </p:cNvSpPr>
          <p:nvPr>
            <p:ph idx="1"/>
          </p:nvPr>
        </p:nvSpPr>
        <p:spPr/>
        <p:txBody>
          <a:bodyPr/>
          <a:lstStyle/>
          <a:p>
            <a:r>
              <a:rPr lang="en-US" dirty="0" smtClean="0"/>
              <a:t>Guidance Manual </a:t>
            </a:r>
          </a:p>
          <a:p>
            <a:r>
              <a:rPr lang="en-US" dirty="0" smtClean="0"/>
              <a:t>Matrix of Criteria, Sub-criteria and Performance Measures for Level 1 and Level 2 applications;</a:t>
            </a:r>
          </a:p>
          <a:p>
            <a:r>
              <a:rPr lang="en-US" dirty="0" smtClean="0"/>
              <a:t>Resource Reference Guide</a:t>
            </a:r>
          </a:p>
          <a:p>
            <a:r>
              <a:rPr lang="en-US" dirty="0" smtClean="0"/>
              <a:t>Calculating spreadsheet to provide numerical scoring</a:t>
            </a: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ISI 2011 Schedule </a:t>
            </a:r>
            <a:endParaRPr lang="en-US" dirty="0"/>
          </a:p>
        </p:txBody>
      </p:sp>
      <p:sp>
        <p:nvSpPr>
          <p:cNvPr id="3" name="Content Placeholder 2"/>
          <p:cNvSpPr>
            <a:spLocks noGrp="1"/>
          </p:cNvSpPr>
          <p:nvPr>
            <p:ph idx="1"/>
          </p:nvPr>
        </p:nvSpPr>
        <p:spPr>
          <a:xfrm>
            <a:off x="228600" y="1905000"/>
            <a:ext cx="7620000" cy="4343400"/>
          </a:xfrm>
        </p:spPr>
        <p:txBody>
          <a:bodyPr>
            <a:normAutofit fontScale="62500" lnSpcReduction="20000"/>
          </a:bodyPr>
          <a:lstStyle/>
          <a:p>
            <a:pPr marL="342900" lvl="1" indent="-342900">
              <a:spcAft>
                <a:spcPts val="1200"/>
              </a:spcAft>
            </a:pPr>
            <a:r>
              <a:rPr lang="en-US" sz="3840" dirty="0" smtClean="0"/>
              <a:t>April 27, 2011: ISI Board Reviews and Approves Rating System Revisions, Proposed Tasks and Schedule</a:t>
            </a:r>
          </a:p>
          <a:p>
            <a:pPr marL="342900" lvl="1" indent="-342900">
              <a:spcAft>
                <a:spcPts val="1200"/>
              </a:spcAft>
            </a:pPr>
            <a:r>
              <a:rPr lang="en-US" sz="3840" dirty="0" smtClean="0"/>
              <a:t>May – July 2011: Rating System Public Comment Version is Finalized and Prepared for Release</a:t>
            </a:r>
          </a:p>
          <a:p>
            <a:pPr marL="342900" lvl="1" indent="-342900">
              <a:spcAft>
                <a:spcPts val="1200"/>
              </a:spcAft>
            </a:pPr>
            <a:r>
              <a:rPr lang="en-US" sz="3840" dirty="0" smtClean="0"/>
              <a:t>August – December 2011: Public Comment Period </a:t>
            </a:r>
          </a:p>
          <a:p>
            <a:pPr marL="342900" lvl="1" indent="-342900">
              <a:spcAft>
                <a:spcPts val="1200"/>
              </a:spcAft>
            </a:pPr>
            <a:r>
              <a:rPr lang="en-US" sz="3840" dirty="0" smtClean="0"/>
              <a:t>July 2011 – Ongoing: Webinar series</a:t>
            </a:r>
          </a:p>
          <a:p>
            <a:pPr marL="342900" lvl="1" indent="-342900">
              <a:spcAft>
                <a:spcPts val="1200"/>
              </a:spcAft>
            </a:pPr>
            <a:r>
              <a:rPr lang="en-US" sz="3840" dirty="0" smtClean="0"/>
              <a:t>January 2012 – Commercial version available</a:t>
            </a:r>
            <a:endParaRPr lang="en-US" sz="3840" dirty="0"/>
          </a:p>
          <a:p>
            <a:pPr lvl="1"/>
            <a:endParaRPr lang="en-US" dirty="0"/>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a:xfrm>
            <a:off x="498475" y="484188"/>
            <a:ext cx="6892925" cy="1116012"/>
          </a:xfrm>
        </p:spPr>
        <p:txBody>
          <a:bodyPr/>
          <a:lstStyle/>
          <a:p>
            <a:r>
              <a:rPr lang="en-US" dirty="0" smtClean="0"/>
              <a:t>Sustainable Infrastructure Rating</a:t>
            </a:r>
          </a:p>
        </p:txBody>
      </p:sp>
      <p:sp>
        <p:nvSpPr>
          <p:cNvPr id="26626" name="Rectangle 3"/>
          <p:cNvSpPr>
            <a:spLocks noGrp="1"/>
          </p:cNvSpPr>
          <p:nvPr>
            <p:ph type="body" idx="4294967295"/>
          </p:nvPr>
        </p:nvSpPr>
        <p:spPr>
          <a:xfrm>
            <a:off x="498475" y="1752600"/>
            <a:ext cx="7121525" cy="3124200"/>
          </a:xfrm>
        </p:spPr>
        <p:txBody>
          <a:bodyPr/>
          <a:lstStyle/>
          <a:p>
            <a:r>
              <a:rPr lang="en-US" dirty="0" smtClean="0"/>
              <a:t>No other U.S. programs currently fulfilling need </a:t>
            </a:r>
          </a:p>
          <a:p>
            <a:r>
              <a:rPr lang="en-US" dirty="0" smtClean="0"/>
              <a:t>Consider Triple Bottom Line</a:t>
            </a:r>
          </a:p>
          <a:p>
            <a:r>
              <a:rPr lang="en-US" dirty="0" smtClean="0"/>
              <a:t>Similar to LEED but focused on civil infrastructure</a:t>
            </a:r>
          </a:p>
        </p:txBody>
      </p:sp>
      <p:pic>
        <p:nvPicPr>
          <p:cNvPr id="26627" name="Picture 3" descr="MC900297401.WMF"/>
          <p:cNvPicPr>
            <a:picLocks noChangeAspect="1"/>
          </p:cNvPicPr>
          <p:nvPr/>
        </p:nvPicPr>
        <p:blipFill>
          <a:blip r:embed="rId3"/>
          <a:srcRect/>
          <a:stretch>
            <a:fillRect/>
          </a:stretch>
        </p:blipFill>
        <p:spPr bwMode="auto">
          <a:xfrm>
            <a:off x="2667000" y="4572000"/>
            <a:ext cx="3241675" cy="21494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Webinar Series</a:t>
            </a:r>
            <a:endParaRPr lang="en-US" dirty="0"/>
          </a:p>
        </p:txBody>
      </p:sp>
      <p:sp>
        <p:nvSpPr>
          <p:cNvPr id="5" name="Content Placeholder 4"/>
          <p:cNvSpPr>
            <a:spLocks noGrp="1"/>
          </p:cNvSpPr>
          <p:nvPr>
            <p:ph idx="1"/>
          </p:nvPr>
        </p:nvSpPr>
        <p:spPr/>
        <p:txBody>
          <a:bodyPr/>
          <a:lstStyle/>
          <a:p>
            <a:r>
              <a:rPr lang="en-US" dirty="0" smtClean="0"/>
              <a:t>Sustainability and the Civil Infrastructure Industry</a:t>
            </a:r>
          </a:p>
          <a:p>
            <a:r>
              <a:rPr lang="en-US" dirty="0" smtClean="0"/>
              <a:t>Business Case for Sustainability</a:t>
            </a:r>
          </a:p>
          <a:p>
            <a:r>
              <a:rPr lang="en-US" dirty="0" smtClean="0"/>
              <a:t>Understanding the Rating System</a:t>
            </a:r>
          </a:p>
          <a:p>
            <a:r>
              <a:rPr lang="en-US" dirty="0" smtClean="0"/>
              <a:t>Rating System Applications and Pilot Tests</a:t>
            </a:r>
          </a:p>
          <a:p>
            <a:r>
              <a:rPr lang="en-US" dirty="0" smtClean="0"/>
              <a:t>ISI Assessor Certification, Third-Party Verification, and Project Awards</a:t>
            </a:r>
          </a:p>
          <a:p>
            <a:endParaRPr lang="en-US" sz="2000" dirty="0" smtClean="0"/>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9393" name="Picture 2" descr="ACEC  100 Years Logo with Banner"/>
          <p:cNvPicPr>
            <a:picLocks noChangeAspect="1" noChangeArrowheads="1"/>
          </p:cNvPicPr>
          <p:nvPr/>
        </p:nvPicPr>
        <p:blipFill>
          <a:blip r:embed="rId2"/>
          <a:srcRect/>
          <a:stretch>
            <a:fillRect/>
          </a:stretch>
        </p:blipFill>
        <p:spPr bwMode="auto">
          <a:xfrm>
            <a:off x="611188" y="381000"/>
            <a:ext cx="3503612" cy="1679575"/>
          </a:xfrm>
          <a:prstGeom prst="rect">
            <a:avLst/>
          </a:prstGeom>
          <a:noFill/>
          <a:ln w="9525">
            <a:noFill/>
            <a:miter lim="800000"/>
            <a:headEnd/>
            <a:tailEnd/>
          </a:ln>
        </p:spPr>
      </p:pic>
      <p:pic>
        <p:nvPicPr>
          <p:cNvPr id="59394" name="Picture 3" descr="APWALogoFull"/>
          <p:cNvPicPr>
            <a:picLocks noChangeAspect="1" noChangeArrowheads="1"/>
          </p:cNvPicPr>
          <p:nvPr/>
        </p:nvPicPr>
        <p:blipFill>
          <a:blip r:embed="rId3"/>
          <a:srcRect/>
          <a:stretch>
            <a:fillRect/>
          </a:stretch>
        </p:blipFill>
        <p:spPr bwMode="auto">
          <a:xfrm>
            <a:off x="914400" y="2362200"/>
            <a:ext cx="2970213" cy="1855788"/>
          </a:xfrm>
          <a:prstGeom prst="rect">
            <a:avLst/>
          </a:prstGeom>
          <a:noFill/>
          <a:ln w="9525">
            <a:noFill/>
            <a:miter lim="800000"/>
            <a:headEnd/>
            <a:tailEnd/>
          </a:ln>
        </p:spPr>
      </p:pic>
      <p:sp>
        <p:nvSpPr>
          <p:cNvPr id="4" name="Title 3"/>
          <p:cNvSpPr txBox="1">
            <a:spLocks/>
          </p:cNvSpPr>
          <p:nvPr/>
        </p:nvSpPr>
        <p:spPr>
          <a:xfrm>
            <a:off x="4114800" y="5105400"/>
            <a:ext cx="4724399" cy="9144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Arial" charset="0"/>
                <a:ea typeface="+mj-ea"/>
                <a:cs typeface="+mj-cs"/>
              </a:rPr>
              <a:t/>
            </a:r>
            <a:br>
              <a:rPr kumimoji="0" lang="en-US" sz="2400" b="0" i="0" u="none" strike="noStrike" kern="1200" cap="none" spc="0" normalizeH="0" baseline="0" noProof="0" dirty="0" smtClean="0">
                <a:ln>
                  <a:noFill/>
                </a:ln>
                <a:solidFill>
                  <a:schemeClr val="tx1"/>
                </a:solidFill>
                <a:effectLst/>
                <a:uLnTx/>
                <a:uFillTx/>
                <a:latin typeface="Arial" charset="0"/>
                <a:ea typeface="+mj-ea"/>
                <a:cs typeface="+mj-cs"/>
              </a:rPr>
            </a:br>
            <a:r>
              <a:rPr kumimoji="0" lang="en-US" sz="2400" b="0" i="0" u="none" strike="noStrike" kern="1200" cap="none" spc="0" normalizeH="0" baseline="0" noProof="0" dirty="0" smtClean="0">
                <a:ln>
                  <a:noFill/>
                </a:ln>
                <a:solidFill>
                  <a:schemeClr val="tx1"/>
                </a:solidFill>
                <a:effectLst/>
                <a:uLnTx/>
                <a:uFillTx/>
                <a:latin typeface="Arial" charset="0"/>
                <a:ea typeface="+mj-ea"/>
                <a:cs typeface="+mj-cs"/>
              </a:rPr>
              <a:t> </a:t>
            </a:r>
            <a:endParaRPr kumimoji="0" lang="en-US" sz="2000" b="0" i="0" u="none" strike="noStrike" kern="1200" cap="none" spc="0" normalizeH="0" baseline="0" noProof="0" dirty="0" smtClean="0">
              <a:ln>
                <a:noFill/>
              </a:ln>
              <a:solidFill>
                <a:schemeClr val="tx1"/>
              </a:solidFill>
              <a:effectLst/>
              <a:uLnTx/>
              <a:uFillTx/>
              <a:latin typeface="Arial" charset="0"/>
              <a:ea typeface="+mj-ea"/>
              <a:cs typeface="+mj-cs"/>
            </a:endParaRPr>
          </a:p>
        </p:txBody>
      </p:sp>
      <p:sp>
        <p:nvSpPr>
          <p:cNvPr id="5" name="TextBox 4"/>
          <p:cNvSpPr txBox="1"/>
          <p:nvPr/>
        </p:nvSpPr>
        <p:spPr>
          <a:xfrm>
            <a:off x="4572000" y="4572000"/>
            <a:ext cx="3810000" cy="2062103"/>
          </a:xfrm>
          <a:prstGeom prst="rect">
            <a:avLst/>
          </a:prstGeom>
          <a:noFill/>
        </p:spPr>
        <p:txBody>
          <a:bodyPr wrap="square" rtlCol="0">
            <a:spAutoFit/>
          </a:bodyPr>
          <a:lstStyle/>
          <a:p>
            <a:r>
              <a:rPr lang="en-US" sz="2000" b="1" dirty="0" smtClean="0"/>
              <a:t>Questions?</a:t>
            </a:r>
          </a:p>
          <a:p>
            <a:endParaRPr lang="en-US" dirty="0" smtClean="0"/>
          </a:p>
          <a:p>
            <a:r>
              <a:rPr lang="en-US" dirty="0" smtClean="0"/>
              <a:t>Carol W. Bowers, PG, CAE</a:t>
            </a:r>
          </a:p>
          <a:p>
            <a:r>
              <a:rPr lang="en-US" dirty="0" smtClean="0"/>
              <a:t>VP, Sustainable Infrastructure Systems Development</a:t>
            </a:r>
          </a:p>
          <a:p>
            <a:r>
              <a:rPr lang="en-US" dirty="0" smtClean="0">
                <a:solidFill>
                  <a:schemeClr val="accent3"/>
                </a:solidFill>
              </a:rPr>
              <a:t>cbowers@asce.org</a:t>
            </a:r>
          </a:p>
          <a:p>
            <a:r>
              <a:rPr lang="en-US" dirty="0" smtClean="0"/>
              <a:t>703-295-6352</a:t>
            </a:r>
            <a:endParaRPr lang="en-US"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p:cNvSpPr>
          <p:nvPr>
            <p:ph type="title"/>
          </p:nvPr>
        </p:nvSpPr>
        <p:spPr>
          <a:xfrm>
            <a:off x="498475" y="484188"/>
            <a:ext cx="7578725" cy="1116012"/>
          </a:xfrm>
        </p:spPr>
        <p:txBody>
          <a:bodyPr/>
          <a:lstStyle/>
          <a:p>
            <a:r>
              <a:rPr lang="en-US" sz="3200" dirty="0" smtClean="0"/>
              <a:t>Goals for the Rating System</a:t>
            </a:r>
          </a:p>
        </p:txBody>
      </p:sp>
      <p:sp>
        <p:nvSpPr>
          <p:cNvPr id="50179" name="Rectangle 3"/>
          <p:cNvSpPr>
            <a:spLocks noGrp="1"/>
          </p:cNvSpPr>
          <p:nvPr>
            <p:ph type="body" idx="1"/>
          </p:nvPr>
        </p:nvSpPr>
        <p:spPr>
          <a:xfrm>
            <a:off x="498475" y="1981200"/>
            <a:ext cx="7578725" cy="3795712"/>
          </a:xfrm>
          <a:noFill/>
        </p:spPr>
        <p:txBody>
          <a:bodyPr/>
          <a:lstStyle/>
          <a:p>
            <a:r>
              <a:rPr lang="en-US" sz="2400" dirty="0" smtClean="0"/>
              <a:t>Provide national standard for sustainable infrastructure</a:t>
            </a:r>
          </a:p>
          <a:p>
            <a:r>
              <a:rPr lang="en-US" sz="2400" dirty="0" smtClean="0"/>
              <a:t>Promote transformational approaches to sustainability</a:t>
            </a:r>
          </a:p>
          <a:p>
            <a:r>
              <a:rPr lang="en-US" sz="2400" dirty="0" smtClean="0"/>
              <a:t>Scalable and broadly applicable</a:t>
            </a:r>
          </a:p>
          <a:p>
            <a:r>
              <a:rPr lang="en-US" sz="2400" dirty="0" smtClean="0"/>
              <a:t>Accommodate sector-specific rating systems</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p:cNvSpPr>
          <p:nvPr>
            <p:ph type="title"/>
          </p:nvPr>
        </p:nvSpPr>
        <p:spPr>
          <a:xfrm>
            <a:off x="498475" y="484188"/>
            <a:ext cx="5978525" cy="1116012"/>
          </a:xfrm>
        </p:spPr>
        <p:txBody>
          <a:bodyPr/>
          <a:lstStyle/>
          <a:p>
            <a:r>
              <a:rPr lang="en-US" dirty="0" smtClean="0"/>
              <a:t>Rating System Benefits</a:t>
            </a:r>
          </a:p>
        </p:txBody>
      </p:sp>
      <p:sp>
        <p:nvSpPr>
          <p:cNvPr id="51203" name="Rectangle 3"/>
          <p:cNvSpPr>
            <a:spLocks noGrp="1"/>
          </p:cNvSpPr>
          <p:nvPr>
            <p:ph type="body" idx="1"/>
          </p:nvPr>
        </p:nvSpPr>
        <p:spPr>
          <a:xfrm>
            <a:off x="498475" y="1600200"/>
            <a:ext cx="5673725" cy="5105400"/>
          </a:xfrm>
        </p:spPr>
        <p:txBody>
          <a:bodyPr/>
          <a:lstStyle/>
          <a:p>
            <a:pPr>
              <a:lnSpc>
                <a:spcPct val="90000"/>
              </a:lnSpc>
            </a:pPr>
            <a:r>
              <a:rPr lang="en-US" sz="2400" dirty="0" smtClean="0"/>
              <a:t>Increased sustainability due to life cycle approach</a:t>
            </a:r>
          </a:p>
          <a:p>
            <a:pPr>
              <a:lnSpc>
                <a:spcPct val="90000"/>
              </a:lnSpc>
            </a:pPr>
            <a:r>
              <a:rPr lang="en-US" sz="2400" dirty="0" smtClean="0"/>
              <a:t>Transformational approaches to projects</a:t>
            </a:r>
          </a:p>
          <a:p>
            <a:pPr>
              <a:lnSpc>
                <a:spcPct val="90000"/>
              </a:lnSpc>
            </a:pPr>
            <a:r>
              <a:rPr lang="en-US" sz="2400" dirty="0" smtClean="0"/>
              <a:t>Third-party, objective project rating and verification</a:t>
            </a:r>
          </a:p>
          <a:p>
            <a:pPr>
              <a:lnSpc>
                <a:spcPct val="90000"/>
              </a:lnSpc>
            </a:pPr>
            <a:r>
              <a:rPr lang="en-US" sz="2400" dirty="0" smtClean="0"/>
              <a:t>Adaptable to varying knowledge and project types</a:t>
            </a:r>
          </a:p>
          <a:p>
            <a:pPr>
              <a:lnSpc>
                <a:spcPct val="90000"/>
              </a:lnSpc>
            </a:pPr>
            <a:r>
              <a:rPr lang="en-US" sz="2400" dirty="0" smtClean="0"/>
              <a:t>Promotes collaborative approaches</a:t>
            </a:r>
          </a:p>
        </p:txBody>
      </p:sp>
      <p:pic>
        <p:nvPicPr>
          <p:cNvPr id="4" name="Picture 4" descr="MP900316567.JPG"/>
          <p:cNvPicPr>
            <a:picLocks noChangeAspect="1"/>
          </p:cNvPicPr>
          <p:nvPr/>
        </p:nvPicPr>
        <p:blipFill>
          <a:blip r:embed="rId3"/>
          <a:srcRect/>
          <a:stretch>
            <a:fillRect/>
          </a:stretch>
        </p:blipFill>
        <p:spPr bwMode="auto">
          <a:xfrm>
            <a:off x="6629400" y="2362200"/>
            <a:ext cx="2286000" cy="32305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498475" y="484188"/>
            <a:ext cx="7350125" cy="1116012"/>
          </a:xfrm>
        </p:spPr>
        <p:txBody>
          <a:bodyPr/>
          <a:lstStyle/>
          <a:p>
            <a:r>
              <a:rPr lang="en-US" dirty="0" smtClean="0"/>
              <a:t>Rating System Implementation</a:t>
            </a:r>
          </a:p>
        </p:txBody>
      </p:sp>
      <p:sp>
        <p:nvSpPr>
          <p:cNvPr id="52227" name="Rectangle 3"/>
          <p:cNvSpPr>
            <a:spLocks noGrp="1"/>
          </p:cNvSpPr>
          <p:nvPr>
            <p:ph type="body" idx="1"/>
          </p:nvPr>
        </p:nvSpPr>
        <p:spPr>
          <a:xfrm>
            <a:off x="498475" y="1600200"/>
            <a:ext cx="7121525" cy="4495800"/>
          </a:xfrm>
        </p:spPr>
        <p:txBody>
          <a:bodyPr/>
          <a:lstStyle/>
          <a:p>
            <a:r>
              <a:rPr lang="en-US" sz="2400" dirty="0" smtClean="0"/>
              <a:t>Institute for Sustainable Infrastructure</a:t>
            </a:r>
          </a:p>
          <a:p>
            <a:pPr lvl="1"/>
            <a:r>
              <a:rPr lang="en-US" sz="2200" dirty="0" smtClean="0"/>
              <a:t>Collaboration between ASCE, APWA &amp; ACEC </a:t>
            </a:r>
          </a:p>
          <a:p>
            <a:r>
              <a:rPr lang="en-US" sz="2400" dirty="0" smtClean="0"/>
              <a:t> Core Products and Programs</a:t>
            </a:r>
          </a:p>
          <a:p>
            <a:pPr lvl="1"/>
            <a:r>
              <a:rPr lang="en-US" sz="2000" dirty="0" smtClean="0"/>
              <a:t>Rating System, including software application</a:t>
            </a:r>
          </a:p>
          <a:p>
            <a:pPr lvl="1"/>
            <a:r>
              <a:rPr lang="en-US" sz="2000" dirty="0" smtClean="0"/>
              <a:t>Education and training</a:t>
            </a:r>
          </a:p>
          <a:p>
            <a:pPr lvl="1"/>
            <a:r>
              <a:rPr lang="en-US" sz="2000" dirty="0" smtClean="0"/>
              <a:t>Professional (individual) certification</a:t>
            </a:r>
          </a:p>
          <a:p>
            <a:pPr lvl="1"/>
            <a:r>
              <a:rPr lang="en-US" sz="2000" dirty="0" smtClean="0"/>
              <a:t>Project awards at various levels of performance</a:t>
            </a:r>
          </a:p>
          <a:p>
            <a:pPr>
              <a:buFont typeface="Wingdings" pitchFamily="2" charset="2"/>
              <a:buNone/>
            </a:pPr>
            <a:endParaRPr lang="en-US" sz="2400" dirty="0" smtClean="0"/>
          </a:p>
        </p:txBody>
      </p:sp>
      <p:pic>
        <p:nvPicPr>
          <p:cNvPr id="52228" name="Picture 5" descr="APWALogoFull"/>
          <p:cNvPicPr>
            <a:picLocks noChangeAspect="1" noChangeArrowheads="1"/>
          </p:cNvPicPr>
          <p:nvPr/>
        </p:nvPicPr>
        <p:blipFill>
          <a:blip r:embed="rId3"/>
          <a:srcRect/>
          <a:stretch>
            <a:fillRect/>
          </a:stretch>
        </p:blipFill>
        <p:spPr bwMode="auto">
          <a:xfrm>
            <a:off x="7315200" y="4238625"/>
            <a:ext cx="1524000" cy="952500"/>
          </a:xfrm>
          <a:prstGeom prst="rect">
            <a:avLst/>
          </a:prstGeom>
          <a:noFill/>
          <a:ln w="9525">
            <a:noFill/>
            <a:miter lim="800000"/>
            <a:headEnd/>
            <a:tailEnd/>
          </a:ln>
        </p:spPr>
      </p:pic>
      <p:pic>
        <p:nvPicPr>
          <p:cNvPr id="52229" name="Picture 8"/>
          <p:cNvPicPr>
            <a:picLocks noChangeAspect="1" noChangeArrowheads="1"/>
          </p:cNvPicPr>
          <p:nvPr/>
        </p:nvPicPr>
        <p:blipFill>
          <a:blip r:embed="rId4"/>
          <a:srcRect/>
          <a:stretch>
            <a:fillRect/>
          </a:stretch>
        </p:blipFill>
        <p:spPr bwMode="auto">
          <a:xfrm>
            <a:off x="7620000" y="2960688"/>
            <a:ext cx="990600" cy="395287"/>
          </a:xfrm>
          <a:prstGeom prst="rect">
            <a:avLst/>
          </a:prstGeom>
          <a:noFill/>
          <a:ln w="9525">
            <a:noFill/>
            <a:miter lim="800000"/>
            <a:headEnd/>
            <a:tailEnd/>
          </a:ln>
        </p:spPr>
      </p:pic>
      <p:pic>
        <p:nvPicPr>
          <p:cNvPr id="52230" name="Picture 4" descr="ACEC  100 Years Logo with Banner"/>
          <p:cNvPicPr>
            <a:picLocks noChangeAspect="1" noChangeArrowheads="1"/>
          </p:cNvPicPr>
          <p:nvPr/>
        </p:nvPicPr>
        <p:blipFill>
          <a:blip r:embed="rId5"/>
          <a:srcRect/>
          <a:stretch>
            <a:fillRect/>
          </a:stretch>
        </p:blipFill>
        <p:spPr bwMode="auto">
          <a:xfrm>
            <a:off x="7467600" y="3581400"/>
            <a:ext cx="1371600" cy="6572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Title 1"/>
          <p:cNvSpPr>
            <a:spLocks noGrp="1"/>
          </p:cNvSpPr>
          <p:nvPr>
            <p:ph type="title"/>
          </p:nvPr>
        </p:nvSpPr>
        <p:spPr>
          <a:xfrm>
            <a:off x="498475" y="484188"/>
            <a:ext cx="6511925" cy="1116012"/>
          </a:xfrm>
        </p:spPr>
        <p:txBody>
          <a:bodyPr/>
          <a:lstStyle/>
          <a:p>
            <a:r>
              <a:rPr lang="en-US" smtClean="0"/>
              <a:t>ISI Governance/Membership</a:t>
            </a:r>
          </a:p>
        </p:txBody>
      </p:sp>
      <p:sp>
        <p:nvSpPr>
          <p:cNvPr id="38914" name="Content Placeholder 2"/>
          <p:cNvSpPr>
            <a:spLocks noGrp="1"/>
          </p:cNvSpPr>
          <p:nvPr>
            <p:ph idx="1"/>
          </p:nvPr>
        </p:nvSpPr>
        <p:spPr>
          <a:xfrm>
            <a:off x="498475" y="1371600"/>
            <a:ext cx="7121525" cy="4419600"/>
          </a:xfrm>
        </p:spPr>
        <p:txBody>
          <a:bodyPr/>
          <a:lstStyle/>
          <a:p>
            <a:r>
              <a:rPr lang="en-US" b="1" dirty="0" smtClean="0"/>
              <a:t>Governance</a:t>
            </a:r>
          </a:p>
          <a:p>
            <a:pPr lvl="1"/>
            <a:r>
              <a:rPr lang="en-US" dirty="0" smtClean="0"/>
              <a:t>Board: 9 members, 3 from each of Founders </a:t>
            </a:r>
          </a:p>
          <a:p>
            <a:pPr lvl="1"/>
            <a:r>
              <a:rPr lang="en-US" dirty="0" smtClean="0"/>
              <a:t>ISI Council</a:t>
            </a:r>
          </a:p>
          <a:p>
            <a:pPr lvl="1"/>
            <a:r>
              <a:rPr lang="en-US" dirty="0" smtClean="0"/>
              <a:t>Full-time Executive Director</a:t>
            </a:r>
          </a:p>
          <a:p>
            <a:r>
              <a:rPr lang="en-US" b="1" dirty="0" smtClean="0"/>
              <a:t>Membership</a:t>
            </a:r>
          </a:p>
          <a:p>
            <a:pPr lvl="1"/>
            <a:r>
              <a:rPr lang="en-US" dirty="0" smtClean="0"/>
              <a:t>Founders – ASCE, ACEC, APWA</a:t>
            </a:r>
          </a:p>
          <a:p>
            <a:pPr lvl="1"/>
            <a:r>
              <a:rPr lang="en-US" dirty="0" smtClean="0"/>
              <a:t>Charter</a:t>
            </a:r>
          </a:p>
          <a:p>
            <a:pPr lvl="1"/>
            <a:r>
              <a:rPr lang="en-US" dirty="0" smtClean="0"/>
              <a:t>Sustaining</a:t>
            </a:r>
          </a:p>
          <a:p>
            <a:pPr lvl="1"/>
            <a:r>
              <a:rPr lang="en-US" dirty="0" smtClean="0"/>
              <a:t>Government Agencies</a:t>
            </a:r>
          </a:p>
          <a:p>
            <a:pPr lvl="1"/>
            <a:r>
              <a:rPr lang="en-US" dirty="0" smtClean="0"/>
              <a:t>Aligned Organizations</a:t>
            </a:r>
          </a:p>
        </p:txBody>
      </p:sp>
      <p:pic>
        <p:nvPicPr>
          <p:cNvPr id="38915" name="Picture 3"/>
          <p:cNvPicPr>
            <a:picLocks noChangeAspect="1"/>
          </p:cNvPicPr>
          <p:nvPr/>
        </p:nvPicPr>
        <p:blipFill>
          <a:blip r:embed="rId3"/>
          <a:srcRect/>
          <a:stretch>
            <a:fillRect/>
          </a:stretch>
        </p:blipFill>
        <p:spPr bwMode="auto">
          <a:xfrm>
            <a:off x="6096000" y="3733800"/>
            <a:ext cx="2854325" cy="28956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p:cNvSpPr>
          <p:nvPr>
            <p:ph type="title"/>
          </p:nvPr>
        </p:nvSpPr>
        <p:spPr>
          <a:xfrm>
            <a:off x="498475" y="255588"/>
            <a:ext cx="5978525" cy="1116012"/>
          </a:xfrm>
        </p:spPr>
        <p:txBody>
          <a:bodyPr/>
          <a:lstStyle/>
          <a:p>
            <a:r>
              <a:rPr lang="en-US" dirty="0" smtClean="0"/>
              <a:t>Rating System Elements</a:t>
            </a:r>
          </a:p>
        </p:txBody>
      </p:sp>
      <p:sp>
        <p:nvSpPr>
          <p:cNvPr id="53251" name="Rectangle 3"/>
          <p:cNvSpPr>
            <a:spLocks noGrp="1"/>
          </p:cNvSpPr>
          <p:nvPr>
            <p:ph type="body" idx="1"/>
          </p:nvPr>
        </p:nvSpPr>
        <p:spPr>
          <a:xfrm>
            <a:off x="498475" y="2057400"/>
            <a:ext cx="6435725" cy="2743200"/>
          </a:xfrm>
        </p:spPr>
        <p:txBody>
          <a:bodyPr/>
          <a:lstStyle/>
          <a:p>
            <a:pPr>
              <a:lnSpc>
                <a:spcPct val="90000"/>
              </a:lnSpc>
            </a:pPr>
            <a:r>
              <a:rPr lang="en-US" sz="2400" dirty="0" smtClean="0"/>
              <a:t>Varying Levels of Participation</a:t>
            </a:r>
          </a:p>
          <a:p>
            <a:pPr>
              <a:lnSpc>
                <a:spcPct val="90000"/>
              </a:lnSpc>
            </a:pPr>
            <a:r>
              <a:rPr lang="en-US" sz="2400" dirty="0" smtClean="0"/>
              <a:t>Dual Approach to Sustainability</a:t>
            </a:r>
          </a:p>
          <a:p>
            <a:pPr lvl="1">
              <a:lnSpc>
                <a:spcPct val="90000"/>
              </a:lnSpc>
            </a:pPr>
            <a:r>
              <a:rPr lang="en-US" sz="2200" dirty="0" smtClean="0"/>
              <a:t>Pathway Contribution (Doing the Right Things)</a:t>
            </a:r>
          </a:p>
          <a:p>
            <a:pPr lvl="2">
              <a:lnSpc>
                <a:spcPct val="90000"/>
              </a:lnSpc>
            </a:pPr>
            <a:r>
              <a:rPr lang="en-US" sz="2000" dirty="0" smtClean="0"/>
              <a:t>Community Focus</a:t>
            </a:r>
          </a:p>
          <a:p>
            <a:pPr lvl="1">
              <a:lnSpc>
                <a:spcPct val="90000"/>
              </a:lnSpc>
            </a:pPr>
            <a:r>
              <a:rPr lang="en-US" sz="2200" dirty="0" smtClean="0"/>
              <a:t>Performance Contribution (Doing Things Right)</a:t>
            </a:r>
          </a:p>
          <a:p>
            <a:pPr lvl="2">
              <a:lnSpc>
                <a:spcPct val="90000"/>
              </a:lnSpc>
            </a:pPr>
            <a:r>
              <a:rPr lang="en-US" sz="2000" dirty="0" smtClean="0"/>
              <a:t>Lifecycle</a:t>
            </a:r>
          </a:p>
          <a:p>
            <a:pPr lvl="2">
              <a:lnSpc>
                <a:spcPct val="90000"/>
              </a:lnSpc>
            </a:pPr>
            <a:r>
              <a:rPr lang="en-US" dirty="0" smtClean="0"/>
              <a:t>Sustainable Performance Range</a:t>
            </a:r>
          </a:p>
          <a:p>
            <a:pPr lvl="2">
              <a:lnSpc>
                <a:spcPct val="90000"/>
              </a:lnSpc>
            </a:pPr>
            <a:r>
              <a:rPr lang="en-US" sz="2000" dirty="0" smtClean="0"/>
              <a:t>Stakeholder Collaboration</a:t>
            </a:r>
          </a:p>
          <a:p>
            <a:pPr lvl="2">
              <a:lnSpc>
                <a:spcPct val="90000"/>
              </a:lnSpc>
            </a:pPr>
            <a:endParaRPr lang="en-US" sz="2000" dirty="0" smtClean="0"/>
          </a:p>
        </p:txBody>
      </p:sp>
      <p:pic>
        <p:nvPicPr>
          <p:cNvPr id="8" name="Picture 7"/>
          <p:cNvPicPr>
            <a:picLocks noChangeAspect="1"/>
          </p:cNvPicPr>
          <p:nvPr/>
        </p:nvPicPr>
        <p:blipFill>
          <a:blip r:embed="rId3"/>
          <a:srcRect/>
          <a:stretch>
            <a:fillRect/>
          </a:stretch>
        </p:blipFill>
        <p:spPr bwMode="auto">
          <a:xfrm>
            <a:off x="5638800" y="4191000"/>
            <a:ext cx="2590800" cy="1808163"/>
          </a:xfrm>
          <a:prstGeom prst="rect">
            <a:avLst/>
          </a:prstGeom>
          <a:noFill/>
          <a:ln w="9525">
            <a:noFill/>
            <a:miter lim="800000"/>
            <a:headEnd/>
            <a:tailEnd/>
          </a:ln>
          <a:effectLst>
            <a:outerShdw dist="139700" dir="2700000" algn="tl" rotWithShape="0">
              <a:srgbClr val="333333">
                <a:alpha val="64998"/>
              </a:srgbClr>
            </a:outerShdw>
          </a:effectLst>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6110" name="Group 30"/>
          <p:cNvGraphicFramePr>
            <a:graphicFrameLocks noGrp="1"/>
          </p:cNvGraphicFramePr>
          <p:nvPr>
            <p:ph idx="1"/>
          </p:nvPr>
        </p:nvGraphicFramePr>
        <p:xfrm>
          <a:off x="685800" y="1447800"/>
          <a:ext cx="7696200" cy="4756150"/>
        </p:xfrm>
        <a:graphic>
          <a:graphicData uri="http://schemas.openxmlformats.org/drawingml/2006/table">
            <a:tbl>
              <a:tblPr/>
              <a:tblGrid>
                <a:gridCol w="1679575"/>
                <a:gridCol w="2378075"/>
                <a:gridCol w="3638550"/>
              </a:tblGrid>
              <a:tr h="18415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mbria" pitchFamily="18" charset="0"/>
                          <a:ea typeface="ヒラギノ角ゴ Pro W3"/>
                          <a:cs typeface="Times New Roman" pitchFamily="18" charset="0"/>
                        </a:rPr>
                        <a:t>Level</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alibri" pitchFamily="34" charset="0"/>
                          <a:ea typeface="ヒラギノ角ゴ Pro W3"/>
                          <a:cs typeface="Times New Roman" pitchFamily="18" charset="0"/>
                        </a:rPr>
                        <a:t>Description</a:t>
                      </a:r>
                      <a:endParaRPr kumimoji="0" lang="en-US" sz="18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Calibri" pitchFamily="34" charset="0"/>
                          <a:ea typeface="ヒラギノ角ゴ Pro W3"/>
                          <a:cs typeface="Times New Roman" pitchFamily="18" charset="0"/>
                        </a:rPr>
                        <a:t>Benefits</a:t>
                      </a:r>
                      <a:endParaRPr kumimoji="0" lang="en-US" sz="18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r>
              <a:tr h="94615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mbria" pitchFamily="18" charset="0"/>
                          <a:ea typeface="ヒラギノ角ゴ Pro W3"/>
                          <a:cs typeface="Times New Roman" pitchFamily="18" charset="0"/>
                        </a:rPr>
                        <a:t>1</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Overall Guidance and Checklists</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Provides understanding of sustainability and triple bottom line accounting and application to infrastructure projects. </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900113">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mbria" pitchFamily="18" charset="0"/>
                          <a:ea typeface="ヒラギノ角ゴ Pro W3"/>
                          <a:cs typeface="Times New Roman" pitchFamily="18" charset="0"/>
                        </a:rPr>
                        <a:t>2</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Assessment and Recognition</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Step by step process for owner or engineer to perform self-assessment and  to indicate areas where improved benefits could be achieved. </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r>
              <a:tr h="781050">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mbria" pitchFamily="18" charset="0"/>
                          <a:ea typeface="ヒラギノ角ゴ Pro W3"/>
                          <a:cs typeface="Times New Roman" pitchFamily="18" charset="0"/>
                        </a:rPr>
                        <a:t>3</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Operational Imperatives</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Larger or more complex projects in planning stages and where individual areas of excellence can be highlighted. </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noFill/>
                  </a:tcPr>
                </a:tc>
              </a:tr>
              <a:tr h="1258888">
                <a:tc>
                  <a:txBody>
                    <a:bodyPr/>
                    <a:lstStyle/>
                    <a:p>
                      <a:pPr marL="228600" marR="0" lvl="0" indent="-2286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mbria" pitchFamily="18" charset="0"/>
                          <a:ea typeface="ヒラギノ角ゴ Pro W3"/>
                          <a:cs typeface="Times New Roman" pitchFamily="18" charset="0"/>
                        </a:rPr>
                        <a:t>4</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Calibri" pitchFamily="34" charset="0"/>
                          <a:ea typeface="ヒラギノ角ゴ Pro W3"/>
                          <a:cs typeface="Times New Roman" pitchFamily="18" charset="0"/>
                        </a:rPr>
                        <a:t>Decision Support (future)</a:t>
                      </a:r>
                      <a:endParaRPr kumimoji="0" lang="en-US" sz="1600" b="1" i="0" u="none" strike="noStrike" cap="none" normalizeH="0" baseline="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ヒラギノ角ゴ Pro W3"/>
                          <a:cs typeface="Times New Roman" pitchFamily="18" charset="0"/>
                        </a:rPr>
                        <a:t>Allows balancing of various elements of a project to optimize performance and investment. Assist settlement of differing opinions or approaches with stakeholders or regulatory needs</a:t>
                      </a:r>
                      <a:endParaRPr kumimoji="0" lang="en-US" sz="1600" b="1" i="0" u="none" strike="noStrike" cap="none" normalizeH="0" baseline="0" dirty="0" smtClean="0">
                        <a:ln>
                          <a:noFill/>
                        </a:ln>
                        <a:solidFill>
                          <a:schemeClr val="tx1"/>
                        </a:solidFill>
                        <a:effectLst/>
                        <a:latin typeface="Arial" charset="0"/>
                        <a:ea typeface="ヒラギノ角ゴ Pro W3"/>
                        <a:cs typeface="ヒラギノ角ゴ Pro W3"/>
                      </a:endParaRPr>
                    </a:p>
                  </a:txBody>
                  <a:tcPr horzOverflow="overflow">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lnTlToBr>
                      <a:noFill/>
                    </a:lnTlToBr>
                    <a:lnBlToTr>
                      <a:noFill/>
                    </a:lnBlToTr>
                    <a:solidFill>
                      <a:srgbClr val="D3DFEE"/>
                    </a:solidFill>
                  </a:tcPr>
                </a:tc>
              </a:tr>
            </a:tbl>
          </a:graphicData>
        </a:graphic>
      </p:graphicFrame>
      <p:sp>
        <p:nvSpPr>
          <p:cNvPr id="46107" name="Rectangle 104"/>
          <p:cNvSpPr>
            <a:spLocks noGrp="1"/>
          </p:cNvSpPr>
          <p:nvPr>
            <p:ph type="title"/>
          </p:nvPr>
        </p:nvSpPr>
        <p:spPr>
          <a:xfrm>
            <a:off x="498475" y="484188"/>
            <a:ext cx="8035925" cy="1116012"/>
          </a:xfrm>
        </p:spPr>
        <p:txBody>
          <a:bodyPr/>
          <a:lstStyle/>
          <a:p>
            <a:pPr algn="ctr"/>
            <a:r>
              <a:rPr lang="en-US" dirty="0" smtClean="0"/>
              <a:t>Rating System Levels of Application</a:t>
            </a: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Title 2"/>
          <p:cNvSpPr>
            <a:spLocks noGrp="1"/>
          </p:cNvSpPr>
          <p:nvPr>
            <p:ph type="title" idx="4294967295"/>
          </p:nvPr>
        </p:nvSpPr>
        <p:spPr>
          <a:xfrm>
            <a:off x="457200" y="228600"/>
            <a:ext cx="8229600" cy="1143000"/>
          </a:xfrm>
        </p:spPr>
        <p:txBody>
          <a:bodyPr anchor="ctr"/>
          <a:lstStyle/>
          <a:p>
            <a:pPr algn="ctr"/>
            <a:r>
              <a:rPr lang="en-US" smtClean="0"/>
              <a:t>Pathway: </a:t>
            </a:r>
            <a:br>
              <a:rPr lang="en-US" smtClean="0"/>
            </a:br>
            <a:r>
              <a:rPr lang="en-US" smtClean="0"/>
              <a:t>Community as Common Denominator</a:t>
            </a:r>
          </a:p>
        </p:txBody>
      </p:sp>
      <p:sp>
        <p:nvSpPr>
          <p:cNvPr id="51202" name="Content Placeholder 3"/>
          <p:cNvSpPr>
            <a:spLocks noGrp="1"/>
          </p:cNvSpPr>
          <p:nvPr>
            <p:ph sz="half" idx="4294967295"/>
          </p:nvPr>
        </p:nvSpPr>
        <p:spPr>
          <a:xfrm>
            <a:off x="498475" y="1981200"/>
            <a:ext cx="3494088" cy="4144963"/>
          </a:xfrm>
        </p:spPr>
        <p:txBody>
          <a:bodyPr/>
          <a:lstStyle/>
          <a:p>
            <a:pPr marL="182563" indent="-182563" defTabSz="457200"/>
            <a:r>
              <a:rPr lang="en-US" sz="2000" smtClean="0"/>
              <a:t>Relevance to overall community goals and aspirations  </a:t>
            </a:r>
          </a:p>
          <a:p>
            <a:pPr marL="182563" indent="-182563" defTabSz="457200"/>
            <a:r>
              <a:rPr lang="en-US" sz="2000" smtClean="0"/>
              <a:t>Improving lives, achieving aspirations </a:t>
            </a:r>
          </a:p>
          <a:p>
            <a:pPr marL="182563" indent="-182563" defTabSz="457200"/>
            <a:r>
              <a:rPr lang="en-US" sz="2000" smtClean="0"/>
              <a:t>Avoiding costly traps, vulnerabilities </a:t>
            </a:r>
          </a:p>
          <a:p>
            <a:pPr marL="182563" indent="-182563" defTabSz="457200"/>
            <a:r>
              <a:rPr lang="en-US" sz="2000" smtClean="0"/>
              <a:t>Propagating growth and development </a:t>
            </a:r>
          </a:p>
          <a:p>
            <a:pPr marL="182563" indent="-182563" defTabSz="457200"/>
            <a:r>
              <a:rPr lang="en-US" sz="2000" smtClean="0"/>
              <a:t>Minimizing adverse impacts</a:t>
            </a:r>
          </a:p>
        </p:txBody>
      </p:sp>
      <p:pic>
        <p:nvPicPr>
          <p:cNvPr id="8" name="Picture 7"/>
          <p:cNvPicPr>
            <a:picLocks noChangeAspect="1"/>
          </p:cNvPicPr>
          <p:nvPr/>
        </p:nvPicPr>
        <p:blipFill>
          <a:blip r:embed="rId3"/>
          <a:srcRect/>
          <a:stretch>
            <a:fillRect/>
          </a:stretch>
        </p:blipFill>
        <p:spPr bwMode="auto">
          <a:xfrm>
            <a:off x="4495800" y="4008438"/>
            <a:ext cx="3567113" cy="2490787"/>
          </a:xfrm>
          <a:prstGeom prst="rect">
            <a:avLst/>
          </a:prstGeom>
          <a:noFill/>
          <a:ln w="9525">
            <a:noFill/>
            <a:miter lim="800000"/>
            <a:headEnd/>
            <a:tailEnd/>
          </a:ln>
          <a:effectLst>
            <a:outerShdw dist="139700" dir="2700000" algn="tl" rotWithShape="0">
              <a:srgbClr val="333333">
                <a:alpha val="64999"/>
              </a:srgbClr>
            </a:outerShdw>
          </a:effectLst>
        </p:spPr>
      </p:pic>
      <p:pic>
        <p:nvPicPr>
          <p:cNvPr id="6" name="Picture 5"/>
          <p:cNvPicPr>
            <a:picLocks noChangeAspect="1"/>
          </p:cNvPicPr>
          <p:nvPr/>
        </p:nvPicPr>
        <p:blipFill>
          <a:blip r:embed="rId4"/>
          <a:srcRect/>
          <a:stretch>
            <a:fillRect/>
          </a:stretch>
        </p:blipFill>
        <p:spPr bwMode="auto">
          <a:xfrm>
            <a:off x="6096000" y="1600200"/>
            <a:ext cx="2590800" cy="2590800"/>
          </a:xfrm>
          <a:prstGeom prst="rect">
            <a:avLst/>
          </a:prstGeom>
          <a:noFill/>
          <a:ln w="9525">
            <a:noFill/>
            <a:miter lim="800000"/>
            <a:headEnd/>
            <a:tailEnd/>
          </a:ln>
          <a:effectLst>
            <a:outerShdw dist="139700" dir="2700000" algn="tl" rotWithShape="0">
              <a:srgbClr val="333333">
                <a:alpha val="64999"/>
              </a:srgbClr>
            </a:outerShdw>
          </a:effectLst>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20_ASCE_template_colors">
  <a:themeElements>
    <a:clrScheme name="Custom 6">
      <a:dk1>
        <a:srgbClr val="003366"/>
      </a:dk1>
      <a:lt1>
        <a:sysClr val="window" lastClr="FFFFFF"/>
      </a:lt1>
      <a:dk2>
        <a:srgbClr val="4E5050"/>
      </a:dk2>
      <a:lt2>
        <a:srgbClr val="FFFFFF"/>
      </a:lt2>
      <a:accent1>
        <a:srgbClr val="7F7F7F"/>
      </a:accent1>
      <a:accent2>
        <a:srgbClr val="CCCCCC"/>
      </a:accent2>
      <a:accent3>
        <a:srgbClr val="005DAB"/>
      </a:accent3>
      <a:accent4>
        <a:srgbClr val="003366"/>
      </a:accent4>
      <a:accent5>
        <a:srgbClr val="990000"/>
      </a:accent5>
      <a:accent6>
        <a:srgbClr val="999999"/>
      </a:accent6>
      <a:hlink>
        <a:srgbClr val="CCCCCC"/>
      </a:hlink>
      <a:folHlink>
        <a:srgbClr val="D5003A"/>
      </a:folHlink>
    </a:clrScheme>
    <a:fontScheme name="20_ASCE_template_colors">
      <a:majorFont>
        <a:latin typeface=""/>
        <a:ea typeface="ヒラギノ角ゴ Pro W3"/>
        <a:cs typeface="ヒラギノ角ゴ Pro W3"/>
      </a:majorFont>
      <a:minorFont>
        <a:latin typeface=""/>
        <a:ea typeface="ヒラギノ角ゴ Pro W3"/>
        <a:cs typeface="ヒラギノ角ゴ Pro W3"/>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ASCE_template_colors.thmx</Template>
  <TotalTime>3334</TotalTime>
  <Words>2051</Words>
  <Application>Microsoft Macintosh PowerPoint</Application>
  <PresentationFormat>On-screen Show (4:3)</PresentationFormat>
  <Paragraphs>311</Paragraphs>
  <Slides>21</Slides>
  <Notes>17</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20_ASCE_template_colors</vt:lpstr>
      <vt:lpstr>Institute for Sustainable Infrastructure  Sustainable Infrastructure Rating </vt:lpstr>
      <vt:lpstr>Sustainable Infrastructure Rating</vt:lpstr>
      <vt:lpstr>Goals for the Rating System</vt:lpstr>
      <vt:lpstr>Rating System Benefits</vt:lpstr>
      <vt:lpstr>Rating System Implementation</vt:lpstr>
      <vt:lpstr>ISI Governance/Membership</vt:lpstr>
      <vt:lpstr>Rating System Elements</vt:lpstr>
      <vt:lpstr>Rating System Levels of Application</vt:lpstr>
      <vt:lpstr>Pathway:  Community as Common Denominator</vt:lpstr>
      <vt:lpstr>Performance Contribution: Three Dimensions </vt:lpstr>
      <vt:lpstr>Rating System Primary Criteria</vt:lpstr>
      <vt:lpstr>Rating System Criteria:  Relation to Triple Bottom Line</vt:lpstr>
      <vt:lpstr>Example Subcriterion Question</vt:lpstr>
      <vt:lpstr>Pilot Projects</vt:lpstr>
      <vt:lpstr>Location of Pilot Projects</vt:lpstr>
      <vt:lpstr>Pilot Project Feedback </vt:lpstr>
      <vt:lpstr>Milestones</vt:lpstr>
      <vt:lpstr>April 2011 Modules</vt:lpstr>
      <vt:lpstr>ISI 2011 Schedule </vt:lpstr>
      <vt:lpstr>Webinar Series</vt:lpstr>
      <vt:lpstr>Slide 21</vt:lpstr>
    </vt:vector>
  </TitlesOfParts>
  <Company>Breckenridge Design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Nancy Zimler</dc:creator>
  <cp:lastModifiedBy>Harley Hopkins</cp:lastModifiedBy>
  <cp:revision>287</cp:revision>
  <dcterms:created xsi:type="dcterms:W3CDTF">2011-03-25T03:42:11Z</dcterms:created>
  <dcterms:modified xsi:type="dcterms:W3CDTF">2011-03-25T04:59:21Z</dcterms:modified>
</cp:coreProperties>
</file>