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3" r:id="rId2"/>
  </p:sldMasterIdLst>
  <p:notesMasterIdLst>
    <p:notesMasterId r:id="rId26"/>
  </p:notesMasterIdLst>
  <p:handoutMasterIdLst>
    <p:handoutMasterId r:id="rId27"/>
  </p:handoutMasterIdLst>
  <p:sldIdLst>
    <p:sldId id="258" r:id="rId3"/>
    <p:sldId id="324" r:id="rId4"/>
    <p:sldId id="298" r:id="rId5"/>
    <p:sldId id="325" r:id="rId6"/>
    <p:sldId id="259" r:id="rId7"/>
    <p:sldId id="326" r:id="rId8"/>
    <p:sldId id="333" r:id="rId9"/>
    <p:sldId id="327" r:id="rId10"/>
    <p:sldId id="299" r:id="rId11"/>
    <p:sldId id="310" r:id="rId12"/>
    <p:sldId id="311" r:id="rId13"/>
    <p:sldId id="318" r:id="rId14"/>
    <p:sldId id="319" r:id="rId15"/>
    <p:sldId id="320" r:id="rId16"/>
    <p:sldId id="321" r:id="rId17"/>
    <p:sldId id="334" r:id="rId18"/>
    <p:sldId id="322" r:id="rId19"/>
    <p:sldId id="328" r:id="rId20"/>
    <p:sldId id="329" r:id="rId21"/>
    <p:sldId id="330" r:id="rId22"/>
    <p:sldId id="331" r:id="rId23"/>
    <p:sldId id="332" r:id="rId24"/>
    <p:sldId id="323" r:id="rId2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0680"/>
    <a:srgbClr val="2727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>
        <p:scale>
          <a:sx n="77" d="100"/>
          <a:sy n="77" d="100"/>
        </p:scale>
        <p:origin x="-1164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A6F33BE-5DB8-48E0-939E-2CD1A601057D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40EF0A6-98A6-47ED-86F0-A134A89E90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4640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0BEDE17-0E0E-45A5-9E38-0CDE233CA1E4}" type="datetimeFigureOut">
              <a:rPr lang="en-US" smtClean="0"/>
              <a:pPr/>
              <a:t>3/24/2011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C1B9ACF-2036-426A-A915-926E24587C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12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04F55DA-CF73-4B3C-8C01-47F0EA584C41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329E08-B9E4-4F5F-866B-1E3B52F98C0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329E08-B9E4-4F5F-866B-1E3B52F98C0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B9ACF-2036-426A-A915-926E24587C6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B9ACF-2036-426A-A915-926E24587C6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B9ACF-2036-426A-A915-926E24587C6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B9ACF-2036-426A-A915-926E24587C6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B9ACF-2036-426A-A915-926E24587C6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B9ACF-2036-426A-A915-926E24587C63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B9ACF-2036-426A-A915-926E24587C6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B9ACF-2036-426A-A915-926E24587C6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B9ACF-2036-426A-A915-926E24587C6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B9ACF-2036-426A-A915-926E24587C6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B9ACF-2036-426A-A915-926E24587C63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B9ACF-2036-426A-A915-926E24587C6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B9ACF-2036-426A-A915-926E24587C63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B9ACF-2036-426A-A915-926E24587C6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B9ACF-2036-426A-A915-926E24587C6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329E08-B9E4-4F5F-866B-1E3B52F98C0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B9ACF-2036-426A-A915-926E24587C6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B9ACF-2036-426A-A915-926E24587C6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B9ACF-2036-426A-A915-926E24587C6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1B9ACF-2036-426A-A915-926E24587C6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2057400"/>
            <a:ext cx="228600" cy="48006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4419600"/>
            <a:ext cx="5943600" cy="990600"/>
          </a:xfrm>
        </p:spPr>
        <p:txBody>
          <a:bodyPr/>
          <a:lstStyle>
            <a:lvl1pPr marL="0" indent="0">
              <a:buFont typeface="Webdings" pitchFamily="18" charset="2"/>
              <a:buNone/>
              <a:defRPr sz="1800"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-3103563" y="2868613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667000" y="2057400"/>
            <a:ext cx="6477000" cy="2241550"/>
            <a:chOff x="0" y="0"/>
            <a:chExt cx="5760" cy="1412"/>
          </a:xfrm>
        </p:grpSpPr>
        <p:sp>
          <p:nvSpPr>
            <p:cNvPr id="6150" name="Rectangle 6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412"/>
            </a:xfrm>
            <a:prstGeom prst="rect">
              <a:avLst/>
            </a:prstGeom>
            <a:solidFill>
              <a:srgbClr val="6666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6151" name="Rectangle 7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412"/>
            </a:xfrm>
            <a:prstGeom prst="rect">
              <a:avLst/>
            </a:prstGeom>
            <a:solidFill>
              <a:srgbClr val="6666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US" sz="2400">
                  <a:latin typeface="Arial" charset="0"/>
                  <a:cs typeface="Arial" charset="0"/>
                </a:rPr>
                <a:t>  </a:t>
              </a:r>
              <a:r>
                <a:rPr lang="en-US" sz="14100">
                  <a:latin typeface="Arial" charset="0"/>
                  <a:cs typeface="Arial" charset="0"/>
                </a:rPr>
                <a:t> </a:t>
              </a:r>
              <a:r>
                <a:rPr lang="en-US" sz="2400">
                  <a:latin typeface="Arial" charset="0"/>
                  <a:cs typeface="Arial" charset="0"/>
                </a:rPr>
                <a:t>                                                   </a:t>
              </a:r>
            </a:p>
          </p:txBody>
        </p:sp>
      </p:grpSp>
      <p:sp>
        <p:nvSpPr>
          <p:cNvPr id="615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743200" y="2286000"/>
            <a:ext cx="6019800" cy="701675"/>
          </a:xfrm>
          <a:solidFill>
            <a:srgbClr val="666666"/>
          </a:solidFill>
        </p:spPr>
        <p:txBody>
          <a:bodyPr anchor="t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6153" name="Picture 9" descr="mainPhoto1"/>
          <p:cNvPicPr>
            <a:picLocks noChangeAspect="1" noChangeArrowheads="1"/>
          </p:cNvPicPr>
          <p:nvPr/>
        </p:nvPicPr>
        <p:blipFill>
          <a:blip r:embed="rId3" cstate="print"/>
          <a:srcRect r="46391"/>
          <a:stretch>
            <a:fillRect/>
          </a:stretch>
        </p:blipFill>
        <p:spPr bwMode="auto">
          <a:xfrm>
            <a:off x="288925" y="2057400"/>
            <a:ext cx="2378075" cy="2239963"/>
          </a:xfrm>
          <a:prstGeom prst="rect">
            <a:avLst/>
          </a:prstGeom>
          <a:noFill/>
        </p:spPr>
      </p:pic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0" y="1981200"/>
            <a:ext cx="9144000" cy="0"/>
          </a:xfrm>
          <a:prstGeom prst="line">
            <a:avLst/>
          </a:prstGeom>
          <a:noFill/>
          <a:ln w="57150">
            <a:solidFill>
              <a:schemeClr val="bg2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n-US"/>
          </a:p>
        </p:txBody>
      </p:sp>
      <p:pic>
        <p:nvPicPr>
          <p:cNvPr id="6155" name="Picture 11" descr="SB_logo_color cop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04800"/>
            <a:ext cx="2971800" cy="555625"/>
          </a:xfrm>
          <a:prstGeom prst="rect">
            <a:avLst/>
          </a:prstGeom>
          <a:noFill/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4625" y="76200"/>
            <a:ext cx="1895475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"/>
            <a:ext cx="5534025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5819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371600"/>
            <a:ext cx="363855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29150" y="1371600"/>
            <a:ext cx="3638550" cy="213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29150" y="3657600"/>
            <a:ext cx="3638550" cy="213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E19FF7-5F14-4667-81F6-ABBB324A61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EC4FE-76FE-4036-8DC2-8A070F08CD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B13BB-343C-40F7-84DE-7B31814D08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B46295-88F2-41EA-9261-A80640FC90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C6F659-943B-4CB5-8C55-032F244625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C76540-8BBB-49AF-97DD-2D4583C6D2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2A6CE-342D-4D2F-8D02-C8777591CC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BFA969-52EE-4C90-B66B-00E1825044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0E328E-1155-4AA7-BB21-CBDB0EB8F8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9455F-E875-4602-9A3C-14EC44A19A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5BE7E-4C2A-4D39-8832-CA243CFB3E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63855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1600"/>
            <a:ext cx="363855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4295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457200" cy="685800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1767A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76200"/>
            <a:ext cx="75819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pic>
        <p:nvPicPr>
          <p:cNvPr id="5128" name="Picture 8" descr="logo-sb-att"/>
          <p:cNvPicPr>
            <a:picLocks noChangeAspect="1" noChangeArrowheads="1"/>
          </p:cNvPicPr>
          <p:nvPr/>
        </p:nvPicPr>
        <p:blipFill>
          <a:blip r:embed="rId14" cstate="print"/>
          <a:srcRect l="4523" t="9091" r="5025" b="39105"/>
          <a:stretch>
            <a:fillRect/>
          </a:stretch>
        </p:blipFill>
        <p:spPr bwMode="auto">
          <a:xfrm>
            <a:off x="4114800" y="5791200"/>
            <a:ext cx="50292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7068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70680"/>
          </a:solidFill>
          <a:latin typeface="Arial Narrow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70680"/>
          </a:solidFill>
          <a:latin typeface="Arial Narrow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70680"/>
          </a:solidFill>
          <a:latin typeface="Arial Narrow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70680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70680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70680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70680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70680"/>
          </a:solidFill>
          <a:latin typeface="Arial Narrow" pitchFamily="34" charset="0"/>
        </a:defRPr>
      </a:lvl9pPr>
    </p:titleStyle>
    <p:bodyStyle>
      <a:lvl1pPr marL="347663" indent="-347663" algn="l" rtl="0" eaLnBrk="1" fontAlgn="base" hangingPunct="1">
        <a:spcBef>
          <a:spcPct val="25000"/>
        </a:spcBef>
        <a:spcAft>
          <a:spcPct val="0"/>
        </a:spcAft>
        <a:buClr>
          <a:srgbClr val="808080"/>
        </a:buClr>
        <a:buFont typeface="Webdings" pitchFamily="18" charset="2"/>
        <a:buChar char="4"/>
        <a:defRPr sz="2400">
          <a:solidFill>
            <a:srgbClr val="170680"/>
          </a:solidFill>
          <a:latin typeface="+mn-lt"/>
          <a:ea typeface="+mn-ea"/>
          <a:cs typeface="+mn-cs"/>
        </a:defRPr>
      </a:lvl1pPr>
      <a:lvl2pPr marL="914400" indent="-347663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buClr>
          <a:srgbClr val="808080"/>
        </a:buClr>
        <a:buFont typeface="Wingdings" pitchFamily="2" charset="2"/>
        <a:buChar char="w"/>
        <a:defRPr sz="2200">
          <a:solidFill>
            <a:srgbClr val="170680"/>
          </a:solidFill>
          <a:latin typeface="+mn-lt"/>
        </a:defRPr>
      </a:lvl2pPr>
      <a:lvl3pPr marL="1377950" indent="-29845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buClr>
          <a:srgbClr val="808080"/>
        </a:buClr>
        <a:buFont typeface="Wingdings" pitchFamily="2" charset="2"/>
        <a:buChar char="§"/>
        <a:defRPr sz="2000">
          <a:solidFill>
            <a:srgbClr val="170680"/>
          </a:solidFill>
          <a:latin typeface="+mn-lt"/>
        </a:defRPr>
      </a:lvl3pPr>
      <a:lvl4pPr marL="1827213" indent="-225425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buClr>
          <a:srgbClr val="808080"/>
        </a:buClr>
        <a:buChar char="•"/>
        <a:defRPr>
          <a:solidFill>
            <a:srgbClr val="170680"/>
          </a:solidFill>
          <a:latin typeface="+mn-lt"/>
        </a:defRPr>
      </a:lvl4pPr>
      <a:lvl5pPr marL="2227263" indent="-168275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buClr>
          <a:srgbClr val="170680"/>
        </a:buClr>
        <a:defRPr sz="2000">
          <a:solidFill>
            <a:srgbClr val="170680"/>
          </a:solidFill>
          <a:latin typeface="+mn-lt"/>
        </a:defRPr>
      </a:lvl5pPr>
      <a:lvl6pPr marL="2684463" indent="-168275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buClr>
          <a:srgbClr val="170680"/>
        </a:buClr>
        <a:defRPr sz="2000">
          <a:solidFill>
            <a:srgbClr val="170680"/>
          </a:solidFill>
          <a:latin typeface="+mn-lt"/>
        </a:defRPr>
      </a:lvl6pPr>
      <a:lvl7pPr marL="3141663" indent="-168275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buClr>
          <a:srgbClr val="170680"/>
        </a:buClr>
        <a:defRPr sz="2000">
          <a:solidFill>
            <a:srgbClr val="170680"/>
          </a:solidFill>
          <a:latin typeface="+mn-lt"/>
        </a:defRPr>
      </a:lvl7pPr>
      <a:lvl8pPr marL="3598863" indent="-168275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buClr>
          <a:srgbClr val="170680"/>
        </a:buClr>
        <a:defRPr sz="2000">
          <a:solidFill>
            <a:srgbClr val="170680"/>
          </a:solidFill>
          <a:latin typeface="+mn-lt"/>
        </a:defRPr>
      </a:lvl8pPr>
      <a:lvl9pPr marL="4056063" indent="-168275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buClr>
          <a:srgbClr val="170680"/>
        </a:buClr>
        <a:defRPr sz="2000">
          <a:solidFill>
            <a:srgbClr val="17068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73434516-8B8D-47AC-8E07-7F654493DF5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C:\Documents and Settings\stephanie.correia\Local Settings\Temporary Internet Files\Content.IE5\DY71DMMC\MC90009056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2362201"/>
            <a:ext cx="5486400" cy="2735874"/>
          </a:xfrm>
          <a:prstGeom prst="rect">
            <a:avLst/>
          </a:prstGeom>
          <a:noFill/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5867400" y="4800600"/>
            <a:ext cx="2971800" cy="1295400"/>
          </a:xfrm>
        </p:spPr>
        <p:txBody>
          <a:bodyPr/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400" dirty="0" err="1" smtClean="0"/>
              <a:t>ASFE</a:t>
            </a:r>
            <a:r>
              <a:rPr lang="en-US" sz="2400" dirty="0" smtClean="0"/>
              <a:t> CONFERENCE</a:t>
            </a:r>
            <a:br>
              <a:rPr lang="en-US" sz="2400" dirty="0" smtClean="0"/>
            </a:br>
            <a:r>
              <a:rPr lang="en-US" sz="2400" dirty="0" smtClean="0"/>
              <a:t>Spring 2011 </a:t>
            </a:r>
            <a:br>
              <a:rPr lang="en-US" sz="2400" dirty="0" smtClean="0"/>
            </a:br>
            <a:r>
              <a:rPr lang="en-US" sz="1800" dirty="0" smtClean="0"/>
              <a:t>DAVID K. ECKBERG</a:t>
            </a:r>
            <a:endParaRPr lang="en-US" sz="3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33400" y="1085671"/>
            <a:ext cx="861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170680"/>
                </a:solidFill>
              </a:rPr>
              <a:t>RESPONDING TO </a:t>
            </a:r>
          </a:p>
          <a:p>
            <a:pPr algn="ctr"/>
            <a:r>
              <a:rPr lang="en-US" sz="3600" b="1" dirty="0" smtClean="0">
                <a:solidFill>
                  <a:srgbClr val="170680"/>
                </a:solidFill>
              </a:rPr>
              <a:t>EMPLOYEE DISPUTES AND CLAIMS</a:t>
            </a:r>
            <a:endParaRPr lang="en-US" sz="3600" dirty="0">
              <a:solidFill>
                <a:srgbClr val="170680"/>
              </a:solidFill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Prevention</a:t>
            </a:r>
            <a:endParaRPr 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7429500" cy="4419600"/>
          </a:xfrm>
        </p:spPr>
        <p:txBody>
          <a:bodyPr numCol="1">
            <a:normAutofit/>
          </a:bodyPr>
          <a:lstStyle/>
          <a:p>
            <a:pPr lvl="0"/>
            <a:r>
              <a:rPr lang="en-US" b="1" dirty="0" smtClean="0"/>
              <a:t>Strong Written Policy</a:t>
            </a:r>
            <a:endParaRPr lang="en-US" dirty="0" smtClean="0"/>
          </a:p>
          <a:p>
            <a:pPr lvl="1"/>
            <a:r>
              <a:rPr lang="en-US" sz="2400" b="1" dirty="0" smtClean="0"/>
              <a:t>Clear explanation of Policy violations</a:t>
            </a:r>
            <a:endParaRPr lang="en-US" sz="2400" dirty="0" smtClean="0"/>
          </a:p>
          <a:p>
            <a:pPr lvl="1"/>
            <a:r>
              <a:rPr lang="en-US" sz="2400" b="1" dirty="0" smtClean="0"/>
              <a:t>Clear explanation of Complaint Process</a:t>
            </a:r>
            <a:endParaRPr lang="en-US" sz="2400" dirty="0" smtClean="0"/>
          </a:p>
          <a:p>
            <a:pPr lvl="1"/>
            <a:r>
              <a:rPr lang="en-US" sz="2400" b="1" dirty="0" smtClean="0"/>
              <a:t>Legal Counsel Review</a:t>
            </a:r>
            <a:endParaRPr lang="en-US" sz="2400" dirty="0" smtClean="0"/>
          </a:p>
          <a:p>
            <a:pPr lvl="1"/>
            <a:r>
              <a:rPr lang="en-US" sz="2400" b="1" dirty="0" smtClean="0"/>
              <a:t>Signed by Employees</a:t>
            </a:r>
            <a:endParaRPr lang="en-US" sz="2400" dirty="0" smtClean="0"/>
          </a:p>
          <a:p>
            <a:pPr lvl="0"/>
            <a:r>
              <a:rPr lang="en-US" b="1" dirty="0" smtClean="0"/>
              <a:t>Explain policy at inception of employment and then periodically thereafter.</a:t>
            </a:r>
            <a:endParaRPr lang="en-US" dirty="0" smtClean="0"/>
          </a:p>
          <a:p>
            <a:pPr lvl="0"/>
            <a:r>
              <a:rPr lang="en-US" b="1" dirty="0" smtClean="0"/>
              <a:t>Training</a:t>
            </a:r>
            <a:endParaRPr lang="en-US" dirty="0" smtClean="0"/>
          </a:p>
          <a:p>
            <a:pPr lvl="1"/>
            <a:r>
              <a:rPr lang="en-US" sz="2400" b="1" dirty="0" smtClean="0"/>
              <a:t>Supervisor</a:t>
            </a:r>
            <a:endParaRPr lang="en-US" sz="2400" dirty="0" smtClean="0"/>
          </a:p>
          <a:p>
            <a:pPr lvl="1"/>
            <a:r>
              <a:rPr lang="en-US" sz="2400" b="1" dirty="0" smtClean="0"/>
              <a:t>Non-Supervisor</a:t>
            </a:r>
            <a:endParaRPr lang="en-US" sz="2400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The Complaint</a:t>
            </a:r>
            <a:endParaRPr 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7429500" cy="4419600"/>
          </a:xfrm>
        </p:spPr>
        <p:txBody>
          <a:bodyPr numCol="1">
            <a:normAutofit/>
          </a:bodyPr>
          <a:lstStyle/>
          <a:p>
            <a:pPr lvl="0"/>
            <a:r>
              <a:rPr lang="en-US" sz="2800" b="1" dirty="0" smtClean="0"/>
              <a:t>Who to complain to?</a:t>
            </a:r>
          </a:p>
          <a:p>
            <a:pPr lvl="0">
              <a:buNone/>
            </a:pPr>
            <a:endParaRPr lang="en-US" sz="2800" dirty="0" smtClean="0"/>
          </a:p>
          <a:p>
            <a:pPr lvl="0"/>
            <a:r>
              <a:rPr lang="en-US" sz="2800" b="1" dirty="0" smtClean="0"/>
              <a:t>Taking in the information</a:t>
            </a:r>
          </a:p>
          <a:p>
            <a:pPr lvl="0">
              <a:buNone/>
            </a:pPr>
            <a:endParaRPr lang="en-US" sz="2800" dirty="0" smtClean="0"/>
          </a:p>
          <a:p>
            <a:pPr lvl="0"/>
            <a:r>
              <a:rPr lang="en-US" sz="2800" b="1" dirty="0" smtClean="0"/>
              <a:t>Following the process</a:t>
            </a:r>
            <a:endParaRPr lang="en-US" sz="2800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10242" name="Picture 2" descr="C:\Documents and Settings\stephanie.correia\Local Settings\Temporary Internet Files\Content.IE5\DY71DMMC\MC90007876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7850" y="1971675"/>
            <a:ext cx="2524125" cy="29146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The Investigation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b="1" dirty="0" smtClean="0"/>
              <a:t>The proper party to perform the investigation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b="1" dirty="0" smtClean="0"/>
              <a:t>Investigation Techniques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b="1" dirty="0" smtClean="0"/>
              <a:t>Typical inquiries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b="1" dirty="0" smtClean="0"/>
              <a:t>Critical steps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b="1" dirty="0" smtClean="0"/>
              <a:t>Investigation Report</a:t>
            </a:r>
            <a:endParaRPr lang="en-US" sz="2800" dirty="0"/>
          </a:p>
        </p:txBody>
      </p:sp>
      <p:pic>
        <p:nvPicPr>
          <p:cNvPr id="9218" name="Picture 2" descr="C:\Documents and Settings\stephanie.correia\Local Settings\Temporary Internet Files\Content.IE5\KK40B36X\MC90021196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19016">
            <a:off x="4978753" y="2850312"/>
            <a:ext cx="3391910" cy="194073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Discipline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b="1" dirty="0" smtClean="0"/>
              <a:t>Past History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b="1" dirty="0" smtClean="0"/>
              <a:t>Follow Policy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b="1" dirty="0" smtClean="0"/>
              <a:t>Documentation</a:t>
            </a:r>
            <a:endParaRPr lang="en-US" sz="2800" dirty="0" smtClean="0"/>
          </a:p>
          <a:p>
            <a:pPr lvl="2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Picture 4" descr="Discipli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2743200"/>
            <a:ext cx="2832100" cy="178255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Termination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7086600" cy="4495800"/>
          </a:xfrm>
        </p:spPr>
        <p:txBody>
          <a:bodyPr>
            <a:normAutofit/>
          </a:bodyPr>
          <a:lstStyle/>
          <a:p>
            <a:pPr lvl="0"/>
            <a:r>
              <a:rPr lang="en-US" sz="2800" b="1" dirty="0" smtClean="0"/>
              <a:t>For Cause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b="1" dirty="0" smtClean="0"/>
              <a:t>Documentation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b="1" dirty="0" smtClean="0"/>
              <a:t>Termination Process</a:t>
            </a:r>
          </a:p>
          <a:p>
            <a:pPr lvl="1"/>
            <a:r>
              <a:rPr lang="en-US" sz="2400" b="1" dirty="0" smtClean="0"/>
              <a:t>Preparation</a:t>
            </a:r>
            <a:endParaRPr lang="en-US" sz="2400" dirty="0" smtClean="0"/>
          </a:p>
          <a:p>
            <a:pPr lvl="1"/>
            <a:r>
              <a:rPr lang="en-US" sz="2400" b="1" dirty="0" smtClean="0"/>
              <a:t>Termination Statement</a:t>
            </a:r>
            <a:endParaRPr lang="en-US" sz="2400" dirty="0" smtClean="0"/>
          </a:p>
          <a:p>
            <a:pPr lvl="1"/>
            <a:r>
              <a:rPr lang="en-US" sz="2400" b="1" dirty="0" smtClean="0"/>
              <a:t>Termination Meeting (</a:t>
            </a:r>
            <a:r>
              <a:rPr lang="en-US" sz="2400" b="1" dirty="0" err="1" smtClean="0"/>
              <a:t>add’l</a:t>
            </a:r>
            <a:r>
              <a:rPr lang="en-US" sz="2400" b="1" dirty="0" smtClean="0"/>
              <a:t> manager)</a:t>
            </a:r>
            <a:endParaRPr lang="en-US" sz="2400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6" name="Picture 5" descr="Being Fir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1991724"/>
            <a:ext cx="2743200" cy="189447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Back to Case Histories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6146" name="Picture 2" descr="C:\Documents and Settings\stephanie.correia\Local Settings\Temporary Internet Files\Content.IE5\4ST6STBF\MC90008919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828800"/>
            <a:ext cx="4571999" cy="3352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No. 1		Case No.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A.	Rainmaker 		A.	Field Staff</a:t>
            </a:r>
            <a:endParaRPr lang="en-US" dirty="0" smtClean="0"/>
          </a:p>
          <a:p>
            <a:r>
              <a:rPr lang="en-US" b="1" dirty="0" smtClean="0"/>
              <a:t>B.	Support Personnel	B.	Unrelated Contractors</a:t>
            </a:r>
            <a:endParaRPr lang="en-US" dirty="0" smtClean="0"/>
          </a:p>
          <a:p>
            <a:r>
              <a:rPr lang="en-US" b="1" dirty="0" smtClean="0"/>
              <a:t>C.	Isolated Office		C.	Home Office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Sca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38703" y="3200400"/>
            <a:ext cx="2371497" cy="222885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9" name="Picture 3" descr="C:\Documents and Settings\stephanie.correia\Local Settings\Temporary Internet Files\Content.IE5\VU3C80BD\MC90034183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209800"/>
            <a:ext cx="3352800" cy="263956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581900" cy="1143000"/>
          </a:xfrm>
        </p:spPr>
        <p:txBody>
          <a:bodyPr/>
          <a:lstStyle/>
          <a:p>
            <a:pPr lvl="0"/>
            <a:r>
              <a:rPr lang="en-US" dirty="0" err="1" smtClean="0"/>
              <a:t>EEOC</a:t>
            </a:r>
            <a:r>
              <a:rPr lang="en-US" dirty="0" smtClean="0"/>
              <a:t> and State Agencies—How to Respond?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81200"/>
            <a:ext cx="7429500" cy="3733800"/>
          </a:xfrm>
        </p:spPr>
        <p:txBody>
          <a:bodyPr/>
          <a:lstStyle/>
          <a:p>
            <a:pPr lvl="1"/>
            <a:r>
              <a:rPr lang="en-US" sz="2800" b="1" dirty="0" smtClean="0"/>
              <a:t>Assessing the Charge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b="1" dirty="0" smtClean="0"/>
              <a:t>Need to Know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b="1" dirty="0" smtClean="0"/>
              <a:t>Legal counsel</a:t>
            </a:r>
            <a:endParaRPr lang="en-US" sz="2800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7429500" cy="4572000"/>
          </a:xfrm>
        </p:spPr>
        <p:txBody>
          <a:bodyPr/>
          <a:lstStyle/>
          <a:p>
            <a:r>
              <a:rPr lang="en-US" b="1" dirty="0" smtClean="0"/>
              <a:t>Can be filed by any person individually or on behalf of a class</a:t>
            </a:r>
          </a:p>
          <a:p>
            <a:endParaRPr lang="en-US" dirty="0" smtClean="0"/>
          </a:p>
          <a:p>
            <a:r>
              <a:rPr lang="en-US" b="1" dirty="0" smtClean="0"/>
              <a:t>Must be filed with </a:t>
            </a:r>
            <a:r>
              <a:rPr lang="en-US" b="1" dirty="0" err="1" smtClean="0"/>
              <a:t>EEOC</a:t>
            </a:r>
            <a:r>
              <a:rPr lang="en-US" b="1" dirty="0" smtClean="0"/>
              <a:t> within 180 days of adverse action</a:t>
            </a:r>
          </a:p>
          <a:p>
            <a:endParaRPr lang="en-US" dirty="0" smtClean="0"/>
          </a:p>
          <a:p>
            <a:r>
              <a:rPr lang="en-US" b="1" dirty="0" smtClean="0"/>
              <a:t>Understand the specific allegation—Does it have broader impact on Company?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Notify Employment Practices Carrier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Charge</a:t>
            </a:r>
            <a:endParaRPr lang="en-US" dirty="0"/>
          </a:p>
        </p:txBody>
      </p:sp>
      <p:pic>
        <p:nvPicPr>
          <p:cNvPr id="3078" name="Picture 6" descr="C:\Documents and Settings\stephanie.correia\Local Settings\Temporary Internet Files\Content.IE5\7KHZOSCK\MC90024151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3474" y="4419600"/>
            <a:ext cx="2320925" cy="157211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Deciding Whether to Mediate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Merits</a:t>
            </a:r>
          </a:p>
          <a:p>
            <a:endParaRPr lang="en-US" dirty="0" smtClean="0"/>
          </a:p>
          <a:p>
            <a:r>
              <a:rPr lang="en-US" b="1" dirty="0" smtClean="0"/>
              <a:t>Cost of full response and defense</a:t>
            </a:r>
          </a:p>
          <a:p>
            <a:endParaRPr lang="en-US" dirty="0" smtClean="0"/>
          </a:p>
          <a:p>
            <a:r>
              <a:rPr lang="en-US" b="1" dirty="0" smtClean="0"/>
              <a:t>Number of witnesses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Documents</a:t>
            </a:r>
            <a:endParaRPr lang="en-US" dirty="0"/>
          </a:p>
        </p:txBody>
      </p:sp>
      <p:pic>
        <p:nvPicPr>
          <p:cNvPr id="4098" name="Picture 2" descr="C:\Documents and Settings\stephanie.correia\Local Settings\Temporary Internet Files\Content.IE5\7KHZOSCK\MC90005695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5328" y="2667000"/>
            <a:ext cx="2961873" cy="2514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What should a manager do when facing an allegation of harassment or discrimination?</a:t>
            </a:r>
          </a:p>
          <a:p>
            <a:endParaRPr lang="en-US" dirty="0" smtClean="0"/>
          </a:p>
          <a:p>
            <a:r>
              <a:rPr lang="en-US" b="1" dirty="0" smtClean="0"/>
              <a:t>How should management investigate allegations involving employment issues?</a:t>
            </a:r>
          </a:p>
          <a:p>
            <a:endParaRPr lang="en-US" dirty="0" smtClean="0"/>
          </a:p>
          <a:p>
            <a:r>
              <a:rPr lang="en-US" b="1" dirty="0" smtClean="0"/>
              <a:t>What are best practices for disciplining employees, including termination?</a:t>
            </a:r>
          </a:p>
          <a:p>
            <a:endParaRPr lang="en-US" dirty="0" smtClean="0"/>
          </a:p>
          <a:p>
            <a:r>
              <a:rPr lang="en-US" b="1" dirty="0" smtClean="0"/>
              <a:t>How to respond to complaints from State Agencies and/or the </a:t>
            </a:r>
            <a:r>
              <a:rPr lang="en-US" b="1" dirty="0" err="1" smtClean="0"/>
              <a:t>EEOC</a:t>
            </a:r>
            <a:endParaRPr lang="en-US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Investigation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7429500" cy="4419600"/>
          </a:xfrm>
        </p:spPr>
        <p:txBody>
          <a:bodyPr/>
          <a:lstStyle/>
          <a:p>
            <a:r>
              <a:rPr lang="en-US" b="1" dirty="0" smtClean="0"/>
              <a:t>Review documents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Interview Witnesses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 descr="C:\Documents and Settings\stephanie.correia\Local Settings\Temporary Internet Files\Content.IE5\QCST0QU5\MC90007086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676400"/>
            <a:ext cx="3908158" cy="35052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0481" y="1282947"/>
            <a:ext cx="7527219" cy="4508253"/>
          </a:xfrm>
        </p:spPr>
        <p:txBody>
          <a:bodyPr/>
          <a:lstStyle/>
          <a:p>
            <a:r>
              <a:rPr lang="en-US" b="1" dirty="0" smtClean="0"/>
              <a:t>Put allegations in context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Explains Employer’s actions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154" name="Picture 10" descr="C:\Documents and Settings\stephanie.correia\Local Settings\Temporary Internet Files\Content.IE5\NGLNLWIF\MC90007113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971800"/>
            <a:ext cx="3123754" cy="2514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EEOC</a:t>
            </a:r>
            <a:r>
              <a:rPr lang="en-US" dirty="0" smtClean="0"/>
              <a:t> Determination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No Reasonable Cause—Notice of Right to Sue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Reasonable Cause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7171" name="Picture 3" descr="C:\Documents and Settings\stephanie.correia\Local Settings\Temporary Internet Files\Content.IE5\OIUFIOJM\MP90043111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057400"/>
            <a:ext cx="3540125" cy="3657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Summary/Conclusions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800" b="1" dirty="0" smtClean="0"/>
              <a:t>Prevention and Creation of Respectful Work Environment</a:t>
            </a:r>
          </a:p>
          <a:p>
            <a:pPr lvl="1"/>
            <a:r>
              <a:rPr lang="en-US" sz="2800" b="1" dirty="0" smtClean="0"/>
              <a:t>Clear Written Policies</a:t>
            </a:r>
          </a:p>
          <a:p>
            <a:pPr lvl="1"/>
            <a:r>
              <a:rPr lang="en-US" sz="2800" b="1" dirty="0" smtClean="0"/>
              <a:t>Training of both staff and managers</a:t>
            </a:r>
          </a:p>
          <a:p>
            <a:pPr lvl="1"/>
            <a:r>
              <a:rPr lang="en-US" sz="2800" b="1" dirty="0" smtClean="0"/>
              <a:t>Investigation</a:t>
            </a:r>
          </a:p>
          <a:p>
            <a:pPr lvl="1"/>
            <a:r>
              <a:rPr lang="en-US" sz="2800" b="1" dirty="0" smtClean="0"/>
              <a:t>Documentation</a:t>
            </a:r>
          </a:p>
          <a:p>
            <a:pPr lvl="1"/>
            <a:r>
              <a:rPr lang="en-US" sz="2800" b="1" dirty="0" smtClean="0"/>
              <a:t>Corrective Action and Discipline</a:t>
            </a:r>
            <a:endParaRPr lang="en-US" sz="2800" dirty="0" smtClean="0"/>
          </a:p>
          <a:p>
            <a:endParaRPr lang="en-US" dirty="0"/>
          </a:p>
        </p:txBody>
      </p:sp>
      <p:pic>
        <p:nvPicPr>
          <p:cNvPr id="8197" name="Picture 5" descr="C:\Documents and Settings\stephanie.correia\Local Settings\Temporary Internet Files\Content.IE5\OIUFIOJM\MC90024034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276600"/>
            <a:ext cx="2359025" cy="20955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>
              <a:buNone/>
            </a:pPr>
            <a:endParaRPr lang="en-US" dirty="0" smtClean="0"/>
          </a:p>
          <a:p>
            <a:r>
              <a:rPr lang="en-US" b="1" dirty="0" smtClean="0"/>
              <a:t>Statistics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What Causes Complaints?</a:t>
            </a:r>
          </a:p>
          <a:p>
            <a:endParaRPr lang="en-US" b="1" dirty="0" smtClean="0"/>
          </a:p>
          <a:p>
            <a:r>
              <a:rPr lang="en-US" b="1" dirty="0" smtClean="0"/>
              <a:t>Applicable Legal Principals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b="1" dirty="0" smtClean="0"/>
              <a:t>Best Practices</a:t>
            </a:r>
            <a:endParaRPr lang="en-US" dirty="0" smtClean="0"/>
          </a:p>
          <a:p>
            <a:pPr lvl="1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828800"/>
            <a:ext cx="2590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FY 2010—100,000 charges filed with </a:t>
            </a:r>
            <a:r>
              <a:rPr lang="en-US" b="1" dirty="0" err="1" smtClean="0"/>
              <a:t>EEOC</a:t>
            </a:r>
            <a:endParaRPr lang="en-US" b="1" dirty="0" smtClean="0"/>
          </a:p>
          <a:p>
            <a:r>
              <a:rPr lang="en-US" b="1" dirty="0" smtClean="0"/>
              <a:t>	1st:  Retaliation</a:t>
            </a:r>
          </a:p>
          <a:p>
            <a:r>
              <a:rPr lang="en-US" b="1" dirty="0" smtClean="0"/>
              <a:t>	2nd:  Race</a:t>
            </a:r>
          </a:p>
          <a:p>
            <a:r>
              <a:rPr lang="en-US" b="1" dirty="0" smtClean="0"/>
              <a:t>	3rd:  Gender</a:t>
            </a:r>
          </a:p>
          <a:p>
            <a:r>
              <a:rPr lang="en-US" b="1" dirty="0" smtClean="0"/>
              <a:t>	4th:  Age</a:t>
            </a:r>
          </a:p>
          <a:p>
            <a:r>
              <a:rPr lang="en-US" b="1" dirty="0" smtClean="0"/>
              <a:t> ADA Charges up 12% each year for past 5 years</a:t>
            </a:r>
          </a:p>
          <a:p>
            <a:r>
              <a:rPr lang="en-US" b="1" dirty="0" smtClean="0"/>
              <a:t>On average, 65% of all charges result in No Reasonable Cause </a:t>
            </a:r>
          </a:p>
          <a:p>
            <a:r>
              <a:rPr lang="en-US" b="1" dirty="0" smtClean="0"/>
              <a:t>Sexual Harassment—claims with </a:t>
            </a:r>
            <a:r>
              <a:rPr lang="en-US" b="1" dirty="0" err="1" smtClean="0"/>
              <a:t>EEOC</a:t>
            </a:r>
            <a:r>
              <a:rPr lang="en-US" b="1" dirty="0" smtClean="0"/>
              <a:t> dropped over past 10 years yet still greater than 10,000 per year</a:t>
            </a:r>
            <a:endParaRPr lang="en-US" b="1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Causes Complaints?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7429500" cy="4419600"/>
          </a:xfrm>
        </p:spPr>
        <p:txBody>
          <a:bodyPr/>
          <a:lstStyle/>
          <a:p>
            <a:pPr lvl="0"/>
            <a:r>
              <a:rPr lang="en-US" b="1" dirty="0" smtClean="0"/>
              <a:t>No policies; unclear policies; no communication on policies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b="1" dirty="0" smtClean="0"/>
              <a:t>Lack of response from Management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b="1" dirty="0" smtClean="0"/>
              <a:t>Delayed or no Discipline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Picture 4" descr="Policies Procedures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6950" y="2634615"/>
            <a:ext cx="2152650" cy="1937385"/>
          </a:xfrm>
          <a:prstGeom prst="rect">
            <a:avLst/>
          </a:prstGeom>
        </p:spPr>
      </p:pic>
      <p:pic>
        <p:nvPicPr>
          <p:cNvPr id="6" name="Picture 5" descr="No symbol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0" y="2362200"/>
            <a:ext cx="2514600" cy="25146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Legal Principals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	Title VII</a:t>
            </a:r>
          </a:p>
          <a:p>
            <a:r>
              <a:rPr lang="en-US" b="1" dirty="0" smtClean="0"/>
              <a:t>	ADA</a:t>
            </a:r>
          </a:p>
          <a:p>
            <a:r>
              <a:rPr lang="en-US" b="1" dirty="0" smtClean="0"/>
              <a:t>	</a:t>
            </a:r>
            <a:r>
              <a:rPr lang="en-US" b="1" dirty="0" err="1" smtClean="0"/>
              <a:t>FMLA</a:t>
            </a:r>
            <a:endParaRPr lang="en-US" b="1" dirty="0" smtClean="0"/>
          </a:p>
          <a:p>
            <a:r>
              <a:rPr lang="en-US" b="1" dirty="0" smtClean="0"/>
              <a:t>	Age Discrimination in Employment</a:t>
            </a:r>
          </a:p>
          <a:p>
            <a:r>
              <a:rPr lang="en-US" b="1" dirty="0" smtClean="0"/>
              <a:t>	Equal Pay </a:t>
            </a:r>
          </a:p>
          <a:p>
            <a:r>
              <a:rPr lang="en-US" b="1" dirty="0" smtClean="0"/>
              <a:t>	State Laws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Documents and Settings\stephanie.correia\Local Settings\Temporary Internet Files\Content.IE5\4ST6STBF\MC90029715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600200"/>
            <a:ext cx="1806575" cy="14128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Supreme Court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Take reasonable steps to prevent harassment</a:t>
            </a:r>
          </a:p>
          <a:p>
            <a:r>
              <a:rPr lang="en-US" b="1" dirty="0" smtClean="0"/>
              <a:t>Use reasonable care promptly to investigate and correct any sexually harassing behavior</a:t>
            </a:r>
          </a:p>
          <a:p>
            <a:r>
              <a:rPr lang="en-US" b="1" dirty="0" smtClean="0"/>
              <a:t>Possible liability shield if employee unreasonably fails to take advantage of prevention and corrective programs of Employer</a:t>
            </a:r>
            <a:endParaRPr lang="en-US" b="1" dirty="0"/>
          </a:p>
        </p:txBody>
      </p:sp>
      <p:pic>
        <p:nvPicPr>
          <p:cNvPr id="7" name="Picture 6" descr="Supreme Cou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14475" y="4105275"/>
            <a:ext cx="2143125" cy="214312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084" y="1311420"/>
            <a:ext cx="7541615" cy="4479780"/>
          </a:xfrm>
        </p:spPr>
        <p:txBody>
          <a:bodyPr/>
          <a:lstStyle/>
          <a:p>
            <a:r>
              <a:rPr lang="en-US" b="1" dirty="0" smtClean="0"/>
              <a:t>	Written Policies</a:t>
            </a:r>
          </a:p>
          <a:p>
            <a:endParaRPr lang="en-US" dirty="0" smtClean="0"/>
          </a:p>
          <a:p>
            <a:r>
              <a:rPr lang="en-US" b="1" dirty="0" smtClean="0"/>
              <a:t>	Clear Grievance Procedures</a:t>
            </a:r>
          </a:p>
          <a:p>
            <a:endParaRPr lang="en-US" dirty="0" smtClean="0"/>
          </a:p>
          <a:p>
            <a:r>
              <a:rPr lang="en-US" b="1" dirty="0" smtClean="0"/>
              <a:t>	Timely response to complaints</a:t>
            </a:r>
          </a:p>
          <a:p>
            <a:endParaRPr lang="en-US" dirty="0" smtClean="0"/>
          </a:p>
          <a:p>
            <a:r>
              <a:rPr lang="en-US" b="1" dirty="0" smtClean="0"/>
              <a:t>	Clear discipline Guidelines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1" name="Picture 3" descr="C:\Documents and Settings\stephanie.correia\Local Settings\Temporary Internet Files\Content.IE5\MM6KKIH0\MC90003900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835150"/>
            <a:ext cx="2146300" cy="26606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Setting the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A.	Rainmaker 		A.	Field Staff</a:t>
            </a:r>
            <a:endParaRPr lang="en-US" dirty="0" smtClean="0"/>
          </a:p>
          <a:p>
            <a:r>
              <a:rPr lang="en-US" b="1" dirty="0" smtClean="0"/>
              <a:t>B.	Support Personnel	B.	Unrelated Contractors</a:t>
            </a:r>
            <a:endParaRPr lang="en-US" dirty="0" smtClean="0"/>
          </a:p>
          <a:p>
            <a:r>
              <a:rPr lang="en-US" b="1" dirty="0" smtClean="0"/>
              <a:t>C.	Isolated Office		C.	Home Office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4" name="Picture 6" descr="C:\Documents and Settings\stephanie.correia\Local Settings\Temporary Internet Files\Content.IE5\CRQZ0EKW\MC90005556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3347920"/>
            <a:ext cx="3810000" cy="230040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06 SB Master">
  <a:themeElements>
    <a:clrScheme name="">
      <a:dk1>
        <a:srgbClr val="000000"/>
      </a:dk1>
      <a:lt1>
        <a:srgbClr val="FFFFFF"/>
      </a:lt1>
      <a:dk2>
        <a:srgbClr val="CC0000"/>
      </a:dk2>
      <a:lt2>
        <a:srgbClr val="000000"/>
      </a:lt2>
      <a:accent1>
        <a:srgbClr val="CCCCD8"/>
      </a:accent1>
      <a:accent2>
        <a:srgbClr val="6666FF"/>
      </a:accent2>
      <a:accent3>
        <a:srgbClr val="FFFFFF"/>
      </a:accent3>
      <a:accent4>
        <a:srgbClr val="000000"/>
      </a:accent4>
      <a:accent5>
        <a:srgbClr val="E2E2E9"/>
      </a:accent5>
      <a:accent6>
        <a:srgbClr val="5C5CE7"/>
      </a:accent6>
      <a:hlink>
        <a:srgbClr val="009999"/>
      </a:hlink>
      <a:folHlink>
        <a:srgbClr val="336699"/>
      </a:folHlink>
    </a:clrScheme>
    <a:fontScheme name="2006 SB Master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006 SB Master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6 SB Master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6 SB Master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6 SB Master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6 SB Mast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6 SB Mast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6 SB Mast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CC0000"/>
    </a:dk2>
    <a:lt2>
      <a:srgbClr val="000000"/>
    </a:lt2>
    <a:accent1>
      <a:srgbClr val="9999FF"/>
    </a:accent1>
    <a:accent2>
      <a:srgbClr val="6666FF"/>
    </a:accent2>
    <a:accent3>
      <a:srgbClr val="FFFFFF"/>
    </a:accent3>
    <a:accent4>
      <a:srgbClr val="DADADA"/>
    </a:accent4>
    <a:accent5>
      <a:srgbClr val="CACAFF"/>
    </a:accent5>
    <a:accent6>
      <a:srgbClr val="5C5CE7"/>
    </a:accent6>
    <a:hlink>
      <a:srgbClr val="009999"/>
    </a:hlink>
    <a:folHlink>
      <a:srgbClr val="33669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APWA PP</Template>
  <TotalTime>0</TotalTime>
  <Words>379</Words>
  <Application>Microsoft Office PowerPoint</Application>
  <PresentationFormat>On-screen Show (4:3)</PresentationFormat>
  <Paragraphs>171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2006 SB Master</vt:lpstr>
      <vt:lpstr>Custom Design</vt:lpstr>
      <vt:lpstr>           ASFE CONFERENCE Spring 2011  DAVID K. ECKBERG</vt:lpstr>
      <vt:lpstr>Introduction</vt:lpstr>
      <vt:lpstr>Background</vt:lpstr>
      <vt:lpstr>Statistics</vt:lpstr>
      <vt:lpstr>What Causes Complaints?</vt:lpstr>
      <vt:lpstr>Legal Principals</vt:lpstr>
      <vt:lpstr>Supreme Court</vt:lpstr>
      <vt:lpstr>Best Practices</vt:lpstr>
      <vt:lpstr>Setting the Stage</vt:lpstr>
      <vt:lpstr>Prevention</vt:lpstr>
      <vt:lpstr>The Complaint</vt:lpstr>
      <vt:lpstr>The Investigation</vt:lpstr>
      <vt:lpstr>Discipline</vt:lpstr>
      <vt:lpstr>Termination</vt:lpstr>
      <vt:lpstr>Back to Case Histories</vt:lpstr>
      <vt:lpstr>Case No. 1  Case No. 2</vt:lpstr>
      <vt:lpstr>EEOC and State Agencies—How to Respond?</vt:lpstr>
      <vt:lpstr>The Charge</vt:lpstr>
      <vt:lpstr>Deciding Whether to Mediate</vt:lpstr>
      <vt:lpstr>Internal Investigation</vt:lpstr>
      <vt:lpstr>Position Statement</vt:lpstr>
      <vt:lpstr>EEOC Determination</vt:lpstr>
      <vt:lpstr>Summary/Conclusions</vt:lpstr>
    </vt:vector>
  </TitlesOfParts>
  <LinksUpToDate>false</LinksUpToDate>
  <SharedDoc>false</SharedDoc>
  <HyperlinkBase> 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70</cp:revision>
  <dcterms:created xsi:type="dcterms:W3CDTF">2009-09-11T17:39:58Z</dcterms:created>
  <dcterms:modified xsi:type="dcterms:W3CDTF">2011-03-24T18:54:57Z</dcterms:modified>
</cp:coreProperties>
</file>