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261" r:id="rId2"/>
    <p:sldId id="269" r:id="rId3"/>
    <p:sldId id="270" r:id="rId4"/>
    <p:sldId id="272" r:id="rId5"/>
    <p:sldId id="271" r:id="rId6"/>
    <p:sldId id="274" r:id="rId7"/>
    <p:sldId id="257" r:id="rId8"/>
    <p:sldId id="256" r:id="rId9"/>
    <p:sldId id="265" r:id="rId10"/>
    <p:sldId id="260" r:id="rId11"/>
    <p:sldId id="259" r:id="rId12"/>
    <p:sldId id="296" r:id="rId13"/>
    <p:sldId id="275" r:id="rId14"/>
    <p:sldId id="278" r:id="rId15"/>
    <p:sldId id="276" r:id="rId16"/>
    <p:sldId id="277" r:id="rId17"/>
    <p:sldId id="279" r:id="rId18"/>
    <p:sldId id="281" r:id="rId19"/>
    <p:sldId id="280" r:id="rId20"/>
    <p:sldId id="286" r:id="rId21"/>
    <p:sldId id="297" r:id="rId22"/>
    <p:sldId id="287" r:id="rId23"/>
    <p:sldId id="290" r:id="rId24"/>
    <p:sldId id="291" r:id="rId25"/>
    <p:sldId id="292" r:id="rId26"/>
    <p:sldId id="288" r:id="rId27"/>
    <p:sldId id="293" r:id="rId28"/>
    <p:sldId id="294" r:id="rId29"/>
    <p:sldId id="284" r:id="rId30"/>
    <p:sldId id="295" r:id="rId31"/>
  </p:sldIdLst>
  <p:sldSz cx="9144000" cy="6858000" type="screen4x3"/>
  <p:notesSz cx="7086600" cy="9372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76" autoAdjust="0"/>
    <p:restoredTop sz="69138" autoAdjust="0"/>
  </p:normalViewPr>
  <p:slideViewPr>
    <p:cSldViewPr>
      <p:cViewPr>
        <p:scale>
          <a:sx n="60" d="100"/>
          <a:sy n="60" d="100"/>
        </p:scale>
        <p:origin x="-402" y="-66"/>
      </p:cViewPr>
      <p:guideLst>
        <p:guide orient="horz" pos="2160"/>
        <p:guide pos="2880"/>
      </p:guideLst>
    </p:cSldViewPr>
  </p:slideViewPr>
  <p:outlineViewPr>
    <p:cViewPr>
      <p:scale>
        <a:sx n="33" d="100"/>
        <a:sy n="33" d="100"/>
      </p:scale>
      <p:origin x="0" y="9198"/>
    </p:cViewPr>
  </p:outlineViewPr>
  <p:notesTextViewPr>
    <p:cViewPr>
      <p:scale>
        <a:sx n="100" d="100"/>
        <a:sy n="100" d="100"/>
      </p:scale>
      <p:origin x="0" y="0"/>
    </p:cViewPr>
  </p:notesTextViewPr>
  <p:sorterViewPr>
    <p:cViewPr>
      <p:scale>
        <a:sx n="100" d="100"/>
        <a:sy n="100" d="100"/>
      </p:scale>
      <p:origin x="0" y="5202"/>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70860" cy="468630"/>
          </a:xfrm>
          <a:prstGeom prst="rect">
            <a:avLst/>
          </a:prstGeom>
        </p:spPr>
        <p:txBody>
          <a:bodyPr vert="horz" lIns="94043" tIns="47021" rIns="94043" bIns="47021" rtlCol="0"/>
          <a:lstStyle>
            <a:lvl1pPr algn="l">
              <a:defRPr sz="1200"/>
            </a:lvl1pPr>
          </a:lstStyle>
          <a:p>
            <a:endParaRPr lang="en-US"/>
          </a:p>
        </p:txBody>
      </p:sp>
      <p:sp>
        <p:nvSpPr>
          <p:cNvPr id="3" name="Date Placeholder 2"/>
          <p:cNvSpPr>
            <a:spLocks noGrp="1"/>
          </p:cNvSpPr>
          <p:nvPr>
            <p:ph type="dt" sz="quarter" idx="1"/>
          </p:nvPr>
        </p:nvSpPr>
        <p:spPr>
          <a:xfrm>
            <a:off x="4014101" y="1"/>
            <a:ext cx="3070860" cy="468630"/>
          </a:xfrm>
          <a:prstGeom prst="rect">
            <a:avLst/>
          </a:prstGeom>
        </p:spPr>
        <p:txBody>
          <a:bodyPr vert="horz" lIns="94043" tIns="47021" rIns="94043" bIns="47021" rtlCol="0"/>
          <a:lstStyle>
            <a:lvl1pPr algn="r">
              <a:defRPr sz="1200"/>
            </a:lvl1pPr>
          </a:lstStyle>
          <a:p>
            <a:fld id="{C550DECC-499F-49CA-85EB-E4EA9355605B}" type="datetimeFigureOut">
              <a:rPr lang="en-US" smtClean="0"/>
              <a:pPr/>
              <a:t>4/6/2011</a:t>
            </a:fld>
            <a:endParaRPr lang="en-US"/>
          </a:p>
        </p:txBody>
      </p:sp>
      <p:sp>
        <p:nvSpPr>
          <p:cNvPr id="4" name="Footer Placeholder 3"/>
          <p:cNvSpPr>
            <a:spLocks noGrp="1"/>
          </p:cNvSpPr>
          <p:nvPr>
            <p:ph type="ftr" sz="quarter" idx="2"/>
          </p:nvPr>
        </p:nvSpPr>
        <p:spPr>
          <a:xfrm>
            <a:off x="0" y="8902343"/>
            <a:ext cx="3070860" cy="468630"/>
          </a:xfrm>
          <a:prstGeom prst="rect">
            <a:avLst/>
          </a:prstGeom>
        </p:spPr>
        <p:txBody>
          <a:bodyPr vert="horz" lIns="94043" tIns="47021" rIns="94043" bIns="47021" rtlCol="0" anchor="b"/>
          <a:lstStyle>
            <a:lvl1pPr algn="l">
              <a:defRPr sz="1200"/>
            </a:lvl1pPr>
          </a:lstStyle>
          <a:p>
            <a:endParaRPr lang="en-US"/>
          </a:p>
        </p:txBody>
      </p:sp>
      <p:sp>
        <p:nvSpPr>
          <p:cNvPr id="5" name="Slide Number Placeholder 4"/>
          <p:cNvSpPr>
            <a:spLocks noGrp="1"/>
          </p:cNvSpPr>
          <p:nvPr>
            <p:ph type="sldNum" sz="quarter" idx="3"/>
          </p:nvPr>
        </p:nvSpPr>
        <p:spPr>
          <a:xfrm>
            <a:off x="4014101" y="8902343"/>
            <a:ext cx="3070860" cy="468630"/>
          </a:xfrm>
          <a:prstGeom prst="rect">
            <a:avLst/>
          </a:prstGeom>
        </p:spPr>
        <p:txBody>
          <a:bodyPr vert="horz" lIns="94043" tIns="47021" rIns="94043" bIns="47021" rtlCol="0" anchor="b"/>
          <a:lstStyle>
            <a:lvl1pPr algn="r">
              <a:defRPr sz="1200"/>
            </a:lvl1pPr>
          </a:lstStyle>
          <a:p>
            <a:fld id="{0B436040-2D20-4FD9-8198-E05404B25636}"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70860" cy="468630"/>
          </a:xfrm>
          <a:prstGeom prst="rect">
            <a:avLst/>
          </a:prstGeom>
        </p:spPr>
        <p:txBody>
          <a:bodyPr vert="horz" lIns="94043" tIns="47021" rIns="94043" bIns="47021" rtlCol="0"/>
          <a:lstStyle>
            <a:lvl1pPr algn="l">
              <a:defRPr sz="1200"/>
            </a:lvl1pPr>
          </a:lstStyle>
          <a:p>
            <a:endParaRPr lang="en-US"/>
          </a:p>
        </p:txBody>
      </p:sp>
      <p:sp>
        <p:nvSpPr>
          <p:cNvPr id="3" name="Date Placeholder 2"/>
          <p:cNvSpPr>
            <a:spLocks noGrp="1"/>
          </p:cNvSpPr>
          <p:nvPr>
            <p:ph type="dt" idx="1"/>
          </p:nvPr>
        </p:nvSpPr>
        <p:spPr>
          <a:xfrm>
            <a:off x="4014101" y="1"/>
            <a:ext cx="3070860" cy="468630"/>
          </a:xfrm>
          <a:prstGeom prst="rect">
            <a:avLst/>
          </a:prstGeom>
        </p:spPr>
        <p:txBody>
          <a:bodyPr vert="horz" lIns="94043" tIns="47021" rIns="94043" bIns="47021" rtlCol="0"/>
          <a:lstStyle>
            <a:lvl1pPr algn="r">
              <a:defRPr sz="1200"/>
            </a:lvl1pPr>
          </a:lstStyle>
          <a:p>
            <a:fld id="{A66C51BE-B848-4006-800F-82525D4AB587}" type="datetimeFigureOut">
              <a:rPr lang="en-US" smtClean="0"/>
              <a:pPr/>
              <a:t>4/6/2011</a:t>
            </a:fld>
            <a:endParaRPr lang="en-US"/>
          </a:p>
        </p:txBody>
      </p:sp>
      <p:sp>
        <p:nvSpPr>
          <p:cNvPr id="4" name="Slide Image Placeholder 3"/>
          <p:cNvSpPr>
            <a:spLocks noGrp="1" noRot="1" noChangeAspect="1"/>
          </p:cNvSpPr>
          <p:nvPr>
            <p:ph type="sldImg" idx="2"/>
          </p:nvPr>
        </p:nvSpPr>
        <p:spPr>
          <a:xfrm>
            <a:off x="1200150" y="703263"/>
            <a:ext cx="4686300" cy="3514725"/>
          </a:xfrm>
          <a:prstGeom prst="rect">
            <a:avLst/>
          </a:prstGeom>
          <a:noFill/>
          <a:ln w="12700">
            <a:solidFill>
              <a:prstClr val="black"/>
            </a:solidFill>
          </a:ln>
        </p:spPr>
        <p:txBody>
          <a:bodyPr vert="horz" lIns="94043" tIns="47021" rIns="94043" bIns="47021" rtlCol="0" anchor="ctr"/>
          <a:lstStyle/>
          <a:p>
            <a:endParaRPr lang="en-US"/>
          </a:p>
        </p:txBody>
      </p:sp>
      <p:sp>
        <p:nvSpPr>
          <p:cNvPr id="5" name="Notes Placeholder 4"/>
          <p:cNvSpPr>
            <a:spLocks noGrp="1"/>
          </p:cNvSpPr>
          <p:nvPr>
            <p:ph type="body" sz="quarter" idx="3"/>
          </p:nvPr>
        </p:nvSpPr>
        <p:spPr>
          <a:xfrm>
            <a:off x="708660" y="4451986"/>
            <a:ext cx="5669280" cy="4217670"/>
          </a:xfrm>
          <a:prstGeom prst="rect">
            <a:avLst/>
          </a:prstGeom>
        </p:spPr>
        <p:txBody>
          <a:bodyPr vert="horz" lIns="94043" tIns="47021" rIns="94043" bIns="4702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02343"/>
            <a:ext cx="3070860" cy="468630"/>
          </a:xfrm>
          <a:prstGeom prst="rect">
            <a:avLst/>
          </a:prstGeom>
        </p:spPr>
        <p:txBody>
          <a:bodyPr vert="horz" lIns="94043" tIns="47021" rIns="94043" bIns="47021" rtlCol="0" anchor="b"/>
          <a:lstStyle>
            <a:lvl1pPr algn="l">
              <a:defRPr sz="1200"/>
            </a:lvl1pPr>
          </a:lstStyle>
          <a:p>
            <a:endParaRPr lang="en-US"/>
          </a:p>
        </p:txBody>
      </p:sp>
      <p:sp>
        <p:nvSpPr>
          <p:cNvPr id="7" name="Slide Number Placeholder 6"/>
          <p:cNvSpPr>
            <a:spLocks noGrp="1"/>
          </p:cNvSpPr>
          <p:nvPr>
            <p:ph type="sldNum" sz="quarter" idx="5"/>
          </p:nvPr>
        </p:nvSpPr>
        <p:spPr>
          <a:xfrm>
            <a:off x="4014101" y="8902343"/>
            <a:ext cx="3070860" cy="468630"/>
          </a:xfrm>
          <a:prstGeom prst="rect">
            <a:avLst/>
          </a:prstGeom>
        </p:spPr>
        <p:txBody>
          <a:bodyPr vert="horz" lIns="94043" tIns="47021" rIns="94043" bIns="47021" rtlCol="0" anchor="b"/>
          <a:lstStyle>
            <a:lvl1pPr algn="r">
              <a:defRPr sz="1200"/>
            </a:lvl1pPr>
          </a:lstStyle>
          <a:p>
            <a:fld id="{1DF518DA-8DAA-436D-AC35-3B50ECB88F3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8" Type="http://schemas.openxmlformats.org/officeDocument/2006/relationships/hyperlink" Target="http://en.wikipedia.org/wiki/Propensity_probability" TargetMode="External"/><Relationship Id="rId13" Type="http://schemas.openxmlformats.org/officeDocument/2006/relationships/hyperlink" Target="#cite_note-2"/><Relationship Id="rId3" Type="http://schemas.openxmlformats.org/officeDocument/2006/relationships/hyperlink" Target="http://en.wikipedia.org/wiki/Probability_interpretations" TargetMode="External"/><Relationship Id="rId7" Type="http://schemas.openxmlformats.org/officeDocument/2006/relationships/hyperlink" Target="http://en.wikipedia.org/wiki/Frequentist" TargetMode="External"/><Relationship Id="rId12" Type="http://schemas.openxmlformats.org/officeDocument/2006/relationships/hyperlink" Target="#cite_note-2"/><Relationship Id="rId2" Type="http://schemas.openxmlformats.org/officeDocument/2006/relationships/slide" Target="../slides/slide24.xml"/><Relationship Id="rId1" Type="http://schemas.openxmlformats.org/officeDocument/2006/relationships/notesMaster" Target="../notesMasters/notesMaster1.xml"/><Relationship Id="rId6" Type="http://schemas.openxmlformats.org/officeDocument/2006/relationships/hyperlink" Target="http://en.wikipedia.org/wiki/Hypothesis" TargetMode="External"/><Relationship Id="rId11" Type="http://schemas.openxmlformats.org/officeDocument/2006/relationships/hyperlink" Target="http://en.wikipedia.org/wiki/Pierre-Simon_Laplace" TargetMode="External"/><Relationship Id="rId5" Type="http://schemas.openxmlformats.org/officeDocument/2006/relationships/hyperlink" Target="http://en.wikipedia.org/wiki/Propositional_logic" TargetMode="External"/><Relationship Id="rId10" Type="http://schemas.openxmlformats.org/officeDocument/2006/relationships/hyperlink" Target="#cite_note-1"/><Relationship Id="rId4" Type="http://schemas.openxmlformats.org/officeDocument/2006/relationships/hyperlink" Target="http://en.wikipedia.org/wiki/Probability" TargetMode="External"/><Relationship Id="rId9" Type="http://schemas.openxmlformats.org/officeDocument/2006/relationships/hyperlink" Target="http://en.wikipedia.org/wiki/Thomas_Bayes"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OVERVIEW:</a:t>
            </a:r>
          </a:p>
          <a:p>
            <a:pPr lvl="1">
              <a:buFont typeface="Wingdings" pitchFamily="2" charset="2"/>
              <a:buChar char="v"/>
            </a:pPr>
            <a:r>
              <a:rPr lang="en-US" dirty="0" smtClean="0"/>
              <a:t>Background (4):</a:t>
            </a:r>
            <a:r>
              <a:rPr lang="en-US" baseline="0" dirty="0" smtClean="0"/>
              <a:t> Context for a better understanding of the </a:t>
            </a:r>
            <a:r>
              <a:rPr lang="en-US" baseline="0" dirty="0" err="1" smtClean="0"/>
              <a:t>lessions</a:t>
            </a:r>
            <a:r>
              <a:rPr lang="en-US" baseline="0" dirty="0" smtClean="0"/>
              <a:t> I learned so you can decide if they apply to your situation.</a:t>
            </a:r>
          </a:p>
          <a:p>
            <a:pPr lvl="1">
              <a:buFont typeface="Wingdings" pitchFamily="2" charset="2"/>
              <a:buChar char="v"/>
            </a:pPr>
            <a:r>
              <a:rPr lang="en-US" baseline="0" dirty="0" smtClean="0"/>
              <a:t>Making a profit (7): I found that I need to actively involve my staff with the part they must play for us to be profitable.</a:t>
            </a:r>
          </a:p>
          <a:p>
            <a:pPr lvl="1">
              <a:buFont typeface="Wingdings" pitchFamily="2" charset="2"/>
              <a:buChar char="v"/>
            </a:pPr>
            <a:r>
              <a:rPr lang="en-US" baseline="0" dirty="0" smtClean="0"/>
              <a:t>Geo-Risk (17): The central issue of the geotechnical profession.</a:t>
            </a:r>
            <a:endParaRPr lang="en-US" dirty="0"/>
          </a:p>
        </p:txBody>
      </p:sp>
      <p:sp>
        <p:nvSpPr>
          <p:cNvPr id="4" name="Slide Number Placeholder 3"/>
          <p:cNvSpPr>
            <a:spLocks noGrp="1"/>
          </p:cNvSpPr>
          <p:nvPr>
            <p:ph type="sldNum" sz="quarter" idx="10"/>
          </p:nvPr>
        </p:nvSpPr>
        <p:spPr/>
        <p:txBody>
          <a:bodyPr/>
          <a:lstStyle/>
          <a:p>
            <a:fld id="{1DF518DA-8DAA-436D-AC35-3B50ECB88F3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Individual</a:t>
            </a:r>
            <a:r>
              <a:rPr lang="en-US" baseline="0" dirty="0" smtClean="0"/>
              <a:t> Sheets 15 minutes to complete</a:t>
            </a:r>
          </a:p>
          <a:p>
            <a:r>
              <a:rPr lang="en-US" baseline="0" dirty="0" smtClean="0"/>
              <a:t>Fax to Ron’s assistant by </a:t>
            </a:r>
            <a:r>
              <a:rPr lang="en-US" u="sng" baseline="0" dirty="0" smtClean="0"/>
              <a:t>Thursday 2pm</a:t>
            </a:r>
            <a:r>
              <a:rPr lang="en-US" baseline="0" dirty="0" smtClean="0"/>
              <a:t> who develops middle totals and </a:t>
            </a:r>
            <a:r>
              <a:rPr lang="en-US" baseline="0" dirty="0" err="1" smtClean="0"/>
              <a:t>faxs</a:t>
            </a:r>
            <a:r>
              <a:rPr lang="en-US" baseline="0" dirty="0" smtClean="0"/>
              <a:t> to office managers for distribution</a:t>
            </a:r>
          </a:p>
          <a:p>
            <a:r>
              <a:rPr lang="en-US" u="sng" baseline="0" dirty="0" smtClean="0"/>
              <a:t>Conf call Friday at 9am</a:t>
            </a:r>
          </a:p>
          <a:p>
            <a:r>
              <a:rPr lang="en-US" baseline="0" dirty="0" smtClean="0"/>
              <a:t>Each explains their position (big picture) and initiates SEBU trading</a:t>
            </a:r>
          </a:p>
          <a:p>
            <a:r>
              <a:rPr lang="en-US" baseline="0" dirty="0" smtClean="0"/>
              <a:t>After call Ron seeks support from other W-C offices</a:t>
            </a:r>
            <a:endParaRPr lang="en-US" dirty="0"/>
          </a:p>
        </p:txBody>
      </p:sp>
      <p:sp>
        <p:nvSpPr>
          <p:cNvPr id="4" name="Slide Number Placeholder 3"/>
          <p:cNvSpPr>
            <a:spLocks noGrp="1"/>
          </p:cNvSpPr>
          <p:nvPr>
            <p:ph type="sldNum" sz="quarter" idx="10"/>
          </p:nvPr>
        </p:nvSpPr>
        <p:spPr/>
        <p:txBody>
          <a:bodyPr/>
          <a:lstStyle/>
          <a:p>
            <a:fld id="{1DF518DA-8DAA-436D-AC35-3B50ECB88F34}"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buFont typeface="Wingdings" pitchFamily="2" charset="2"/>
              <a:buChar char="v"/>
            </a:pPr>
            <a:r>
              <a:rPr lang="en-US" dirty="0" smtClean="0"/>
              <a:t>Every</a:t>
            </a:r>
            <a:r>
              <a:rPr lang="en-US" baseline="0" dirty="0" smtClean="0"/>
              <a:t> individual- minutes, not hours, to complete</a:t>
            </a:r>
            <a:endParaRPr lang="en-US" baseline="0" dirty="0"/>
          </a:p>
          <a:p>
            <a:pPr lvl="2">
              <a:buFont typeface="Wingdings" pitchFamily="2" charset="2"/>
              <a:buChar char="v"/>
            </a:pPr>
            <a:r>
              <a:rPr lang="en-US" baseline="0" dirty="0" smtClean="0"/>
              <a:t>Reviewed by Team leaders sent to my Assistant by 2pm Thursday; complied info set to offices by COB </a:t>
            </a:r>
          </a:p>
          <a:p>
            <a:pPr lvl="2">
              <a:buFont typeface="Wingdings" pitchFamily="2" charset="2"/>
              <a:buChar char="v"/>
            </a:pPr>
            <a:r>
              <a:rPr lang="en-US" baseline="0" dirty="0" smtClean="0"/>
              <a:t>Friday morning conf call to direct and to the point: who needs help</a:t>
            </a:r>
          </a:p>
          <a:p>
            <a:pPr lvl="3">
              <a:buFont typeface="Wingdings" pitchFamily="2" charset="2"/>
              <a:buChar char="v"/>
            </a:pPr>
            <a:r>
              <a:rPr lang="en-US" baseline="0" dirty="0" smtClean="0"/>
              <a:t>Sharing between SEBU offices</a:t>
            </a:r>
          </a:p>
          <a:p>
            <a:pPr lvl="3">
              <a:buFont typeface="Wingdings" pitchFamily="2" charset="2"/>
              <a:buChar char="v"/>
            </a:pPr>
            <a:r>
              <a:rPr lang="en-US" baseline="0" dirty="0" smtClean="0"/>
              <a:t>Search for work/help outside SEBU (me)</a:t>
            </a:r>
          </a:p>
        </p:txBody>
      </p:sp>
      <p:sp>
        <p:nvSpPr>
          <p:cNvPr id="4" name="Slide Number Placeholder 3"/>
          <p:cNvSpPr>
            <a:spLocks noGrp="1"/>
          </p:cNvSpPr>
          <p:nvPr>
            <p:ph type="sldNum" sz="quarter" idx="10"/>
          </p:nvPr>
        </p:nvSpPr>
        <p:spPr/>
        <p:txBody>
          <a:bodyPr/>
          <a:lstStyle/>
          <a:p>
            <a:fld id="{1DF518DA-8DAA-436D-AC35-3B50ECB88F34}"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buFont typeface="Wingdings" pitchFamily="2" charset="2"/>
              <a:buNone/>
            </a:pPr>
            <a:endParaRPr lang="en-US" dirty="0"/>
          </a:p>
        </p:txBody>
      </p:sp>
      <p:sp>
        <p:nvSpPr>
          <p:cNvPr id="4" name="Slide Number Placeholder 3"/>
          <p:cNvSpPr>
            <a:spLocks noGrp="1"/>
          </p:cNvSpPr>
          <p:nvPr>
            <p:ph type="sldNum" sz="quarter" idx="10"/>
          </p:nvPr>
        </p:nvSpPr>
        <p:spPr/>
        <p:txBody>
          <a:bodyPr/>
          <a:lstStyle/>
          <a:p>
            <a:fld id="{1DF518DA-8DAA-436D-AC35-3B50ECB88F34}"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pPr>
              <a:buFont typeface="Wingdings" pitchFamily="2" charset="2"/>
              <a:buChar char="v"/>
            </a:pPr>
            <a:r>
              <a:rPr lang="en-US" b="1" dirty="0" smtClean="0">
                <a:latin typeface="Arial" pitchFamily="34" charset="0"/>
              </a:rPr>
              <a:t>If I drop dead without saying another word</a:t>
            </a:r>
            <a:r>
              <a:rPr lang="en-US" dirty="0" smtClean="0">
                <a:latin typeface="Arial" pitchFamily="34" charset="0"/>
              </a:rPr>
              <a:t>, this is your most powerful argument to Owners/Designers as to why they should select their geotechnical consultant on a</a:t>
            </a:r>
            <a:r>
              <a:rPr lang="en-US" baseline="0" dirty="0" smtClean="0">
                <a:latin typeface="Arial" pitchFamily="34" charset="0"/>
              </a:rPr>
              <a:t> qualifications based selection system!!!</a:t>
            </a:r>
            <a:endParaRPr lang="en-US" dirty="0" smtClean="0">
              <a:latin typeface="Arial" pitchFamily="34" charset="0"/>
            </a:endParaRPr>
          </a:p>
        </p:txBody>
      </p:sp>
      <p:sp>
        <p:nvSpPr>
          <p:cNvPr id="44036" name="Slide Number Placeholder 3"/>
          <p:cNvSpPr>
            <a:spLocks noGrp="1"/>
          </p:cNvSpPr>
          <p:nvPr>
            <p:ph type="sldNum" sz="quarter" idx="5"/>
          </p:nvPr>
        </p:nvSpPr>
        <p:spPr>
          <a:noFill/>
        </p:spPr>
        <p:txBody>
          <a:bodyPr/>
          <a:lstStyle/>
          <a:p>
            <a:fld id="{F6902A9A-0E9E-49AD-9E0D-B76012EB4841}" type="slidenum">
              <a:rPr lang="en-US" smtClean="0">
                <a:latin typeface="Arial" pitchFamily="34" charset="0"/>
              </a:rPr>
              <a:pPr/>
              <a:t>14</a:t>
            </a:fld>
            <a:endParaRPr lang="en-U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a:buFontTx/>
              <a:buChar char="•"/>
            </a:pPr>
            <a:r>
              <a:rPr lang="en-US" dirty="0" smtClean="0">
                <a:latin typeface="Arial" pitchFamily="34" charset="0"/>
              </a:rPr>
              <a:t>Interesting Observation</a:t>
            </a:r>
          </a:p>
          <a:p>
            <a:pPr>
              <a:buFontTx/>
              <a:buChar char="•"/>
            </a:pPr>
            <a:r>
              <a:rPr lang="en-US" dirty="0" smtClean="0">
                <a:latin typeface="Arial" pitchFamily="34" charset="0"/>
              </a:rPr>
              <a:t>ADSC Workshop Discussion IFCEE 09</a:t>
            </a:r>
          </a:p>
          <a:p>
            <a:pPr>
              <a:buFontTx/>
              <a:buChar char="•"/>
            </a:pPr>
            <a:r>
              <a:rPr lang="en-US" dirty="0" smtClean="0">
                <a:latin typeface="Arial" pitchFamily="34" charset="0"/>
              </a:rPr>
              <a:t>Risks represent both direct added cost but more important schedule delays impacting other elements of the project.</a:t>
            </a:r>
          </a:p>
        </p:txBody>
      </p:sp>
      <p:sp>
        <p:nvSpPr>
          <p:cNvPr id="43012" name="Slide Number Placeholder 3"/>
          <p:cNvSpPr>
            <a:spLocks noGrp="1"/>
          </p:cNvSpPr>
          <p:nvPr>
            <p:ph type="sldNum" sz="quarter" idx="5"/>
          </p:nvPr>
        </p:nvSpPr>
        <p:spPr>
          <a:noFill/>
        </p:spPr>
        <p:txBody>
          <a:bodyPr/>
          <a:lstStyle/>
          <a:p>
            <a:fld id="{2877DB2A-5E17-48AA-90D1-2FF66FB0C2F6}" type="slidenum">
              <a:rPr lang="en-US" smtClean="0">
                <a:latin typeface="Arial" pitchFamily="34" charset="0"/>
              </a:rPr>
              <a:pPr/>
              <a:t>16</a:t>
            </a:fld>
            <a:endParaRPr lang="en-US"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eaLnBrk="1" hangingPunct="1">
              <a:buFontTx/>
              <a:buChar char="•"/>
              <a:defRPr/>
            </a:pPr>
            <a:r>
              <a:rPr lang="en-US" dirty="0" smtClean="0"/>
              <a:t>The discussion of risk, specifically geo-risk, with a clients generally evokes some level of concern/fear.</a:t>
            </a:r>
          </a:p>
          <a:p>
            <a:pPr lvl="1" eaLnBrk="1" hangingPunct="1">
              <a:buFontTx/>
              <a:buChar char="•"/>
              <a:defRPr/>
            </a:pPr>
            <a:r>
              <a:rPr lang="en-US" dirty="0" smtClean="0"/>
              <a:t>Concern/fear that the client will be exposed to a condition that could result in a previously unanticipated increase in cost or a delay in schedule.</a:t>
            </a:r>
          </a:p>
          <a:p>
            <a:pPr eaLnBrk="1" hangingPunct="1">
              <a:buFontTx/>
              <a:buChar char="•"/>
              <a:defRPr/>
            </a:pPr>
            <a:r>
              <a:rPr lang="en-US" dirty="0" smtClean="0"/>
              <a:t>For this conversation to be successful, several conditions must be met:</a:t>
            </a:r>
          </a:p>
          <a:p>
            <a:pPr lvl="1" eaLnBrk="1" hangingPunct="1">
              <a:buFontTx/>
              <a:buChar char="•"/>
              <a:defRPr/>
            </a:pPr>
            <a:r>
              <a:rPr lang="en-US" dirty="0" smtClean="0"/>
              <a:t>The client must be willing to listen, i.e., you must be convincing in your presentation.</a:t>
            </a:r>
          </a:p>
          <a:p>
            <a:pPr lvl="1" eaLnBrk="1" hangingPunct="1">
              <a:buFontTx/>
              <a:buChar char="•"/>
              <a:defRPr/>
            </a:pPr>
            <a:r>
              <a:rPr lang="en-US" dirty="0" smtClean="0"/>
              <a:t>You, and your argument, must be highly credible. Trust based on your working relations with this individual and/or the facts you can present to support your position.</a:t>
            </a:r>
          </a:p>
          <a:p>
            <a:pPr lvl="1" eaLnBrk="1" hangingPunct="1">
              <a:buFontTx/>
              <a:buChar char="•"/>
              <a:defRPr/>
            </a:pPr>
            <a:r>
              <a:rPr lang="en-US" dirty="0" smtClean="0"/>
              <a:t>The client identifies with the situation you have described.</a:t>
            </a:r>
          </a:p>
          <a:p>
            <a:pPr lvl="1" eaLnBrk="1" hangingPunct="1">
              <a:buFontTx/>
              <a:buChar char="•"/>
              <a:defRPr/>
            </a:pPr>
            <a:r>
              <a:rPr lang="en-US" dirty="0" smtClean="0"/>
              <a:t>You offer an approach (“solution”) to either: reduce or clarify the level of risk; have the client take some action to avoid this risk; take a course of action that assigns (at a cost to the owner) this risk to some other party, say the contractor; or the owner is willing to accept the risk.</a:t>
            </a:r>
          </a:p>
          <a:p>
            <a:pPr lvl="1" eaLnBrk="1" hangingPunct="1">
              <a:buFontTx/>
              <a:buChar char="•"/>
              <a:defRPr/>
            </a:pPr>
            <a:r>
              <a:rPr lang="en-US" dirty="0" smtClean="0"/>
              <a:t>The client is willing to accept one of the offered alternatives.</a:t>
            </a:r>
          </a:p>
          <a:p>
            <a:pPr eaLnBrk="1" hangingPunct="1">
              <a:buFontTx/>
              <a:buChar char="•"/>
              <a:defRPr/>
            </a:pPr>
            <a:r>
              <a:rPr lang="en-US" dirty="0" smtClean="0"/>
              <a:t>REMEMBER !!! This geo-risk initially belongs to the client by virtue of his/her selection of this </a:t>
            </a:r>
            <a:r>
              <a:rPr lang="en-US" b="1" dirty="0" smtClean="0"/>
              <a:t>facility</a:t>
            </a:r>
            <a:r>
              <a:rPr lang="en-US" dirty="0" smtClean="0"/>
              <a:t> on this </a:t>
            </a:r>
            <a:r>
              <a:rPr lang="en-US" b="1" dirty="0" smtClean="0"/>
              <a:t>site</a:t>
            </a:r>
            <a:r>
              <a:rPr lang="en-US" dirty="0" smtClean="0"/>
              <a:t>. The risk is inherent to the project, this facility constructed on this site. You can make it go away, but you can help the client manage his/her risk!!!</a:t>
            </a:r>
          </a:p>
          <a:p>
            <a:pPr>
              <a:defRPr/>
            </a:pPr>
            <a:endParaRPr lang="en-US" dirty="0"/>
          </a:p>
        </p:txBody>
      </p:sp>
      <p:sp>
        <p:nvSpPr>
          <p:cNvPr id="46084" name="Slide Number Placeholder 3"/>
          <p:cNvSpPr>
            <a:spLocks noGrp="1"/>
          </p:cNvSpPr>
          <p:nvPr>
            <p:ph type="sldNum" sz="quarter" idx="5"/>
          </p:nvPr>
        </p:nvSpPr>
        <p:spPr>
          <a:noFill/>
        </p:spPr>
        <p:txBody>
          <a:bodyPr/>
          <a:lstStyle/>
          <a:p>
            <a:fld id="{1E5C3490-AA68-42B2-9D07-483378CCFC8F}" type="slidenum">
              <a:rPr lang="en-US" smtClean="0">
                <a:latin typeface="Arial" pitchFamily="34" charset="0"/>
              </a:rPr>
              <a:pPr/>
              <a:t>17</a:t>
            </a:fld>
            <a:endParaRPr lang="en-US" dirty="0"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eaLnBrk="1" hangingPunct="1">
              <a:buFontTx/>
              <a:buChar char="•"/>
              <a:defRPr/>
            </a:pPr>
            <a:r>
              <a:rPr lang="en-US" dirty="0" smtClean="0"/>
              <a:t>The discussion of risk, specifically geo-risk, with a clients generally evokes some level of concern/fear.</a:t>
            </a:r>
          </a:p>
          <a:p>
            <a:pPr lvl="1" eaLnBrk="1" hangingPunct="1">
              <a:buFontTx/>
              <a:buChar char="•"/>
              <a:defRPr/>
            </a:pPr>
            <a:r>
              <a:rPr lang="en-US" dirty="0" smtClean="0"/>
              <a:t>Concern/fear that the client will be exposed to a condition that could result in a previously unanticipated increase in cost or a delay in schedule.</a:t>
            </a:r>
          </a:p>
          <a:p>
            <a:pPr eaLnBrk="1" hangingPunct="1">
              <a:buFontTx/>
              <a:buChar char="•"/>
              <a:defRPr/>
            </a:pPr>
            <a:r>
              <a:rPr lang="en-US" dirty="0" smtClean="0"/>
              <a:t>For this conversation to be successful, several conditions must be met:</a:t>
            </a:r>
          </a:p>
          <a:p>
            <a:pPr lvl="1" eaLnBrk="1" hangingPunct="1">
              <a:buFontTx/>
              <a:buChar char="•"/>
              <a:defRPr/>
            </a:pPr>
            <a:r>
              <a:rPr lang="en-US" dirty="0" smtClean="0"/>
              <a:t>The client must be willing to listen, i.e., you must be convincing in your presentation.</a:t>
            </a:r>
          </a:p>
          <a:p>
            <a:pPr lvl="1" eaLnBrk="1" hangingPunct="1">
              <a:buFontTx/>
              <a:buChar char="•"/>
              <a:defRPr/>
            </a:pPr>
            <a:r>
              <a:rPr lang="en-US" dirty="0" smtClean="0"/>
              <a:t>You, and your argument, must be highly credible. Trust based on your working relations with this individual and/or the facts you can present to support your position.</a:t>
            </a:r>
          </a:p>
          <a:p>
            <a:pPr lvl="1" eaLnBrk="1" hangingPunct="1">
              <a:buFontTx/>
              <a:buChar char="•"/>
              <a:defRPr/>
            </a:pPr>
            <a:r>
              <a:rPr lang="en-US" dirty="0" smtClean="0"/>
              <a:t>The client identifies with the situation you have described.</a:t>
            </a:r>
          </a:p>
          <a:p>
            <a:pPr lvl="1" eaLnBrk="1" hangingPunct="1">
              <a:buFontTx/>
              <a:buChar char="•"/>
              <a:defRPr/>
            </a:pPr>
            <a:r>
              <a:rPr lang="en-US" dirty="0" smtClean="0"/>
              <a:t>You offer an approach (“solution”) to either: reduce or clarify the level of risk; have the client take some action to avoid this risk; take a course of action that assigns (at a cost to the owner) this risk to some other party, say the contractor; or the owner is willing to accept the risk.</a:t>
            </a:r>
          </a:p>
          <a:p>
            <a:pPr lvl="1" eaLnBrk="1" hangingPunct="1">
              <a:buFontTx/>
              <a:buChar char="•"/>
              <a:defRPr/>
            </a:pPr>
            <a:r>
              <a:rPr lang="en-US" dirty="0" smtClean="0"/>
              <a:t>The client is willing to accept one of the offered alternatives.</a:t>
            </a:r>
          </a:p>
          <a:p>
            <a:pPr eaLnBrk="1" hangingPunct="1">
              <a:buFontTx/>
              <a:buChar char="•"/>
              <a:defRPr/>
            </a:pPr>
            <a:r>
              <a:rPr lang="en-US" dirty="0" smtClean="0"/>
              <a:t>REMEMBER !!! This geo-risk initially belongs to the client by virtue of his/her selection of this </a:t>
            </a:r>
            <a:r>
              <a:rPr lang="en-US" b="1" dirty="0" smtClean="0"/>
              <a:t>facility</a:t>
            </a:r>
            <a:r>
              <a:rPr lang="en-US" dirty="0" smtClean="0"/>
              <a:t> on this </a:t>
            </a:r>
            <a:r>
              <a:rPr lang="en-US" b="1" dirty="0" smtClean="0"/>
              <a:t>site</a:t>
            </a:r>
            <a:r>
              <a:rPr lang="en-US" dirty="0" smtClean="0"/>
              <a:t>. The risk is inherent to the project, this facility constructed on this site. You can make it go away, but you can help the client manage his/her risk!!!</a:t>
            </a:r>
          </a:p>
          <a:p>
            <a:pPr>
              <a:defRPr/>
            </a:pPr>
            <a:endParaRPr lang="en-US" dirty="0"/>
          </a:p>
        </p:txBody>
      </p:sp>
      <p:sp>
        <p:nvSpPr>
          <p:cNvPr id="46084" name="Slide Number Placeholder 3"/>
          <p:cNvSpPr>
            <a:spLocks noGrp="1"/>
          </p:cNvSpPr>
          <p:nvPr>
            <p:ph type="sldNum" sz="quarter" idx="5"/>
          </p:nvPr>
        </p:nvSpPr>
        <p:spPr>
          <a:noFill/>
        </p:spPr>
        <p:txBody>
          <a:bodyPr/>
          <a:lstStyle/>
          <a:p>
            <a:fld id="{1E5C3490-AA68-42B2-9D07-483378CCFC8F}" type="slidenum">
              <a:rPr lang="en-US" smtClean="0">
                <a:latin typeface="Arial" pitchFamily="34" charset="0"/>
              </a:rPr>
              <a:pPr/>
              <a:t>18</a:t>
            </a:fld>
            <a:endParaRPr lang="en-US" dirty="0"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Wingdings" pitchFamily="2" charset="2"/>
              <a:buChar char="Ø"/>
            </a:pPr>
            <a:r>
              <a:rPr lang="en-US" dirty="0" smtClean="0"/>
              <a:t>Let’s review the basics</a:t>
            </a:r>
            <a:endParaRPr lang="en-US" dirty="0"/>
          </a:p>
        </p:txBody>
      </p:sp>
      <p:sp>
        <p:nvSpPr>
          <p:cNvPr id="4" name="Slide Number Placeholder 3"/>
          <p:cNvSpPr>
            <a:spLocks noGrp="1"/>
          </p:cNvSpPr>
          <p:nvPr>
            <p:ph type="sldNum" sz="quarter" idx="10"/>
          </p:nvPr>
        </p:nvSpPr>
        <p:spPr/>
        <p:txBody>
          <a:bodyPr/>
          <a:lstStyle/>
          <a:p>
            <a:fld id="{1DF518DA-8DAA-436D-AC35-3B50ECB88F34}" type="slidenum">
              <a:rPr lang="en-US" smtClean="0"/>
              <a:pPr/>
              <a:t>19</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pPr>
              <a:buFontTx/>
              <a:buChar char="•"/>
            </a:pPr>
            <a:r>
              <a:rPr lang="en-US" dirty="0" smtClean="0">
                <a:latin typeface="Arial" pitchFamily="34" charset="0"/>
              </a:rPr>
              <a:t>The Hard Part- It takes </a:t>
            </a:r>
            <a:r>
              <a:rPr lang="en-US" u="sng" dirty="0" smtClean="0">
                <a:latin typeface="Arial" pitchFamily="34" charset="0"/>
              </a:rPr>
              <a:t>courage</a:t>
            </a:r>
            <a:r>
              <a:rPr lang="en-US" dirty="0" smtClean="0">
                <a:latin typeface="Arial" pitchFamily="34" charset="0"/>
              </a:rPr>
              <a:t> and </a:t>
            </a:r>
            <a:r>
              <a:rPr lang="en-US" u="sng" dirty="0" smtClean="0">
                <a:latin typeface="Arial" pitchFamily="34" charset="0"/>
              </a:rPr>
              <a:t>a through understanding </a:t>
            </a:r>
            <a:r>
              <a:rPr lang="en-US" dirty="0" smtClean="0">
                <a:latin typeface="Arial" pitchFamily="34" charset="0"/>
              </a:rPr>
              <a:t>of your business!!!</a:t>
            </a:r>
          </a:p>
          <a:p>
            <a:pPr lvl="1">
              <a:buFontTx/>
              <a:buChar char="•"/>
            </a:pPr>
            <a:r>
              <a:rPr lang="en-US" b="1" dirty="0" smtClean="0">
                <a:latin typeface="Arial" pitchFamily="34" charset="0"/>
              </a:rPr>
              <a:t>MOVE ON to the NEXT SLIDE</a:t>
            </a:r>
          </a:p>
        </p:txBody>
      </p:sp>
      <p:sp>
        <p:nvSpPr>
          <p:cNvPr id="65540" name="Slide Number Placeholder 3"/>
          <p:cNvSpPr>
            <a:spLocks noGrp="1"/>
          </p:cNvSpPr>
          <p:nvPr>
            <p:ph type="sldNum" sz="quarter" idx="5"/>
          </p:nvPr>
        </p:nvSpPr>
        <p:spPr>
          <a:noFill/>
        </p:spPr>
        <p:txBody>
          <a:bodyPr/>
          <a:lstStyle/>
          <a:p>
            <a:fld id="{3E03F087-184B-4C4D-9A54-8CFDAEE8C221}" type="slidenum">
              <a:rPr lang="en-US" smtClean="0">
                <a:latin typeface="Arial" pitchFamily="34" charset="0"/>
              </a:rPr>
              <a:pPr/>
              <a:t>20</a:t>
            </a:fld>
            <a:endParaRPr lang="en-US" dirty="0"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F48536-6C95-4160-A622-3F01D29F9DE9}" type="slidenum">
              <a:rPr lang="en-US"/>
              <a:pPr/>
              <a:t>21</a:t>
            </a:fld>
            <a:endParaRPr lang="en-US" dirty="0"/>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pPr>
              <a:buFontTx/>
              <a:buChar char="•"/>
            </a:pPr>
            <a:r>
              <a:rPr lang="en-US" dirty="0" smtClean="0"/>
              <a:t>What if the client says, “You’re the expert; you handle it.” ---Run don’t walk away from this client</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buFont typeface="Wingdings" pitchFamily="2" charset="2"/>
              <a:buChar char="v"/>
            </a:pPr>
            <a:r>
              <a:rPr lang="en-US" dirty="0" smtClean="0"/>
              <a:t>Research</a:t>
            </a:r>
            <a:r>
              <a:rPr lang="en-US" baseline="0" dirty="0" smtClean="0"/>
              <a:t> is about learning more and more about less and less – that’s not my “thing”</a:t>
            </a:r>
          </a:p>
          <a:p>
            <a:pPr lvl="1">
              <a:buFont typeface="Wingdings" pitchFamily="2" charset="2"/>
              <a:buChar char="v"/>
            </a:pPr>
            <a:r>
              <a:rPr lang="en-US" baseline="0" dirty="0" smtClean="0"/>
              <a:t>My approach is to </a:t>
            </a:r>
            <a:r>
              <a:rPr lang="en-US" baseline="0" dirty="0" err="1" smtClean="0"/>
              <a:t>krow</a:t>
            </a:r>
            <a:r>
              <a:rPr lang="en-US" baseline="0" dirty="0" smtClean="0"/>
              <a:t> more and more about more and more</a:t>
            </a:r>
          </a:p>
        </p:txBody>
      </p:sp>
      <p:sp>
        <p:nvSpPr>
          <p:cNvPr id="4" name="Slide Number Placeholder 3"/>
          <p:cNvSpPr>
            <a:spLocks noGrp="1"/>
          </p:cNvSpPr>
          <p:nvPr>
            <p:ph type="sldNum" sz="quarter" idx="10"/>
          </p:nvPr>
        </p:nvSpPr>
        <p:spPr/>
        <p:txBody>
          <a:bodyPr/>
          <a:lstStyle/>
          <a:p>
            <a:fld id="{1DF518DA-8DAA-436D-AC35-3B50ECB88F34}"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6842ED72-F5A2-4483-ABEE-976A73E4E763}" type="slidenum">
              <a:rPr lang="en-US" smtClean="0">
                <a:latin typeface="Arial" pitchFamily="34" charset="0"/>
              </a:rPr>
              <a:pPr/>
              <a:t>22</a:t>
            </a:fld>
            <a:endParaRPr lang="en-US" dirty="0" smtClean="0">
              <a:latin typeface="Arial" pitchFamily="34"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dirty="0" smtClean="0">
                <a:latin typeface="Verdana" pitchFamily="34" charset="0"/>
              </a:rPr>
              <a:t>We must begin to say to the client, </a:t>
            </a:r>
          </a:p>
          <a:p>
            <a:pPr lvl="1" eaLnBrk="1" hangingPunct="1">
              <a:buFont typeface="Wingdings" pitchFamily="2" charset="2"/>
              <a:buChar char="Ø"/>
            </a:pPr>
            <a:r>
              <a:rPr lang="en-US" b="1" dirty="0" smtClean="0">
                <a:latin typeface="Verdana" pitchFamily="34" charset="0"/>
              </a:rPr>
              <a:t>“In my professional  opinion, the limitations imposed on the geotechnical services for this project are not in your best interests. Therefore it would be unprofessional of me to accept work on the project.”</a:t>
            </a:r>
          </a:p>
          <a:p>
            <a:pPr eaLnBrk="1" hangingPunct="1">
              <a:buFont typeface="Wingdings" pitchFamily="2" charset="2"/>
              <a:buNone/>
            </a:pPr>
            <a:endParaRPr lang="en-US" dirty="0" smtClean="0">
              <a:latin typeface="Verdana" pitchFamily="34" charset="0"/>
            </a:endParaRPr>
          </a:p>
          <a:p>
            <a:pPr eaLnBrk="1" hangingPunct="1">
              <a:buFont typeface="Wingdings" pitchFamily="2" charset="2"/>
              <a:buNone/>
            </a:pPr>
            <a:endParaRPr lang="en-US" dirty="0" smtClean="0">
              <a:latin typeface="Verdana"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b="1" dirty="0" smtClean="0"/>
              <a:t>	QUICKLY- Don’t get into explanations!</a:t>
            </a:r>
            <a:endParaRPr lang="en-US" sz="1600" b="1" dirty="0"/>
          </a:p>
        </p:txBody>
      </p:sp>
      <p:sp>
        <p:nvSpPr>
          <p:cNvPr id="4" name="Slide Number Placeholder 3"/>
          <p:cNvSpPr>
            <a:spLocks noGrp="1"/>
          </p:cNvSpPr>
          <p:nvPr>
            <p:ph type="sldNum" sz="quarter" idx="10"/>
          </p:nvPr>
        </p:nvSpPr>
        <p:spPr/>
        <p:txBody>
          <a:bodyPr/>
          <a:lstStyle/>
          <a:p>
            <a:fld id="{1DF518DA-8DAA-436D-AC35-3B50ECB88F34}" type="slidenum">
              <a:rPr lang="en-US" smtClean="0"/>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D9309B7B-442C-446E-8A03-CA286AB4CFD1}" type="slidenum">
              <a:rPr lang="en-US" smtClean="0">
                <a:latin typeface="Arial" pitchFamily="34" charset="0"/>
              </a:rPr>
              <a:pPr/>
              <a:t>24</a:t>
            </a:fld>
            <a:endParaRPr lang="en-US" dirty="0" smtClean="0">
              <a:latin typeface="Arial" pitchFamily="34"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buFont typeface="Wingdings" pitchFamily="2" charset="2"/>
              <a:buChar char="Ø"/>
            </a:pPr>
            <a:r>
              <a:rPr lang="en-US" dirty="0" smtClean="0">
                <a:latin typeface="Arial" pitchFamily="34" charset="0"/>
              </a:rPr>
              <a:t>Senior </a:t>
            </a:r>
            <a:r>
              <a:rPr lang="en-US" dirty="0" err="1" smtClean="0">
                <a:latin typeface="Arial" pitchFamily="34" charset="0"/>
              </a:rPr>
              <a:t>Geotech</a:t>
            </a:r>
            <a:r>
              <a:rPr lang="en-US" dirty="0" smtClean="0">
                <a:latin typeface="Arial" pitchFamily="34" charset="0"/>
              </a:rPr>
              <a:t> must have knowledge of: geo-engineering, eng-geology, and geo-constructability</a:t>
            </a:r>
          </a:p>
          <a:p>
            <a:pPr>
              <a:buFont typeface="Wingdings" pitchFamily="2" charset="2"/>
              <a:buChar char="Ø"/>
            </a:pPr>
            <a:r>
              <a:rPr lang="en-US" b="1" dirty="0" smtClean="0"/>
              <a:t>Bayesian probability</a:t>
            </a:r>
            <a:r>
              <a:rPr lang="en-US" dirty="0" smtClean="0"/>
              <a:t> is one of the different </a:t>
            </a:r>
            <a:r>
              <a:rPr lang="en-US" dirty="0" smtClean="0">
                <a:hlinkClick r:id="rId3" action="ppaction://hlinkfile" tooltip="Probability interpretations"/>
              </a:rPr>
              <a:t>interpretations</a:t>
            </a:r>
            <a:r>
              <a:rPr lang="en-US" dirty="0" smtClean="0"/>
              <a:t> of the concept of </a:t>
            </a:r>
            <a:r>
              <a:rPr lang="en-US" dirty="0" smtClean="0">
                <a:hlinkClick r:id="rId4" action="ppaction://hlinkfile"/>
              </a:rPr>
              <a:t>probability</a:t>
            </a:r>
            <a:r>
              <a:rPr lang="en-US" dirty="0" smtClean="0"/>
              <a:t> and belongs to the category of evidential probabilities. The Bayesian interpretation of probability can be seen as an extension of </a:t>
            </a:r>
            <a:r>
              <a:rPr lang="en-US" dirty="0" smtClean="0">
                <a:hlinkClick r:id="rId5" action="ppaction://hlinkfile" tooltip="Propositional logic"/>
              </a:rPr>
              <a:t>logic</a:t>
            </a:r>
            <a:r>
              <a:rPr lang="en-US" dirty="0" smtClean="0"/>
              <a:t> that enables reasoning with uncertain statements. To evaluate the probability of a </a:t>
            </a:r>
            <a:r>
              <a:rPr lang="en-US" dirty="0" smtClean="0">
                <a:hlinkClick r:id="rId6" action="ppaction://hlinkfile"/>
              </a:rPr>
              <a:t>hypothesis</a:t>
            </a:r>
            <a:r>
              <a:rPr lang="en-US" dirty="0" smtClean="0"/>
              <a:t>, the Bayesian </a:t>
            </a:r>
            <a:r>
              <a:rPr lang="en-US" dirty="0" err="1" smtClean="0"/>
              <a:t>probabilist</a:t>
            </a:r>
            <a:r>
              <a:rPr lang="en-US" dirty="0" smtClean="0"/>
              <a:t> specifies some prior probability, which is then updated in the light of new relevant data. The Bayesian interpretation provides a standard set of procedures and formulae to perform this calculation. Bayesian probability interprets the concept of </a:t>
            </a:r>
            <a:r>
              <a:rPr lang="en-US" dirty="0" smtClean="0">
                <a:hlinkClick r:id="rId4" action="ppaction://hlinkfile"/>
              </a:rPr>
              <a:t>probability</a:t>
            </a:r>
            <a:r>
              <a:rPr lang="en-US" dirty="0" smtClean="0"/>
              <a:t> as "a measure of a state of knowledge", in contrast to interpreting it as a </a:t>
            </a:r>
            <a:r>
              <a:rPr lang="en-US" dirty="0" smtClean="0">
                <a:hlinkClick r:id="rId7" action="ppaction://hlinkfile" tooltip="Frequentist"/>
              </a:rPr>
              <a:t>frequency</a:t>
            </a:r>
            <a:r>
              <a:rPr lang="en-US" dirty="0" smtClean="0"/>
              <a:t> or a </a:t>
            </a:r>
            <a:r>
              <a:rPr lang="en-US" dirty="0" smtClean="0">
                <a:hlinkClick r:id="rId8" action="ppaction://hlinkfile" tooltip="Propensity probability"/>
              </a:rPr>
              <a:t>"propensity" of some phenomenon</a:t>
            </a:r>
            <a:r>
              <a:rPr lang="en-US" dirty="0" smtClean="0"/>
              <a:t>.</a:t>
            </a:r>
          </a:p>
          <a:p>
            <a:r>
              <a:rPr lang="en-US" dirty="0" smtClean="0"/>
              <a:t>"Bayesian" refers to the 18th century mathematician and theologian </a:t>
            </a:r>
            <a:r>
              <a:rPr lang="en-US" dirty="0" smtClean="0">
                <a:hlinkClick r:id="rId9" action="ppaction://hlinkfile"/>
              </a:rPr>
              <a:t>Thomas </a:t>
            </a:r>
            <a:r>
              <a:rPr lang="en-US" dirty="0" err="1" smtClean="0">
                <a:hlinkClick r:id="rId9" action="ppaction://hlinkfile"/>
              </a:rPr>
              <a:t>Bayes</a:t>
            </a:r>
            <a:r>
              <a:rPr lang="en-US" dirty="0" smtClean="0"/>
              <a:t> (1702–1761), who provided the first mathematical treatment of a non-trivial problem of Bayesian inference.</a:t>
            </a:r>
            <a:r>
              <a:rPr lang="en-US" baseline="30000" dirty="0" smtClean="0">
                <a:hlinkClick r:id="rId10" action="ppaction://hlinkfile"/>
              </a:rPr>
              <a:t>[2]</a:t>
            </a:r>
            <a:r>
              <a:rPr lang="en-US" dirty="0" smtClean="0"/>
              <a:t> Nevertheless, it was the French mathematician </a:t>
            </a:r>
            <a:r>
              <a:rPr lang="en-US" dirty="0" smtClean="0">
                <a:hlinkClick r:id="rId11" action="ppaction://hlinkfile"/>
              </a:rPr>
              <a:t>Pierre-Simon Laplace</a:t>
            </a:r>
            <a:r>
              <a:rPr lang="en-US" dirty="0" smtClean="0"/>
              <a:t> (1749–1827) who pioneered and popularized what is now called Bayesian probability.</a:t>
            </a:r>
            <a:r>
              <a:rPr lang="en-US" baseline="30000" dirty="0" smtClean="0">
                <a:hlinkClick r:id="rId12" action="ppaction://hlinkfile"/>
              </a:rPr>
              <a:t>[3</a:t>
            </a:r>
            <a:r>
              <a:rPr lang="en-US" baseline="30000" dirty="0" smtClean="0">
                <a:hlinkClick r:id="rId13" action="ppaction://hlinkfile"/>
              </a:rPr>
              <a:t>]</a:t>
            </a: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26A6A987-B27B-4FED-A6EF-F772D165128B}" type="slidenum">
              <a:rPr lang="en-US" smtClean="0">
                <a:latin typeface="Arial" pitchFamily="34" charset="0"/>
              </a:rPr>
              <a:pPr/>
              <a:t>25</a:t>
            </a:fld>
            <a:endParaRPr lang="en-US" smtClean="0">
              <a:latin typeface="Arial" pitchFamily="34"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pPr>
              <a:buFont typeface="Wingdings" pitchFamily="2" charset="2"/>
              <a:buChar char="v"/>
            </a:pPr>
            <a:r>
              <a:rPr lang="en-US" dirty="0" smtClean="0">
                <a:latin typeface="Arial" pitchFamily="34" charset="0"/>
              </a:rPr>
              <a:t>Not all geo- </a:t>
            </a:r>
            <a:r>
              <a:rPr lang="en-US" u="sng" dirty="0" smtClean="0">
                <a:latin typeface="Arial" pitchFamily="34" charset="0"/>
              </a:rPr>
              <a:t>“Uncertainties/Risks” </a:t>
            </a:r>
            <a:r>
              <a:rPr lang="en-US" dirty="0" smtClean="0">
                <a:latin typeface="Arial" pitchFamily="34" charset="0"/>
              </a:rPr>
              <a:t>have bad consequences</a:t>
            </a:r>
          </a:p>
          <a:p>
            <a:pPr>
              <a:buFont typeface="Wingdings" pitchFamily="2" charset="2"/>
              <a:buChar char="v"/>
            </a:pPr>
            <a:r>
              <a:rPr lang="en-US" dirty="0" smtClean="0">
                <a:latin typeface="Arial" pitchFamily="34" charset="0"/>
              </a:rPr>
              <a:t>ICE Technical</a:t>
            </a:r>
            <a:r>
              <a:rPr lang="en-US" baseline="0" dirty="0" smtClean="0">
                <a:latin typeface="Arial" pitchFamily="34" charset="0"/>
              </a:rPr>
              <a:t> Advisory Panel: Ron Smith, Jim </a:t>
            </a:r>
            <a:r>
              <a:rPr lang="en-US" baseline="0" dirty="0" err="1" smtClean="0">
                <a:latin typeface="Arial" pitchFamily="34" charset="0"/>
              </a:rPr>
              <a:t>Monsees</a:t>
            </a:r>
            <a:r>
              <a:rPr lang="en-US" baseline="0" dirty="0" smtClean="0">
                <a:latin typeface="Arial" pitchFamily="34" charset="0"/>
              </a:rPr>
              <a:t> (PB), Steve Klein (Jacobs Assoc.)</a:t>
            </a:r>
          </a:p>
          <a:p>
            <a:pPr lvl="1">
              <a:buFont typeface="Wingdings" pitchFamily="2" charset="2"/>
              <a:buChar char="v"/>
            </a:pPr>
            <a:r>
              <a:rPr lang="en-US" baseline="0" dirty="0" err="1" smtClean="0">
                <a:latin typeface="Arial" pitchFamily="34" charset="0"/>
              </a:rPr>
              <a:t>Baysesian</a:t>
            </a:r>
            <a:r>
              <a:rPr lang="en-US" baseline="0" dirty="0" smtClean="0">
                <a:latin typeface="Arial" pitchFamily="34" charset="0"/>
              </a:rPr>
              <a:t> Panel</a:t>
            </a:r>
            <a:endParaRPr lang="en-US" dirty="0" smtClean="0">
              <a:latin typeface="Arial" pitchFamily="34" charset="0"/>
            </a:endParaRPr>
          </a:p>
          <a:p>
            <a:pPr>
              <a:buFont typeface="Wingdings" pitchFamily="2" charset="2"/>
              <a:buChar char="v"/>
            </a:pPr>
            <a:r>
              <a:rPr lang="en-US" dirty="0" smtClean="0">
                <a:latin typeface="Arial" pitchFamily="34" charset="0"/>
              </a:rPr>
              <a:t>For Instance: For a very large tunnel project in LA area (initial estimate $8.5B), the  line item for tunnel muck disposal (waste rock) is  about $170M because the rock chemistry MAY require disposal as a hazardous waste with a long haul distance.</a:t>
            </a:r>
          </a:p>
          <a:p>
            <a:pPr lvl="1">
              <a:buFont typeface="Wingdings" pitchFamily="2" charset="2"/>
              <a:buChar char="v"/>
            </a:pPr>
            <a:r>
              <a:rPr lang="en-US" dirty="0" smtClean="0">
                <a:latin typeface="Arial" pitchFamily="34" charset="0"/>
              </a:rPr>
              <a:t>This item will be followed closely to explore opportunities to reduce these costs.  </a:t>
            </a:r>
          </a:p>
        </p:txBody>
      </p:sp>
      <p:sp>
        <p:nvSpPr>
          <p:cNvPr id="67588" name="Slide Number Placeholder 3"/>
          <p:cNvSpPr>
            <a:spLocks noGrp="1"/>
          </p:cNvSpPr>
          <p:nvPr>
            <p:ph type="sldNum" sz="quarter" idx="5"/>
          </p:nvPr>
        </p:nvSpPr>
        <p:spPr>
          <a:noFill/>
        </p:spPr>
        <p:txBody>
          <a:bodyPr/>
          <a:lstStyle/>
          <a:p>
            <a:fld id="{BDB0E520-9C84-4AFF-BEE1-03AA2E299529}" type="slidenum">
              <a:rPr lang="en-US" smtClean="0">
                <a:latin typeface="Arial" pitchFamily="34" charset="0"/>
              </a:rPr>
              <a:pPr/>
              <a:t>26</a:t>
            </a:fld>
            <a:endParaRPr lang="en-US" dirty="0"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D9C6DE3E-6AB4-40BA-A6B4-0BCEEC8006FF}" type="slidenum">
              <a:rPr lang="en-US" smtClean="0">
                <a:latin typeface="Arial" pitchFamily="34" charset="0"/>
              </a:rPr>
              <a:pPr/>
              <a:t>27</a:t>
            </a:fld>
            <a:endParaRPr lang="en-US" smtClean="0">
              <a:latin typeface="Arial" pitchFamily="34" charset="0"/>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A088111F-939C-4BA7-860A-5BD7E70C2D60}" type="slidenum">
              <a:rPr lang="en-US" smtClean="0">
                <a:latin typeface="Arial" pitchFamily="34" charset="0"/>
              </a:rPr>
              <a:pPr/>
              <a:t>28</a:t>
            </a:fld>
            <a:endParaRPr lang="en-US" smtClean="0">
              <a:latin typeface="Arial" pitchFamily="34"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r>
              <a:rPr lang="en-US" dirty="0" smtClean="0">
                <a:latin typeface="Verdana" pitchFamily="34" charset="0"/>
              </a:rPr>
              <a:t>Knowledge, Skills and Abilities required to be in Group 1:</a:t>
            </a:r>
          </a:p>
          <a:p>
            <a:pPr lvl="1" eaLnBrk="1" hangingPunct="1">
              <a:buFontTx/>
              <a:buChar char="•"/>
            </a:pPr>
            <a:r>
              <a:rPr lang="en-US" u="sng" dirty="0" smtClean="0">
                <a:latin typeface="Verdana" pitchFamily="34" charset="0"/>
              </a:rPr>
              <a:t>Constructability</a:t>
            </a:r>
          </a:p>
          <a:p>
            <a:pPr lvl="2" eaLnBrk="1" hangingPunct="1">
              <a:buFontTx/>
              <a:buChar char="•"/>
            </a:pPr>
            <a:r>
              <a:rPr lang="en-US" dirty="0" smtClean="0">
                <a:latin typeface="Verdana" pitchFamily="34" charset="0"/>
              </a:rPr>
              <a:t>The importance of providing the project team with a reasonable range of options</a:t>
            </a:r>
          </a:p>
          <a:p>
            <a:pPr lvl="2" eaLnBrk="1" hangingPunct="1">
              <a:buFontTx/>
              <a:buChar char="•"/>
            </a:pPr>
            <a:r>
              <a:rPr lang="en-US" dirty="0" smtClean="0">
                <a:latin typeface="Verdana" pitchFamily="34" charset="0"/>
              </a:rPr>
              <a:t>Know how to build the elements we recommend</a:t>
            </a:r>
          </a:p>
          <a:p>
            <a:pPr lvl="2" eaLnBrk="1" hangingPunct="1">
              <a:buFontTx/>
              <a:buChar char="•"/>
            </a:pPr>
            <a:r>
              <a:rPr lang="en-US" dirty="0" smtClean="0">
                <a:latin typeface="Verdana" pitchFamily="34" charset="0"/>
              </a:rPr>
              <a:t>Reliable cost estimates, cost uncertainties and unforeseen conditions that could impact the costs</a:t>
            </a:r>
          </a:p>
          <a:p>
            <a:pPr lvl="1" eaLnBrk="1" hangingPunct="1">
              <a:buFontTx/>
              <a:buChar char="•"/>
            </a:pPr>
            <a:r>
              <a:rPr lang="en-US" u="sng" dirty="0" smtClean="0">
                <a:latin typeface="Verdana" pitchFamily="34" charset="0"/>
              </a:rPr>
              <a:t>Management of Geo-Risk</a:t>
            </a:r>
          </a:p>
          <a:p>
            <a:pPr lvl="2" eaLnBrk="1" hangingPunct="1">
              <a:buFontTx/>
              <a:buChar char="•"/>
            </a:pPr>
            <a:r>
              <a:rPr lang="en-US" dirty="0" smtClean="0">
                <a:latin typeface="Verdana" pitchFamily="34" charset="0"/>
              </a:rPr>
              <a:t>Ability to identify the foreseeable risks/hazards that could impact this specific project</a:t>
            </a:r>
          </a:p>
          <a:p>
            <a:pPr lvl="2" eaLnBrk="1" hangingPunct="1">
              <a:buFontTx/>
              <a:buChar char="•"/>
            </a:pPr>
            <a:r>
              <a:rPr lang="en-US" dirty="0" smtClean="0">
                <a:latin typeface="Verdana" pitchFamily="34" charset="0"/>
              </a:rPr>
              <a:t>Ability to develop</a:t>
            </a:r>
          </a:p>
          <a:p>
            <a:pPr lvl="3" eaLnBrk="1" hangingPunct="1">
              <a:buFontTx/>
              <a:buChar char="•"/>
            </a:pPr>
            <a:r>
              <a:rPr lang="en-US" dirty="0" smtClean="0">
                <a:latin typeface="Verdana" pitchFamily="34" charset="0"/>
              </a:rPr>
              <a:t>Mitigations to avoid or</a:t>
            </a:r>
          </a:p>
          <a:p>
            <a:pPr lvl="3" eaLnBrk="1" hangingPunct="1">
              <a:buFontTx/>
              <a:buChar char="•"/>
            </a:pPr>
            <a:r>
              <a:rPr lang="en-US" dirty="0" smtClean="0">
                <a:latin typeface="Verdana" pitchFamily="34" charset="0"/>
              </a:rPr>
              <a:t>Equitable risk allocations among the project team members</a:t>
            </a:r>
          </a:p>
          <a:p>
            <a:pPr lvl="1" eaLnBrk="1" hangingPunct="1">
              <a:buFontTx/>
              <a:buChar char="•"/>
            </a:pPr>
            <a:r>
              <a:rPr lang="en-US" u="sng" dirty="0" smtClean="0">
                <a:latin typeface="Verdana" pitchFamily="34" charset="0"/>
              </a:rPr>
              <a:t>Power of Persuasion</a:t>
            </a:r>
            <a:r>
              <a:rPr lang="en-US" dirty="0" smtClean="0">
                <a:latin typeface="Verdana" pitchFamily="34" charset="0"/>
              </a:rPr>
              <a:t> to convince the project team to rely on you as the </a:t>
            </a:r>
            <a:r>
              <a:rPr lang="en-US" u="sng" dirty="0" smtClean="0">
                <a:latin typeface="Verdana" pitchFamily="34" charset="0"/>
              </a:rPr>
              <a:t>Trusted Advisor</a:t>
            </a:r>
            <a:r>
              <a:rPr lang="en-US" dirty="0" smtClean="0">
                <a:latin typeface="Verdana" pitchFamily="34" charset="0"/>
              </a:rPr>
              <a:t> on matters related to geo-risks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61444" name="Slide Number Placeholder 3"/>
          <p:cNvSpPr>
            <a:spLocks noGrp="1"/>
          </p:cNvSpPr>
          <p:nvPr>
            <p:ph type="sldNum" sz="quarter" idx="5"/>
          </p:nvPr>
        </p:nvSpPr>
        <p:spPr>
          <a:noFill/>
        </p:spPr>
        <p:txBody>
          <a:bodyPr/>
          <a:lstStyle/>
          <a:p>
            <a:fld id="{0AE5AD4E-4BBF-4452-A5BA-591B86D31911}" type="slidenum">
              <a:rPr lang="en-US" smtClean="0">
                <a:latin typeface="Arial" pitchFamily="34" charset="0"/>
              </a:rPr>
              <a:pPr/>
              <a:t>29</a:t>
            </a:fld>
            <a:endParaRPr lang="en-US" dirty="0"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buFont typeface="Wingdings" pitchFamily="2" charset="2"/>
              <a:buChar char="v"/>
            </a:pPr>
            <a:r>
              <a:rPr lang="en-US" dirty="0" smtClean="0"/>
              <a:t>Successful</a:t>
            </a:r>
            <a:r>
              <a:rPr lang="en-US" baseline="0" dirty="0" smtClean="0"/>
              <a:t> c</a:t>
            </a:r>
            <a:r>
              <a:rPr lang="en-US" dirty="0" smtClean="0"/>
              <a:t>ommunication begins</a:t>
            </a:r>
            <a:r>
              <a:rPr lang="en-US" baseline="0" dirty="0" smtClean="0"/>
              <a:t> with understanding that what passes out of my mouth (or on paper) is the product of my life experiences; for me:</a:t>
            </a:r>
          </a:p>
          <a:p>
            <a:pPr lvl="2">
              <a:buFont typeface="Wingdings" pitchFamily="2" charset="2"/>
              <a:buChar char="v"/>
            </a:pPr>
            <a:r>
              <a:rPr lang="en-US" baseline="0" dirty="0" smtClean="0"/>
              <a:t>Southern</a:t>
            </a:r>
          </a:p>
          <a:p>
            <a:pPr lvl="2">
              <a:buFont typeface="Wingdings" pitchFamily="2" charset="2"/>
              <a:buChar char="v"/>
            </a:pPr>
            <a:r>
              <a:rPr lang="en-US" baseline="0" dirty="0" smtClean="0"/>
              <a:t>Small town</a:t>
            </a:r>
          </a:p>
          <a:p>
            <a:pPr lvl="2">
              <a:buFont typeface="Wingdings" pitchFamily="2" charset="2"/>
              <a:buChar char="v"/>
            </a:pPr>
            <a:r>
              <a:rPr lang="en-US" baseline="0" dirty="0" smtClean="0"/>
              <a:t>Depression-era parents</a:t>
            </a:r>
          </a:p>
          <a:p>
            <a:pPr lvl="2">
              <a:buFont typeface="Wingdings" pitchFamily="2" charset="2"/>
              <a:buChar char="v"/>
            </a:pPr>
            <a:r>
              <a:rPr lang="en-US" baseline="0" dirty="0" smtClean="0"/>
              <a:t>Good-old-boy personality</a:t>
            </a:r>
          </a:p>
          <a:p>
            <a:pPr lvl="2">
              <a:buFont typeface="Wingdings" pitchFamily="2" charset="2"/>
              <a:buNone/>
            </a:pPr>
            <a:endParaRPr lang="en-US" baseline="0" dirty="0" smtClean="0"/>
          </a:p>
          <a:p>
            <a:pPr lvl="2">
              <a:buFont typeface="Wingdings" pitchFamily="2" charset="2"/>
              <a:buChar char="v"/>
            </a:pPr>
            <a:endParaRPr lang="en-US" dirty="0"/>
          </a:p>
        </p:txBody>
      </p:sp>
      <p:sp>
        <p:nvSpPr>
          <p:cNvPr id="4" name="Slide Number Placeholder 3"/>
          <p:cNvSpPr>
            <a:spLocks noGrp="1"/>
          </p:cNvSpPr>
          <p:nvPr>
            <p:ph type="sldNum" sz="quarter" idx="10"/>
          </p:nvPr>
        </p:nvSpPr>
        <p:spPr/>
        <p:txBody>
          <a:bodyPr/>
          <a:lstStyle/>
          <a:p>
            <a:fld id="{1DF518DA-8DAA-436D-AC35-3B50ECB88F3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buFont typeface="Wingdings" pitchFamily="2" charset="2"/>
              <a:buChar char="v"/>
            </a:pPr>
            <a:r>
              <a:rPr lang="en-US" dirty="0" smtClean="0"/>
              <a:t>Try to avoid</a:t>
            </a:r>
            <a:r>
              <a:rPr lang="en-US" baseline="0" dirty="0" smtClean="0"/>
              <a:t> a Speaker </a:t>
            </a:r>
            <a:r>
              <a:rPr lang="en-US" baseline="0" dirty="0" err="1" smtClean="0"/>
              <a:t>Boehnar</a:t>
            </a:r>
            <a:r>
              <a:rPr lang="en-US" baseline="0" dirty="0" smtClean="0"/>
              <a:t> moment</a:t>
            </a:r>
            <a:endParaRPr lang="en-US" dirty="0" smtClean="0"/>
          </a:p>
          <a:p>
            <a:pPr lvl="1">
              <a:buFont typeface="Wingdings" pitchFamily="2" charset="2"/>
              <a:buChar char="v"/>
            </a:pPr>
            <a:r>
              <a:rPr lang="en-US" dirty="0" smtClean="0"/>
              <a:t>Years with Waggoner- 2</a:t>
            </a:r>
            <a:r>
              <a:rPr lang="en-US" baseline="30000" dirty="0" smtClean="0"/>
              <a:t>nd</a:t>
            </a:r>
            <a:r>
              <a:rPr lang="en-US" dirty="0" smtClean="0"/>
              <a:t> PhD</a:t>
            </a:r>
          </a:p>
          <a:p>
            <a:pPr lvl="2">
              <a:buFont typeface="Wingdings" pitchFamily="2" charset="2"/>
              <a:buChar char="v"/>
            </a:pPr>
            <a:r>
              <a:rPr lang="en-US" dirty="0" smtClean="0"/>
              <a:t>Equally at ease with King</a:t>
            </a:r>
            <a:r>
              <a:rPr lang="en-US" baseline="0" dirty="0" smtClean="0"/>
              <a:t> of Thailand and miner with a third grade education</a:t>
            </a:r>
          </a:p>
          <a:p>
            <a:pPr lvl="1">
              <a:buFont typeface="Wingdings" pitchFamily="2" charset="2"/>
              <a:buChar char="v"/>
            </a:pPr>
            <a:r>
              <a:rPr lang="en-US" dirty="0" smtClean="0"/>
              <a:t>Peer Review Team: Aldrich, Ken Kramer,</a:t>
            </a:r>
            <a:r>
              <a:rPr lang="en-US" baseline="0" dirty="0" smtClean="0"/>
              <a:t> Gene Miller and Ron (the rookie)</a:t>
            </a:r>
          </a:p>
          <a:p>
            <a:pPr lvl="2">
              <a:buFont typeface="Wingdings" pitchFamily="2" charset="2"/>
              <a:buChar char="v"/>
            </a:pPr>
            <a:r>
              <a:rPr lang="en-US" baseline="0" dirty="0" smtClean="0"/>
              <a:t>Subsequent Peer Review with Jerry </a:t>
            </a:r>
            <a:r>
              <a:rPr lang="en-US" baseline="0" dirty="0" err="1" smtClean="0"/>
              <a:t>Neyer</a:t>
            </a:r>
            <a:r>
              <a:rPr lang="en-US" baseline="0" dirty="0" smtClean="0"/>
              <a:t> of Boston area firm</a:t>
            </a:r>
          </a:p>
          <a:p>
            <a:pPr lvl="3">
              <a:buFont typeface="Wingdings" pitchFamily="2" charset="2"/>
              <a:buChar char="v"/>
            </a:pPr>
            <a:r>
              <a:rPr lang="en-US" baseline="0" dirty="0" smtClean="0"/>
              <a:t>Visit to a building construction site</a:t>
            </a:r>
          </a:p>
          <a:p>
            <a:pPr lvl="3">
              <a:buFont typeface="Wingdings" pitchFamily="2" charset="2"/>
              <a:buChar char="v"/>
            </a:pPr>
            <a:r>
              <a:rPr lang="en-US" baseline="0" dirty="0" smtClean="0"/>
              <a:t>Impressed with firm’s site inspector; a bright, young, MS </a:t>
            </a:r>
          </a:p>
          <a:p>
            <a:pPr lvl="3">
              <a:buFont typeface="Wingdings" pitchFamily="2" charset="2"/>
              <a:buChar char="v"/>
            </a:pPr>
            <a:r>
              <a:rPr lang="en-US" baseline="0" dirty="0" smtClean="0"/>
              <a:t>Ask CEO how he was able to get the client to accept that level</a:t>
            </a:r>
            <a:r>
              <a:rPr lang="en-US" baseline="0" dirty="0"/>
              <a:t> </a:t>
            </a:r>
            <a:r>
              <a:rPr lang="en-US" baseline="0" dirty="0" smtClean="0"/>
              <a:t>– he answered “two words, </a:t>
            </a:r>
            <a:r>
              <a:rPr lang="en-US" baseline="0" dirty="0" err="1" smtClean="0"/>
              <a:t>Harl</a:t>
            </a:r>
            <a:r>
              <a:rPr lang="en-US" baseline="0" dirty="0" smtClean="0"/>
              <a:t> Aldrich set the local standard”</a:t>
            </a:r>
          </a:p>
        </p:txBody>
      </p:sp>
      <p:sp>
        <p:nvSpPr>
          <p:cNvPr id="4" name="Slide Number Placeholder 3"/>
          <p:cNvSpPr>
            <a:spLocks noGrp="1"/>
          </p:cNvSpPr>
          <p:nvPr>
            <p:ph type="sldNum" sz="quarter" idx="10"/>
          </p:nvPr>
        </p:nvSpPr>
        <p:spPr/>
        <p:txBody>
          <a:bodyPr/>
          <a:lstStyle/>
          <a:p>
            <a:fld id="{1DF518DA-8DAA-436D-AC35-3B50ECB88F34}"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Wingdings" pitchFamily="2" charset="2"/>
              <a:buChar char="Ø"/>
            </a:pPr>
            <a:r>
              <a:rPr lang="en-US" dirty="0" smtClean="0"/>
              <a:t>A recent article-</a:t>
            </a:r>
            <a:r>
              <a:rPr lang="en-US" baseline="0" dirty="0" smtClean="0"/>
              <a:t> a</a:t>
            </a:r>
            <a:r>
              <a:rPr lang="en-US" dirty="0" smtClean="0"/>
              <a:t> great question</a:t>
            </a:r>
          </a:p>
          <a:p>
            <a:pPr>
              <a:buFont typeface="Wingdings" pitchFamily="2" charset="2"/>
              <a:buChar char="Ø"/>
            </a:pPr>
            <a:r>
              <a:rPr lang="en-US" dirty="0" smtClean="0"/>
              <a:t>Tallahassee Story</a:t>
            </a:r>
          </a:p>
          <a:p>
            <a:pPr lvl="1">
              <a:buFont typeface="Wingdings" pitchFamily="2" charset="2"/>
              <a:buChar char="Ø"/>
            </a:pPr>
            <a:r>
              <a:rPr lang="en-US" dirty="0" smtClean="0"/>
              <a:t>Strong groundwater expertise (deep wells)</a:t>
            </a:r>
          </a:p>
          <a:p>
            <a:pPr lvl="1">
              <a:buFont typeface="Wingdings" pitchFamily="2" charset="2"/>
              <a:buChar char="Ø"/>
            </a:pPr>
            <a:r>
              <a:rPr lang="en-US" dirty="0" smtClean="0"/>
              <a:t>Groundwater</a:t>
            </a:r>
            <a:r>
              <a:rPr lang="en-US" baseline="0" dirty="0" smtClean="0"/>
              <a:t> contamination market available</a:t>
            </a:r>
          </a:p>
          <a:p>
            <a:pPr lvl="2">
              <a:buFont typeface="Wingdings" pitchFamily="2" charset="2"/>
              <a:buChar char="Ø"/>
            </a:pPr>
            <a:r>
              <a:rPr lang="en-US" baseline="0" dirty="0" smtClean="0"/>
              <a:t>Strong personal relations with funding agency (soccer team buddies)</a:t>
            </a:r>
          </a:p>
          <a:p>
            <a:pPr lvl="1">
              <a:buFont typeface="Wingdings" pitchFamily="2" charset="2"/>
              <a:buChar char="Ø"/>
            </a:pPr>
            <a:r>
              <a:rPr lang="en-US" baseline="0" dirty="0" smtClean="0"/>
              <a:t>Originally a </a:t>
            </a:r>
            <a:r>
              <a:rPr lang="en-US" baseline="0" dirty="0" err="1" smtClean="0"/>
              <a:t>satalite</a:t>
            </a:r>
            <a:r>
              <a:rPr lang="en-US" baseline="0" dirty="0" smtClean="0"/>
              <a:t> of WCGI Phil. Office</a:t>
            </a:r>
          </a:p>
          <a:p>
            <a:pPr lvl="2">
              <a:buFont typeface="Wingdings" pitchFamily="2" charset="2"/>
              <a:buChar char="Ø"/>
            </a:pPr>
            <a:r>
              <a:rPr lang="en-US" baseline="0" dirty="0" smtClean="0"/>
              <a:t>Environmental contamination office</a:t>
            </a:r>
          </a:p>
          <a:p>
            <a:pPr lvl="1">
              <a:buFont typeface="Wingdings" pitchFamily="2" charset="2"/>
              <a:buChar char="Ø"/>
            </a:pPr>
            <a:r>
              <a:rPr lang="en-US" baseline="0" dirty="0" smtClean="0"/>
              <a:t>Wasn’t working out for either office – both performing poorly</a:t>
            </a:r>
          </a:p>
          <a:p>
            <a:pPr lvl="0">
              <a:buFont typeface="Wingdings" pitchFamily="2" charset="2"/>
              <a:buChar char="Ø"/>
            </a:pPr>
            <a:r>
              <a:rPr lang="en-US" baseline="0" dirty="0" smtClean="0"/>
              <a:t>MD office ask to take over by EOG manager</a:t>
            </a:r>
          </a:p>
          <a:p>
            <a:pPr lvl="1">
              <a:buFont typeface="Wingdings" pitchFamily="2" charset="2"/>
              <a:buChar char="Ø"/>
            </a:pPr>
            <a:r>
              <a:rPr lang="en-US" baseline="0" dirty="0" smtClean="0"/>
              <a:t>Closer by air to Tallahassee</a:t>
            </a:r>
          </a:p>
          <a:p>
            <a:pPr lvl="1">
              <a:buFont typeface="Wingdings" pitchFamily="2" charset="2"/>
              <a:buChar char="Ø"/>
            </a:pPr>
            <a:r>
              <a:rPr lang="en-US" baseline="0" dirty="0" smtClean="0"/>
              <a:t>Ron speaks Southern</a:t>
            </a:r>
          </a:p>
          <a:p>
            <a:pPr lvl="1">
              <a:buFont typeface="Wingdings" pitchFamily="2" charset="2"/>
              <a:buChar char="Ø"/>
            </a:pPr>
            <a:r>
              <a:rPr lang="en-US" baseline="0" dirty="0" smtClean="0"/>
              <a:t>Moderate environmental practice</a:t>
            </a:r>
          </a:p>
          <a:p>
            <a:pPr lvl="0">
              <a:buFont typeface="Wingdings" pitchFamily="2" charset="2"/>
              <a:buChar char="Ø"/>
            </a:pPr>
            <a:r>
              <a:rPr lang="en-US" baseline="0" dirty="0" smtClean="0"/>
              <a:t>Tallahassee Manager was very frustrated</a:t>
            </a:r>
          </a:p>
          <a:p>
            <a:pPr lvl="1">
              <a:buFont typeface="Wingdings" pitchFamily="2" charset="2"/>
              <a:buChar char="Ø"/>
            </a:pPr>
            <a:r>
              <a:rPr lang="en-US" baseline="0" dirty="0" smtClean="0"/>
              <a:t>High revenue; low profit</a:t>
            </a:r>
          </a:p>
          <a:p>
            <a:pPr lvl="1">
              <a:buFont typeface="Wingdings" pitchFamily="2" charset="2"/>
              <a:buChar char="Ø"/>
            </a:pPr>
            <a:r>
              <a:rPr lang="en-US" baseline="0" dirty="0" smtClean="0"/>
              <a:t>Different revenue stream (MD; 75/25---FL 60/40)</a:t>
            </a:r>
            <a:endParaRPr lang="en-US" baseline="0" dirty="0"/>
          </a:p>
        </p:txBody>
      </p:sp>
      <p:sp>
        <p:nvSpPr>
          <p:cNvPr id="4" name="Slide Number Placeholder 3"/>
          <p:cNvSpPr>
            <a:spLocks noGrp="1"/>
          </p:cNvSpPr>
          <p:nvPr>
            <p:ph type="sldNum" sz="quarter" idx="10"/>
          </p:nvPr>
        </p:nvSpPr>
        <p:spPr/>
        <p:txBody>
          <a:bodyPr/>
          <a:lstStyle/>
          <a:p>
            <a:fld id="{1DF518DA-8DAA-436D-AC35-3B50ECB88F34}"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 profit         S=salary</a:t>
            </a:r>
          </a:p>
          <a:p>
            <a:r>
              <a:rPr lang="en-US" dirty="0" smtClean="0"/>
              <a:t>R=revenue      N=</a:t>
            </a:r>
            <a:r>
              <a:rPr lang="en-US" baseline="0" dirty="0" smtClean="0"/>
              <a:t> non-salary</a:t>
            </a:r>
          </a:p>
          <a:p>
            <a:r>
              <a:rPr lang="en-US" baseline="0" dirty="0" smtClean="0"/>
              <a:t>C=cost            T= total (salary)</a:t>
            </a:r>
          </a:p>
          <a:p>
            <a:r>
              <a:rPr lang="en-US" baseline="0" dirty="0" smtClean="0"/>
              <a:t>                       I= indirect</a:t>
            </a:r>
          </a:p>
          <a:p>
            <a:endParaRPr lang="en-US" baseline="0" dirty="0" smtClean="0"/>
          </a:p>
          <a:p>
            <a:endParaRPr lang="en-US" baseline="0" dirty="0" smtClean="0"/>
          </a:p>
          <a:p>
            <a:r>
              <a:rPr lang="en-US" baseline="0" dirty="0" smtClean="0"/>
              <a:t>PFO=profit from operations = PS + PN</a:t>
            </a:r>
            <a:endParaRPr lang="en-US" dirty="0"/>
          </a:p>
        </p:txBody>
      </p:sp>
      <p:sp>
        <p:nvSpPr>
          <p:cNvPr id="4" name="Slide Number Placeholder 3"/>
          <p:cNvSpPr>
            <a:spLocks noGrp="1"/>
          </p:cNvSpPr>
          <p:nvPr>
            <p:ph type="sldNum" sz="quarter" idx="10"/>
          </p:nvPr>
        </p:nvSpPr>
        <p:spPr/>
        <p:txBody>
          <a:bodyPr/>
          <a:lstStyle/>
          <a:p>
            <a:fld id="{1DF518DA-8DAA-436D-AC35-3B50ECB88F34}"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Indexes= % chargeable time ; back log</a:t>
            </a:r>
            <a:endParaRPr lang="en-US" dirty="0"/>
          </a:p>
        </p:txBody>
      </p:sp>
      <p:sp>
        <p:nvSpPr>
          <p:cNvPr id="4" name="Slide Number Placeholder 3"/>
          <p:cNvSpPr>
            <a:spLocks noGrp="1"/>
          </p:cNvSpPr>
          <p:nvPr>
            <p:ph type="sldNum" sz="quarter" idx="10"/>
          </p:nvPr>
        </p:nvSpPr>
        <p:spPr/>
        <p:txBody>
          <a:bodyPr/>
          <a:lstStyle/>
          <a:p>
            <a:fld id="{1DF518DA-8DAA-436D-AC35-3B50ECB88F34}"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D79B09-AC69-43A6-A5B8-6C6352FF42B7}" type="slidenum">
              <a:rPr lang="en-US"/>
              <a:pPr/>
              <a:t>9</a:t>
            </a:fld>
            <a:endParaRPr lang="en-US" dirty="0"/>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pPr>
              <a:buFontTx/>
              <a:buChar char="•"/>
            </a:pPr>
            <a:r>
              <a:rPr lang="en-US" dirty="0" smtClean="0"/>
              <a:t>Markup--- Lock &amp;</a:t>
            </a:r>
            <a:r>
              <a:rPr lang="en-US" baseline="0" dirty="0" smtClean="0"/>
              <a:t> </a:t>
            </a:r>
            <a:r>
              <a:rPr lang="en-US" dirty="0" smtClean="0"/>
              <a:t>Dam 25---</a:t>
            </a:r>
            <a:r>
              <a:rPr lang="en-US" baseline="0" dirty="0" smtClean="0"/>
              <a:t> $5M, (with $3M sub @ ~25% markup) big outside revenue</a:t>
            </a:r>
          </a:p>
          <a:p>
            <a:pPr>
              <a:buFontTx/>
              <a:buChar char="•"/>
            </a:pPr>
            <a:r>
              <a:rPr lang="en-US" baseline="0" dirty="0" smtClean="0"/>
              <a:t>Denver office after Clevenger moved out.</a:t>
            </a:r>
          </a:p>
          <a:p>
            <a:pPr>
              <a:buFontTx/>
              <a:buChar char="•"/>
            </a:pPr>
            <a:r>
              <a:rPr lang="en-US" baseline="0" dirty="0" smtClean="0"/>
              <a:t>Markup and CIN (sin) pretty stable, for good or bad</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buFont typeface="Wingdings" pitchFamily="2" charset="2"/>
              <a:buChar char="v"/>
            </a:pPr>
            <a:r>
              <a:rPr lang="en-US" dirty="0" smtClean="0"/>
              <a:t>Review</a:t>
            </a:r>
            <a:r>
              <a:rPr lang="en-US" baseline="0" dirty="0" smtClean="0"/>
              <a:t> in general terms – details to follow</a:t>
            </a:r>
          </a:p>
          <a:p>
            <a:pPr lvl="1">
              <a:buFont typeface="Wingdings" pitchFamily="2" charset="2"/>
              <a:buChar char="v"/>
            </a:pPr>
            <a:r>
              <a:rPr lang="en-US" baseline="0" dirty="0" smtClean="0"/>
              <a:t>Focus on </a:t>
            </a:r>
            <a:r>
              <a:rPr lang="en-US" baseline="0" dirty="0" err="1" smtClean="0"/>
              <a:t>Th</a:t>
            </a:r>
            <a:r>
              <a:rPr lang="en-US" baseline="0" dirty="0" smtClean="0"/>
              <a:t>/Fr</a:t>
            </a:r>
            <a:endParaRPr lang="en-US" dirty="0"/>
          </a:p>
        </p:txBody>
      </p:sp>
      <p:sp>
        <p:nvSpPr>
          <p:cNvPr id="4" name="Slide Number Placeholder 3"/>
          <p:cNvSpPr>
            <a:spLocks noGrp="1"/>
          </p:cNvSpPr>
          <p:nvPr>
            <p:ph type="sldNum" sz="quarter" idx="10"/>
          </p:nvPr>
        </p:nvSpPr>
        <p:spPr/>
        <p:txBody>
          <a:bodyPr/>
          <a:lstStyle/>
          <a:p>
            <a:fld id="{1DF518DA-8DAA-436D-AC35-3B50ECB88F34}"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F7CADDF-E2C3-4038-AAE9-4FCAC5549AF8}" type="datetimeFigureOut">
              <a:rPr lang="en-US" smtClean="0"/>
              <a:pPr/>
              <a:t>4/6/2011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F7548C-EBC8-4864-A0A3-C9E2C2E8324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7CADDF-E2C3-4038-AAE9-4FCAC5549AF8}" type="datetimeFigureOut">
              <a:rPr lang="en-US" smtClean="0"/>
              <a:pPr/>
              <a:t>4/6/2011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F7548C-EBC8-4864-A0A3-C9E2C2E8324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7CADDF-E2C3-4038-AAE9-4FCAC5549AF8}" type="datetimeFigureOut">
              <a:rPr lang="en-US" smtClean="0"/>
              <a:pPr/>
              <a:t>4/6/2011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F7548C-EBC8-4864-A0A3-C9E2C2E8324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772400" cy="8382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90600" y="1295400"/>
            <a:ext cx="38100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53000" y="1295400"/>
            <a:ext cx="3810000" cy="4800600"/>
          </a:xfrm>
        </p:spPr>
        <p:txBody>
          <a:bodyPr/>
          <a:lstStyle/>
          <a:p>
            <a:endParaRPr lang="en-US"/>
          </a:p>
        </p:txBody>
      </p:sp>
      <p:sp>
        <p:nvSpPr>
          <p:cNvPr id="5" name="Slide Number Placeholder 4"/>
          <p:cNvSpPr>
            <a:spLocks noGrp="1"/>
          </p:cNvSpPr>
          <p:nvPr>
            <p:ph type="sldNum" sz="quarter" idx="10"/>
          </p:nvPr>
        </p:nvSpPr>
        <p:spPr>
          <a:xfrm>
            <a:off x="3829050" y="6265863"/>
            <a:ext cx="1525588" cy="457200"/>
          </a:xfrm>
        </p:spPr>
        <p:txBody>
          <a:bodyPr/>
          <a:lstStyle>
            <a:lvl1pPr>
              <a:defRPr/>
            </a:lvl1pPr>
          </a:lstStyle>
          <a:p>
            <a:fld id="{26F871EA-3587-44E0-961A-5CA4EB1495D2}"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7CADDF-E2C3-4038-AAE9-4FCAC5549AF8}" type="datetimeFigureOut">
              <a:rPr lang="en-US" smtClean="0"/>
              <a:pPr/>
              <a:t>4/6/2011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F7548C-EBC8-4864-A0A3-C9E2C2E8324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F7CADDF-E2C3-4038-AAE9-4FCAC5549AF8}" type="datetimeFigureOut">
              <a:rPr lang="en-US" smtClean="0"/>
              <a:pPr/>
              <a:t>4/6/2011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F7548C-EBC8-4864-A0A3-C9E2C2E8324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F7CADDF-E2C3-4038-AAE9-4FCAC5549AF8}" type="datetimeFigureOut">
              <a:rPr lang="en-US" smtClean="0"/>
              <a:pPr/>
              <a:t>4/6/2011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F7548C-EBC8-4864-A0A3-C9E2C2E8324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F7CADDF-E2C3-4038-AAE9-4FCAC5549AF8}" type="datetimeFigureOut">
              <a:rPr lang="en-US" smtClean="0"/>
              <a:pPr/>
              <a:t>4/6/2011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2F7548C-EBC8-4864-A0A3-C9E2C2E8324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F7CADDF-E2C3-4038-AAE9-4FCAC5549AF8}" type="datetimeFigureOut">
              <a:rPr lang="en-US" smtClean="0"/>
              <a:pPr/>
              <a:t>4/6/2011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2F7548C-EBC8-4864-A0A3-C9E2C2E8324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7CADDF-E2C3-4038-AAE9-4FCAC5549AF8}" type="datetimeFigureOut">
              <a:rPr lang="en-US" smtClean="0"/>
              <a:pPr/>
              <a:t>4/6/2011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2F7548C-EBC8-4864-A0A3-C9E2C2E8324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7CADDF-E2C3-4038-AAE9-4FCAC5549AF8}" type="datetimeFigureOut">
              <a:rPr lang="en-US" smtClean="0"/>
              <a:pPr/>
              <a:t>4/6/2011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F7548C-EBC8-4864-A0A3-C9E2C2E8324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7CADDF-E2C3-4038-AAE9-4FCAC5549AF8}" type="datetimeFigureOut">
              <a:rPr lang="en-US" smtClean="0"/>
              <a:pPr/>
              <a:t>4/6/2011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F7548C-EBC8-4864-A0A3-C9E2C2E8324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7CADDF-E2C3-4038-AAE9-4FCAC5549AF8}" type="datetimeFigureOut">
              <a:rPr lang="en-US" smtClean="0"/>
              <a:pPr/>
              <a:t>4/6/2011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F7548C-EBC8-4864-A0A3-C9E2C2E8324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828800"/>
            <a:ext cx="8382000" cy="2133600"/>
          </a:xfrm>
        </p:spPr>
        <p:txBody>
          <a:bodyPr>
            <a:normAutofit/>
          </a:bodyPr>
          <a:lstStyle/>
          <a:p>
            <a:r>
              <a:rPr lang="en-US" sz="5400" b="1" dirty="0" smtClean="0"/>
              <a:t>Leadership Lessons Learned</a:t>
            </a:r>
            <a:r>
              <a:rPr lang="en-US" sz="4000" dirty="0" smtClean="0"/>
              <a:t/>
            </a:r>
            <a:br>
              <a:rPr lang="en-US" sz="4000" dirty="0" smtClean="0"/>
            </a:br>
            <a:r>
              <a:rPr lang="en-US" sz="3600" b="1" dirty="0" smtClean="0"/>
              <a:t>50 Years as a Civil Engineer</a:t>
            </a:r>
            <a:br>
              <a:rPr lang="en-US" sz="3600" b="1" dirty="0" smtClean="0"/>
            </a:br>
            <a:r>
              <a:rPr lang="en-US" sz="3600" b="1" dirty="0" smtClean="0"/>
              <a:t> Ron Smith, BSCE 1961</a:t>
            </a:r>
            <a:endParaRPr lang="en-US" sz="3600" b="1" dirty="0"/>
          </a:p>
        </p:txBody>
      </p:sp>
      <p:sp>
        <p:nvSpPr>
          <p:cNvPr id="3" name="Subtitle 2"/>
          <p:cNvSpPr>
            <a:spLocks noGrp="1"/>
          </p:cNvSpPr>
          <p:nvPr>
            <p:ph type="subTitle" idx="1"/>
          </p:nvPr>
        </p:nvSpPr>
        <p:spPr>
          <a:xfrm>
            <a:off x="685800" y="5410200"/>
            <a:ext cx="7772400" cy="457200"/>
          </a:xfrm>
        </p:spPr>
        <p:txBody>
          <a:bodyPr>
            <a:normAutofit fontScale="70000" lnSpcReduction="20000"/>
          </a:bodyPr>
          <a:lstStyle/>
          <a:p>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609600" y="914400"/>
            <a:ext cx="7543800" cy="5638800"/>
          </a:xfrm>
        </p:spPr>
        <p:txBody>
          <a:bodyPr/>
          <a:lstStyle/>
          <a:p>
            <a:endParaRPr lang="en-US" b="1" dirty="0"/>
          </a:p>
        </p:txBody>
      </p:sp>
      <p:pic>
        <p:nvPicPr>
          <p:cNvPr id="2051" name="Picture 3" descr="C:\Documents and Settings\Jo Smith\Desktop\Ron's Documents\3-Other PROF GROUPS\ASFE\1-Ldrshp Lessons Learned-Smith\Understanding Profitability\SEBU Wkly Planning Diagram.bmp"/>
          <p:cNvPicPr>
            <a:picLocks noChangeAspect="1" noChangeArrowheads="1"/>
          </p:cNvPicPr>
          <p:nvPr/>
        </p:nvPicPr>
        <p:blipFill>
          <a:blip r:embed="rId3" cstate="print"/>
          <a:srcRect/>
          <a:stretch>
            <a:fillRect/>
          </a:stretch>
        </p:blipFill>
        <p:spPr bwMode="auto">
          <a:xfrm>
            <a:off x="1524000" y="609600"/>
            <a:ext cx="6031327" cy="60198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SEBU Estimate </a:t>
            </a:r>
            <a:r>
              <a:rPr lang="en-US" sz="3100" b="1" u="sng" dirty="0" smtClean="0"/>
              <a:t>from</a:t>
            </a:r>
            <a:r>
              <a:rPr lang="en-US" b="1" dirty="0" smtClean="0"/>
              <a:t> Individual Inputs</a:t>
            </a:r>
            <a:endParaRPr lang="en-US" b="1" dirty="0"/>
          </a:p>
        </p:txBody>
      </p:sp>
      <p:pic>
        <p:nvPicPr>
          <p:cNvPr id="7" name="Content Placeholder 6" descr="Cartoon Ballpark-WSJ.bmp"/>
          <p:cNvPicPr>
            <a:picLocks noGrp="1" noChangeAspect="1"/>
          </p:cNvPicPr>
          <p:nvPr>
            <p:ph sz="half" idx="1"/>
          </p:nvPr>
        </p:nvPicPr>
        <p:blipFill>
          <a:blip r:embed="rId3" cstate="print"/>
          <a:stretch>
            <a:fillRect/>
          </a:stretch>
        </p:blipFill>
        <p:spPr>
          <a:xfrm>
            <a:off x="5921029" y="2590800"/>
            <a:ext cx="3222971" cy="3011056"/>
          </a:xfrm>
        </p:spPr>
      </p:pic>
      <p:sp>
        <p:nvSpPr>
          <p:cNvPr id="4" name="Content Placeholder 3"/>
          <p:cNvSpPr>
            <a:spLocks noGrp="1"/>
          </p:cNvSpPr>
          <p:nvPr>
            <p:ph sz="half" idx="2"/>
          </p:nvPr>
        </p:nvSpPr>
        <p:spPr>
          <a:xfrm>
            <a:off x="4114800" y="1524000"/>
            <a:ext cx="3276600" cy="4525963"/>
          </a:xfrm>
        </p:spPr>
        <p:txBody>
          <a:bodyPr/>
          <a:lstStyle/>
          <a:p>
            <a:endParaRPr lang="en-US" dirty="0"/>
          </a:p>
        </p:txBody>
      </p:sp>
      <p:pic>
        <p:nvPicPr>
          <p:cNvPr id="1027" name="Picture 3" descr="C:\Documents and Settings\Jo Smith\Desktop\Ron's Documents\3-Other PROF GROUPS\ASFE\1-Ldrshp Lessons Learned-Smith\Understanding Profitability\Profitability-IndivWkly Schle.bmp"/>
          <p:cNvPicPr>
            <a:picLocks noChangeAspect="1" noChangeArrowheads="1"/>
          </p:cNvPicPr>
          <p:nvPr/>
        </p:nvPicPr>
        <p:blipFill>
          <a:blip r:embed="rId4" cstate="print"/>
          <a:srcRect/>
          <a:stretch>
            <a:fillRect/>
          </a:stretch>
        </p:blipFill>
        <p:spPr bwMode="auto">
          <a:xfrm>
            <a:off x="228600" y="1524000"/>
            <a:ext cx="3352800" cy="4767287"/>
          </a:xfrm>
          <a:prstGeom prst="rect">
            <a:avLst/>
          </a:prstGeom>
          <a:noFill/>
        </p:spPr>
      </p:pic>
      <p:pic>
        <p:nvPicPr>
          <p:cNvPr id="1028" name="Picture 4" descr="C:\Documents and Settings\Jo Smith\Desktop\Ron's Documents\3-Other PROF GROUPS\ASFE\1-Ldrshp Lessons Learned-Smith\Understanding Profitability\SEBU Wkly Summary.bmp"/>
          <p:cNvPicPr>
            <a:picLocks noChangeAspect="1" noChangeArrowheads="1"/>
          </p:cNvPicPr>
          <p:nvPr/>
        </p:nvPicPr>
        <p:blipFill>
          <a:blip r:embed="rId5" cstate="print"/>
          <a:srcRect/>
          <a:stretch>
            <a:fillRect/>
          </a:stretch>
        </p:blipFill>
        <p:spPr bwMode="auto">
          <a:xfrm>
            <a:off x="3962400" y="1600200"/>
            <a:ext cx="1873448" cy="4641324"/>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609600" y="914400"/>
            <a:ext cx="7543800" cy="5638800"/>
          </a:xfrm>
        </p:spPr>
        <p:txBody>
          <a:bodyPr/>
          <a:lstStyle/>
          <a:p>
            <a:endParaRPr lang="en-US" b="1" dirty="0"/>
          </a:p>
        </p:txBody>
      </p:sp>
      <p:pic>
        <p:nvPicPr>
          <p:cNvPr id="2051" name="Picture 3" descr="C:\Documents and Settings\Jo Smith\Desktop\Ron's Documents\3-Other PROF GROUPS\ASFE\1-Ldrshp Lessons Learned-Smith\Understanding Profitability\SEBU Wkly Planning Diagram.bmp"/>
          <p:cNvPicPr>
            <a:picLocks noChangeAspect="1" noChangeArrowheads="1"/>
          </p:cNvPicPr>
          <p:nvPr/>
        </p:nvPicPr>
        <p:blipFill>
          <a:blip r:embed="rId3" cstate="print"/>
          <a:srcRect/>
          <a:stretch>
            <a:fillRect/>
          </a:stretch>
        </p:blipFill>
        <p:spPr bwMode="auto">
          <a:xfrm>
            <a:off x="1447800" y="609600"/>
            <a:ext cx="6031327" cy="60198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762000"/>
            <a:ext cx="7772400" cy="2914650"/>
          </a:xfrm>
        </p:spPr>
        <p:txBody>
          <a:bodyPr>
            <a:normAutofit/>
          </a:bodyPr>
          <a:lstStyle/>
          <a:p>
            <a:r>
              <a:rPr lang="en-US" sz="6000" b="1" dirty="0" smtClean="0"/>
              <a:t>RISK</a:t>
            </a:r>
            <a:r>
              <a:rPr lang="en-US" sz="6000" dirty="0" smtClean="0"/>
              <a:t> </a:t>
            </a:r>
            <a:r>
              <a:rPr lang="en-US" dirty="0" smtClean="0"/>
              <a:t/>
            </a:r>
            <a:br>
              <a:rPr lang="en-US" dirty="0" smtClean="0"/>
            </a:br>
            <a:r>
              <a:rPr lang="en-US" dirty="0" smtClean="0"/>
              <a:t>and</a:t>
            </a:r>
            <a:br>
              <a:rPr lang="en-US" dirty="0" smtClean="0"/>
            </a:br>
            <a:r>
              <a:rPr lang="en-US" dirty="0" smtClean="0"/>
              <a:t>Geotechnical Practice</a:t>
            </a:r>
            <a:endParaRPr lang="en-US" dirty="0"/>
          </a:p>
        </p:txBody>
      </p:sp>
      <p:sp>
        <p:nvSpPr>
          <p:cNvPr id="3" name="Subtitle 2"/>
          <p:cNvSpPr>
            <a:spLocks noGrp="1"/>
          </p:cNvSpPr>
          <p:nvPr>
            <p:ph type="subTitle" idx="1"/>
          </p:nvPr>
        </p:nvSpPr>
        <p:spPr>
          <a:xfrm>
            <a:off x="914400" y="3352800"/>
            <a:ext cx="7467600" cy="1752600"/>
          </a:xfrm>
        </p:spPr>
        <p:txBody>
          <a:bodyPr/>
          <a:lstStyle/>
          <a:p>
            <a:r>
              <a:rPr lang="en-US" u="sng" dirty="0" smtClean="0">
                <a:solidFill>
                  <a:schemeClr val="tx1"/>
                </a:solidFill>
              </a:rPr>
              <a:t>Let’s Revisit the Fundamentals</a:t>
            </a:r>
          </a:p>
          <a:p>
            <a:r>
              <a:rPr lang="en-US" dirty="0" smtClean="0">
                <a:solidFill>
                  <a:schemeClr val="tx1"/>
                </a:solidFill>
              </a:rPr>
              <a:t>of Unanticipated Subsurface Conditions</a:t>
            </a:r>
          </a:p>
          <a:p>
            <a:r>
              <a:rPr lang="en-US" dirty="0" smtClean="0">
                <a:solidFill>
                  <a:schemeClr val="tx1"/>
                </a:solidFill>
              </a:rPr>
              <a:t>i.e., </a:t>
            </a:r>
            <a:r>
              <a:rPr lang="en-US" b="1" dirty="0" smtClean="0">
                <a:solidFill>
                  <a:schemeClr val="tx1"/>
                </a:solidFill>
              </a:rPr>
              <a:t>Geo-Risks</a:t>
            </a:r>
            <a:endParaRPr lang="en-US" b="1" dirty="0">
              <a:solidFill>
                <a:schemeClr val="tx1"/>
              </a:solidFill>
            </a:endParaRPr>
          </a:p>
        </p:txBody>
      </p:sp>
      <p:sp>
        <p:nvSpPr>
          <p:cNvPr id="4" name="TextBox 3"/>
          <p:cNvSpPr txBox="1"/>
          <p:nvPr/>
        </p:nvSpPr>
        <p:spPr>
          <a:xfrm>
            <a:off x="2057400" y="609600"/>
            <a:ext cx="5181600" cy="646331"/>
          </a:xfrm>
          <a:prstGeom prst="rect">
            <a:avLst/>
          </a:prstGeom>
          <a:noFill/>
        </p:spPr>
        <p:txBody>
          <a:bodyPr wrap="square" rtlCol="0">
            <a:spAutoFit/>
          </a:bodyPr>
          <a:lstStyle/>
          <a:p>
            <a:pPr algn="ctr"/>
            <a:r>
              <a:rPr lang="en-US" sz="3600" dirty="0" smtClean="0"/>
              <a:t>---Next Issue---</a:t>
            </a:r>
            <a:endParaRPr lang="en-US" sz="3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14400"/>
            <a:ext cx="9144000" cy="838200"/>
          </a:xfrm>
        </p:spPr>
        <p:txBody>
          <a:bodyPr>
            <a:normAutofit fontScale="90000"/>
          </a:bodyPr>
          <a:lstStyle/>
          <a:p>
            <a:pPr>
              <a:defRPr/>
            </a:pPr>
            <a:r>
              <a:rPr lang="en-US" b="1" dirty="0" smtClean="0"/>
              <a:t>“Managing Unforeseen Site Conditions” </a:t>
            </a:r>
            <a:r>
              <a:rPr lang="en-US" sz="3600" dirty="0" smtClean="0"/>
              <a:t/>
            </a:r>
            <a:br>
              <a:rPr lang="en-US" sz="3600" dirty="0" smtClean="0"/>
            </a:br>
            <a:r>
              <a:rPr lang="en-US" sz="2800" dirty="0" smtClean="0"/>
              <a:t>by: </a:t>
            </a:r>
            <a:r>
              <a:rPr lang="en-US" sz="2800" dirty="0" err="1" smtClean="0"/>
              <a:t>Halligan</a:t>
            </a:r>
            <a:r>
              <a:rPr lang="en-US" sz="2800" dirty="0" smtClean="0"/>
              <a:t>, Hester, &amp; Thomas, Jun87</a:t>
            </a:r>
            <a:r>
              <a:rPr lang="en-US" sz="3600" dirty="0" smtClean="0"/>
              <a:t/>
            </a:r>
            <a:br>
              <a:rPr lang="en-US" sz="3600" dirty="0" smtClean="0"/>
            </a:br>
            <a:r>
              <a:rPr lang="en-US" sz="2400" dirty="0" smtClean="0"/>
              <a:t>ASCE Jour. Of Construction Engineering and Management</a:t>
            </a:r>
            <a:r>
              <a:rPr lang="en-US" sz="2000" dirty="0" smtClean="0"/>
              <a:t/>
            </a:r>
            <a:br>
              <a:rPr lang="en-US" sz="2000" dirty="0" smtClean="0"/>
            </a:br>
            <a:endParaRPr lang="en-US" sz="3600" u="sng" dirty="0"/>
          </a:p>
        </p:txBody>
      </p:sp>
      <p:sp>
        <p:nvSpPr>
          <p:cNvPr id="10243" name="Content Placeholder 2"/>
          <p:cNvSpPr>
            <a:spLocks noGrp="1"/>
          </p:cNvSpPr>
          <p:nvPr>
            <p:ph idx="1"/>
          </p:nvPr>
        </p:nvSpPr>
        <p:spPr>
          <a:xfrm>
            <a:off x="457200" y="2286000"/>
            <a:ext cx="8305800" cy="4114800"/>
          </a:xfrm>
        </p:spPr>
        <p:txBody>
          <a:bodyPr/>
          <a:lstStyle/>
          <a:p>
            <a:pPr marL="971550" lvl="1" indent="-514350">
              <a:buFontTx/>
              <a:buAutoNum type="arabicPeriod"/>
            </a:pPr>
            <a:r>
              <a:rPr lang="en-US" dirty="0" smtClean="0"/>
              <a:t>Undetected subsurface conditions accounts for  $</a:t>
            </a:r>
            <a:r>
              <a:rPr lang="en-US" u="sng" dirty="0" smtClean="0"/>
              <a:t>100s of millions</a:t>
            </a:r>
            <a:r>
              <a:rPr lang="en-US" dirty="0" smtClean="0"/>
              <a:t>  in claims every year</a:t>
            </a:r>
          </a:p>
          <a:p>
            <a:pPr marL="971550" lvl="1" indent="-514350">
              <a:buFontTx/>
              <a:buAutoNum type="arabicPeriod"/>
            </a:pPr>
            <a:r>
              <a:rPr lang="en-US" dirty="0" smtClean="0"/>
              <a:t>Contract  disclaimer clauses </a:t>
            </a:r>
            <a:r>
              <a:rPr lang="en-US" u="sng" dirty="0" smtClean="0"/>
              <a:t>do not protec</a:t>
            </a:r>
            <a:r>
              <a:rPr lang="en-US" dirty="0" smtClean="0"/>
              <a:t>t owners from unanticipated geo-risks</a:t>
            </a:r>
          </a:p>
          <a:p>
            <a:pPr marL="971550" lvl="1" indent="-514350">
              <a:buFontTx/>
              <a:buAutoNum type="arabicPeriod"/>
            </a:pPr>
            <a:r>
              <a:rPr lang="en-US" dirty="0" smtClean="0"/>
              <a:t>Geo-risks are most often unanticipated as a result of  </a:t>
            </a:r>
            <a:r>
              <a:rPr lang="en-US" u="sng" dirty="0" smtClean="0"/>
              <a:t>inadequate</a:t>
            </a:r>
            <a:r>
              <a:rPr lang="en-US" dirty="0" smtClean="0"/>
              <a:t> geotechnical services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b="1" dirty="0" smtClean="0"/>
              <a:t>Recent Examples</a:t>
            </a:r>
            <a:r>
              <a:rPr lang="en-US" dirty="0" smtClean="0"/>
              <a:t> </a:t>
            </a:r>
            <a:endParaRPr lang="en-US" dirty="0"/>
          </a:p>
        </p:txBody>
      </p:sp>
      <p:sp>
        <p:nvSpPr>
          <p:cNvPr id="3" name="Content Placeholder 2"/>
          <p:cNvSpPr>
            <a:spLocks noGrp="1"/>
          </p:cNvSpPr>
          <p:nvPr>
            <p:ph idx="1"/>
          </p:nvPr>
        </p:nvSpPr>
        <p:spPr/>
        <p:txBody>
          <a:bodyPr>
            <a:normAutofit lnSpcReduction="10000"/>
          </a:bodyPr>
          <a:lstStyle/>
          <a:p>
            <a:r>
              <a:rPr lang="en-US" u="sng" dirty="0" smtClean="0"/>
              <a:t>Oregon US 20</a:t>
            </a:r>
            <a:r>
              <a:rPr lang="en-US" dirty="0" smtClean="0"/>
              <a:t>: 2006, D-B $130M, 6.5 miles</a:t>
            </a:r>
          </a:p>
          <a:p>
            <a:pPr lvl="1"/>
            <a:r>
              <a:rPr lang="en-US" dirty="0" smtClean="0"/>
              <a:t>Bumper sticker:“Pray for me, I drive Highway 20”</a:t>
            </a:r>
          </a:p>
          <a:p>
            <a:pPr lvl="1"/>
            <a:r>
              <a:rPr lang="en-US" dirty="0" smtClean="0"/>
              <a:t>Jul07: ENR “ancient underground landslides”</a:t>
            </a:r>
          </a:p>
          <a:p>
            <a:pPr lvl="2"/>
            <a:r>
              <a:rPr lang="en-US" dirty="0" smtClean="0"/>
              <a:t>Extra $61M &amp; 14 months delay </a:t>
            </a:r>
          </a:p>
          <a:p>
            <a:pPr lvl="1"/>
            <a:r>
              <a:rPr lang="en-US" dirty="0" smtClean="0"/>
              <a:t>Jan11: bridge columns moved- “out of plum”</a:t>
            </a:r>
          </a:p>
          <a:p>
            <a:pPr lvl="2"/>
            <a:r>
              <a:rPr lang="en-US" dirty="0" smtClean="0"/>
              <a:t>“no one can say when” or “how much it will cost”</a:t>
            </a:r>
          </a:p>
          <a:p>
            <a:r>
              <a:rPr lang="en-US" u="sng" dirty="0" smtClean="0"/>
              <a:t>China Projects</a:t>
            </a:r>
            <a:r>
              <a:rPr lang="en-US" dirty="0" smtClean="0"/>
              <a:t>: G-I </a:t>
            </a:r>
            <a:r>
              <a:rPr lang="en-US" dirty="0" err="1" smtClean="0"/>
              <a:t>Jrnl</a:t>
            </a:r>
            <a:r>
              <a:rPr lang="en-US" dirty="0" smtClean="0"/>
              <a:t>, Dec10 –Landslide Risk</a:t>
            </a:r>
          </a:p>
          <a:p>
            <a:pPr lvl="1"/>
            <a:r>
              <a:rPr lang="en-US" dirty="0" smtClean="0"/>
              <a:t>Highway project - $42M extra &amp; 1 year delay</a:t>
            </a:r>
          </a:p>
          <a:p>
            <a:pPr lvl="1"/>
            <a:r>
              <a:rPr lang="en-US" dirty="0" smtClean="0"/>
              <a:t>Railroad project - $67M extra</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1143000"/>
          </a:xfrm>
        </p:spPr>
        <p:txBody>
          <a:bodyPr>
            <a:normAutofit fontScale="90000"/>
          </a:bodyPr>
          <a:lstStyle/>
          <a:p>
            <a:pPr>
              <a:defRPr/>
            </a:pPr>
            <a:r>
              <a:rPr lang="en-US" b="1" dirty="0" smtClean="0"/>
              <a:t>ADSC Meeting 2009 </a:t>
            </a:r>
            <a:br>
              <a:rPr lang="en-US" b="1" dirty="0" smtClean="0"/>
            </a:br>
            <a:r>
              <a:rPr lang="en-US" sz="4000" dirty="0" smtClean="0"/>
              <a:t>High geo-risks are associated with </a:t>
            </a:r>
            <a:r>
              <a:rPr lang="en-US" dirty="0" smtClean="0"/>
              <a:t/>
            </a:r>
            <a:br>
              <a:rPr lang="en-US" dirty="0" smtClean="0"/>
            </a:br>
            <a:r>
              <a:rPr lang="en-US" u="sng" dirty="0" smtClean="0"/>
              <a:t>“getting out of the ground”</a:t>
            </a:r>
            <a:endParaRPr lang="en-US" u="sng" dirty="0"/>
          </a:p>
        </p:txBody>
      </p:sp>
      <p:sp>
        <p:nvSpPr>
          <p:cNvPr id="9219" name="Content Placeholder 2"/>
          <p:cNvSpPr>
            <a:spLocks noGrp="1"/>
          </p:cNvSpPr>
          <p:nvPr>
            <p:ph idx="1"/>
          </p:nvPr>
        </p:nvSpPr>
        <p:spPr>
          <a:xfrm>
            <a:off x="457200" y="2362200"/>
            <a:ext cx="8686800" cy="4495800"/>
          </a:xfrm>
        </p:spPr>
        <p:txBody>
          <a:bodyPr/>
          <a:lstStyle/>
          <a:p>
            <a:r>
              <a:rPr lang="en-US" dirty="0" smtClean="0"/>
              <a:t>Geo-work: foundations, basements, retaining walls, pavements, etc</a:t>
            </a:r>
          </a:p>
          <a:p>
            <a:r>
              <a:rPr lang="en-US" u="sng" dirty="0" smtClean="0"/>
              <a:t>Disproportionate ratio</a:t>
            </a:r>
            <a:r>
              <a:rPr lang="en-US" dirty="0" smtClean="0"/>
              <a:t> of the cost to risk</a:t>
            </a:r>
            <a:br>
              <a:rPr lang="en-US" dirty="0" smtClean="0"/>
            </a:br>
            <a:r>
              <a:rPr lang="en-US" dirty="0" smtClean="0"/>
              <a:t>of geo-work compared to above ground work</a:t>
            </a:r>
          </a:p>
          <a:p>
            <a:pPr lvl="1"/>
            <a:r>
              <a:rPr lang="en-US" dirty="0" smtClean="0"/>
              <a:t>Example: multi-story office building</a:t>
            </a:r>
          </a:p>
          <a:p>
            <a:pPr lvl="2"/>
            <a:r>
              <a:rPr lang="en-US" dirty="0" smtClean="0"/>
              <a:t>Drilled shaft  foundations – low cost/high risk</a:t>
            </a:r>
          </a:p>
          <a:p>
            <a:pPr lvl="2"/>
            <a:r>
              <a:rPr lang="en-US" dirty="0" smtClean="0"/>
              <a:t>Dry wall installation -  high cost/low risk</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914400"/>
          </a:xfrm>
        </p:spPr>
        <p:txBody>
          <a:bodyPr>
            <a:normAutofit fontScale="90000"/>
          </a:bodyPr>
          <a:lstStyle/>
          <a:p>
            <a:pPr eaLnBrk="1" hangingPunct="1">
              <a:defRPr/>
            </a:pPr>
            <a:r>
              <a:rPr lang="en-US" dirty="0" smtClean="0">
                <a:latin typeface="Verdana" pitchFamily="34" charset="0"/>
              </a:rPr>
              <a:t/>
            </a:r>
            <a:br>
              <a:rPr lang="en-US" dirty="0" smtClean="0">
                <a:latin typeface="Verdana" pitchFamily="34" charset="0"/>
              </a:rPr>
            </a:br>
            <a:r>
              <a:rPr lang="en-US" b="1" dirty="0" smtClean="0">
                <a:latin typeface="Verdana" pitchFamily="34" charset="0"/>
              </a:rPr>
              <a:t>Fundamental Truth of</a:t>
            </a:r>
            <a:br>
              <a:rPr lang="en-US" b="1" dirty="0" smtClean="0">
                <a:latin typeface="Verdana" pitchFamily="34" charset="0"/>
              </a:rPr>
            </a:br>
            <a:r>
              <a:rPr lang="en-US" b="1" dirty="0" smtClean="0">
                <a:effectLst/>
                <a:latin typeface="Verdana" pitchFamily="34" charset="0"/>
              </a:rPr>
              <a:t>Geo-Risks</a:t>
            </a:r>
            <a:endParaRPr lang="en-US" b="1" dirty="0">
              <a:effectLst/>
            </a:endParaRPr>
          </a:p>
        </p:txBody>
      </p:sp>
      <p:sp>
        <p:nvSpPr>
          <p:cNvPr id="3" name="Content Placeholder 2"/>
          <p:cNvSpPr>
            <a:spLocks noGrp="1"/>
          </p:cNvSpPr>
          <p:nvPr>
            <p:ph idx="1"/>
          </p:nvPr>
        </p:nvSpPr>
        <p:spPr>
          <a:xfrm>
            <a:off x="304800" y="1524000"/>
            <a:ext cx="8610600" cy="5029200"/>
          </a:xfrm>
        </p:spPr>
        <p:txBody>
          <a:bodyPr>
            <a:normAutofit lnSpcReduction="10000"/>
          </a:bodyPr>
          <a:lstStyle/>
          <a:p>
            <a:pPr>
              <a:buFont typeface="Wingdings" pitchFamily="2" charset="2"/>
              <a:buChar char="Ø"/>
              <a:defRPr/>
            </a:pPr>
            <a:r>
              <a:rPr lang="en-US" dirty="0" smtClean="0">
                <a:solidFill>
                  <a:srgbClr val="FF0000"/>
                </a:solidFill>
              </a:rPr>
              <a:t>In the Beginning</a:t>
            </a:r>
            <a:r>
              <a:rPr lang="en-US" dirty="0" smtClean="0"/>
              <a:t>--- An </a:t>
            </a:r>
            <a:r>
              <a:rPr lang="en-US" b="1" dirty="0" smtClean="0"/>
              <a:t>Owner</a:t>
            </a:r>
            <a:r>
              <a:rPr lang="en-US" dirty="0" smtClean="0"/>
              <a:t> has a need or desire for a new </a:t>
            </a:r>
            <a:r>
              <a:rPr lang="en-US" b="1" dirty="0" smtClean="0"/>
              <a:t>facility</a:t>
            </a:r>
            <a:r>
              <a:rPr lang="en-US" dirty="0" smtClean="0"/>
              <a:t> ( At that time, there are </a:t>
            </a:r>
            <a:r>
              <a:rPr lang="en-US" u="sng" dirty="0" smtClean="0"/>
              <a:t>no other parties involved</a:t>
            </a:r>
            <a:r>
              <a:rPr lang="en-US" dirty="0" smtClean="0"/>
              <a:t> with this “project”)</a:t>
            </a:r>
          </a:p>
          <a:p>
            <a:pPr lvl="1">
              <a:buFont typeface="Wingdings" pitchFamily="2" charset="2"/>
              <a:buChar char="Ø"/>
              <a:defRPr/>
            </a:pPr>
            <a:r>
              <a:rPr lang="en-US" smtClean="0"/>
              <a:t>Subsequently, the </a:t>
            </a:r>
            <a:r>
              <a:rPr lang="en-US" dirty="0" smtClean="0"/>
              <a:t>owner’s project requirements dictate the:</a:t>
            </a:r>
          </a:p>
          <a:p>
            <a:pPr lvl="2">
              <a:buFont typeface="Wingdings" pitchFamily="2" charset="2"/>
              <a:buChar char="Ø"/>
              <a:defRPr/>
            </a:pPr>
            <a:r>
              <a:rPr lang="en-US" b="1" dirty="0" smtClean="0"/>
              <a:t>Site</a:t>
            </a:r>
            <a:r>
              <a:rPr lang="en-US" dirty="0" smtClean="0"/>
              <a:t> where the facility is to be constructed</a:t>
            </a:r>
          </a:p>
          <a:p>
            <a:pPr lvl="2">
              <a:buFont typeface="Wingdings" pitchFamily="2" charset="2"/>
              <a:buChar char="Ø"/>
              <a:defRPr/>
            </a:pPr>
            <a:r>
              <a:rPr lang="en-US" b="1" dirty="0" smtClean="0"/>
              <a:t>Facility </a:t>
            </a:r>
            <a:r>
              <a:rPr lang="en-US" dirty="0" smtClean="0"/>
              <a:t>configuration (at-grade, below grade, etc.)</a:t>
            </a:r>
          </a:p>
          <a:p>
            <a:pPr lvl="1">
              <a:buFont typeface="Wingdings" pitchFamily="2" charset="2"/>
              <a:buChar char="Ø"/>
              <a:defRPr/>
            </a:pPr>
            <a:r>
              <a:rPr lang="en-US" dirty="0" smtClean="0"/>
              <a:t>At that time </a:t>
            </a:r>
            <a:r>
              <a:rPr lang="en-US" u="sng" dirty="0" smtClean="0"/>
              <a:t>all project risks</a:t>
            </a:r>
            <a:r>
              <a:rPr lang="en-US" dirty="0" smtClean="0"/>
              <a:t> (including any and all subsurface risks) belong to the Owner </a:t>
            </a:r>
            <a:r>
              <a:rPr lang="en-US" u="sng" dirty="0" smtClean="0"/>
              <a:t> </a:t>
            </a:r>
          </a:p>
          <a:p>
            <a:pPr>
              <a:buFont typeface="Wingdings" pitchFamily="2" charset="2"/>
              <a:buChar char="Ø"/>
              <a:defRPr/>
            </a:pPr>
            <a:r>
              <a:rPr lang="en-US" dirty="0" smtClean="0">
                <a:solidFill>
                  <a:srgbClr val="FF0000"/>
                </a:solidFill>
              </a:rPr>
              <a:t>Furthermore</a:t>
            </a:r>
            <a:r>
              <a:rPr lang="en-US" dirty="0" smtClean="0"/>
              <a:t>, once completed the Owner is the </a:t>
            </a:r>
            <a:r>
              <a:rPr lang="en-US" u="sng" dirty="0" smtClean="0"/>
              <a:t>sole beneficiary</a:t>
            </a:r>
            <a:r>
              <a:rPr lang="en-US" dirty="0" smtClean="0"/>
              <a:t> of the </a:t>
            </a:r>
            <a:r>
              <a:rPr lang="en-US" b="1" dirty="0" smtClean="0"/>
              <a:t>facility</a:t>
            </a:r>
          </a:p>
          <a:p>
            <a:pPr lvl="1">
              <a:buNone/>
              <a:defRPr/>
            </a:pPr>
            <a:endParaRPr 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914400"/>
          </a:xfrm>
        </p:spPr>
        <p:txBody>
          <a:bodyPr>
            <a:normAutofit fontScale="90000"/>
          </a:bodyPr>
          <a:lstStyle/>
          <a:p>
            <a:pPr eaLnBrk="1" hangingPunct="1">
              <a:defRPr/>
            </a:pPr>
            <a:r>
              <a:rPr lang="en-US" dirty="0" smtClean="0">
                <a:latin typeface="Verdana" pitchFamily="34" charset="0"/>
              </a:rPr>
              <a:t/>
            </a:r>
            <a:br>
              <a:rPr lang="en-US" dirty="0" smtClean="0">
                <a:latin typeface="Verdana" pitchFamily="34" charset="0"/>
              </a:rPr>
            </a:br>
            <a:r>
              <a:rPr lang="en-US" b="1" dirty="0" smtClean="0">
                <a:latin typeface="Verdana" pitchFamily="34" charset="0"/>
              </a:rPr>
              <a:t>Fundamental Truth of</a:t>
            </a:r>
            <a:br>
              <a:rPr lang="en-US" b="1" dirty="0" smtClean="0">
                <a:latin typeface="Verdana" pitchFamily="34" charset="0"/>
              </a:rPr>
            </a:br>
            <a:r>
              <a:rPr lang="en-US" b="1" dirty="0" smtClean="0">
                <a:effectLst/>
                <a:latin typeface="Verdana" pitchFamily="34" charset="0"/>
              </a:rPr>
              <a:t>Geo-Risks</a:t>
            </a:r>
            <a:endParaRPr lang="en-US" b="1" dirty="0">
              <a:effectLst/>
            </a:endParaRPr>
          </a:p>
        </p:txBody>
      </p:sp>
      <p:sp>
        <p:nvSpPr>
          <p:cNvPr id="3" name="Content Placeholder 2"/>
          <p:cNvSpPr>
            <a:spLocks noGrp="1"/>
          </p:cNvSpPr>
          <p:nvPr>
            <p:ph idx="1"/>
          </p:nvPr>
        </p:nvSpPr>
        <p:spPr>
          <a:xfrm>
            <a:off x="457200" y="1524000"/>
            <a:ext cx="8382000" cy="5029200"/>
          </a:xfrm>
        </p:spPr>
        <p:txBody>
          <a:bodyPr>
            <a:normAutofit lnSpcReduction="10000"/>
          </a:bodyPr>
          <a:lstStyle/>
          <a:p>
            <a:pPr eaLnBrk="1" hangingPunct="1">
              <a:buFont typeface="Wingdings" pitchFamily="2" charset="2"/>
              <a:buChar char="Ø"/>
              <a:defRPr/>
            </a:pPr>
            <a:r>
              <a:rPr lang="en-US" sz="2800" dirty="0" smtClean="0">
                <a:solidFill>
                  <a:srgbClr val="FF0000"/>
                </a:solidFill>
                <a:latin typeface="Verdana" pitchFamily="34" charset="0"/>
              </a:rPr>
              <a:t>Finally</a:t>
            </a:r>
            <a:r>
              <a:rPr lang="en-US" sz="2800" dirty="0" smtClean="0">
                <a:latin typeface="Verdana" pitchFamily="34" charset="0"/>
              </a:rPr>
              <a:t> --- The costs of dealing with unanticipated subsurface conditions far outweigh the costs of an adequate geotechnical study, i.e., one that could significantly increase the probably of detecting what might otherwise be “unanticipated subsurface” conditions</a:t>
            </a:r>
          </a:p>
          <a:p>
            <a:pPr eaLnBrk="1" hangingPunct="1">
              <a:buFont typeface="Wingdings" pitchFamily="2" charset="2"/>
              <a:buChar char="Ø"/>
              <a:defRPr/>
            </a:pPr>
            <a:r>
              <a:rPr lang="en-US" sz="2800" dirty="0" smtClean="0">
                <a:solidFill>
                  <a:srgbClr val="FF0000"/>
                </a:solidFill>
                <a:latin typeface="Verdana" pitchFamily="34" charset="0"/>
              </a:rPr>
              <a:t>In Summary</a:t>
            </a:r>
            <a:r>
              <a:rPr lang="en-US" sz="2800" dirty="0" smtClean="0">
                <a:latin typeface="Verdana" pitchFamily="34" charset="0"/>
              </a:rPr>
              <a:t> --- Unless someone on the design or construction team acts in an incompetent (or stupid) manner, all project subsurface risks should remain with the OWNER</a:t>
            </a:r>
          </a:p>
          <a:p>
            <a:pPr eaLnBrk="1" hangingPunct="1">
              <a:buFont typeface="Wingdings" pitchFamily="2" charset="2"/>
              <a:buChar char="Ø"/>
              <a:defRPr/>
            </a:pPr>
            <a:endParaRPr lang="en-US" sz="2800" dirty="0" smtClean="0">
              <a:effectLst>
                <a:outerShdw blurRad="38100" dist="38100" dir="2700000" algn="tl">
                  <a:srgbClr val="000000"/>
                </a:outerShdw>
              </a:effectLst>
              <a:latin typeface="Verdana" pitchFamily="34" charset="0"/>
            </a:endParaRPr>
          </a:p>
          <a:p>
            <a:pPr eaLnBrk="1" hangingPunct="1">
              <a:buFont typeface="Wingdings" pitchFamily="2" charset="2"/>
              <a:buChar char="Ø"/>
              <a:defRPr/>
            </a:pPr>
            <a:endParaRPr lang="en-US" sz="2400" u="sng" dirty="0" smtClean="0">
              <a:solidFill>
                <a:schemeClr val="tx2"/>
              </a:solidFill>
              <a:effectLst>
                <a:outerShdw blurRad="38100" dist="38100" dir="2700000" algn="tl">
                  <a:srgbClr val="000000"/>
                </a:outerShdw>
              </a:effectLst>
              <a:latin typeface="Verdana" pitchFamily="34" charset="0"/>
            </a:endParaRPr>
          </a:p>
          <a:p>
            <a:pPr>
              <a:buFontTx/>
              <a:buNone/>
              <a:defRPr/>
            </a:pPr>
            <a:endParaRPr 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0"/>
            <a:ext cx="9144000" cy="2057400"/>
          </a:xfrm>
        </p:spPr>
        <p:txBody>
          <a:bodyPr>
            <a:normAutofit fontScale="90000"/>
          </a:bodyPr>
          <a:lstStyle/>
          <a:p>
            <a:pPr>
              <a:defRPr/>
            </a:pPr>
            <a:r>
              <a:rPr lang="en-US" sz="3600" b="1" dirty="0" smtClean="0">
                <a:latin typeface="Verdana" pitchFamily="34" charset="0"/>
              </a:rPr>
              <a:t>So why does the</a:t>
            </a:r>
            <a:r>
              <a:rPr lang="en-US" sz="3600" b="1" u="sng" dirty="0" smtClean="0">
                <a:latin typeface="Verdana" pitchFamily="34" charset="0"/>
              </a:rPr>
              <a:t/>
            </a:r>
            <a:br>
              <a:rPr lang="en-US" sz="3600" b="1" u="sng" dirty="0" smtClean="0">
                <a:latin typeface="Verdana" pitchFamily="34" charset="0"/>
              </a:rPr>
            </a:br>
            <a:r>
              <a:rPr lang="en-US" sz="3600" b="1" u="sng" dirty="0" smtClean="0">
                <a:latin typeface="Verdana" pitchFamily="34" charset="0"/>
              </a:rPr>
              <a:t>Facility Development Community </a:t>
            </a:r>
            <a:br>
              <a:rPr lang="en-US" sz="3600" b="1" u="sng" dirty="0" smtClean="0">
                <a:latin typeface="Verdana" pitchFamily="34" charset="0"/>
              </a:rPr>
            </a:br>
            <a:r>
              <a:rPr lang="en-US" sz="3600" b="1" dirty="0" smtClean="0">
                <a:latin typeface="Verdana" pitchFamily="34" charset="0"/>
              </a:rPr>
              <a:t>use low bid geotechnical services?</a:t>
            </a:r>
            <a:r>
              <a:rPr lang="en-US" dirty="0" smtClean="0">
                <a:latin typeface="Verdana" pitchFamily="34" charset="0"/>
              </a:rPr>
              <a:t/>
            </a:r>
            <a:br>
              <a:rPr lang="en-US" dirty="0" smtClean="0">
                <a:latin typeface="Verdana" pitchFamily="34" charset="0"/>
              </a:rPr>
            </a:br>
            <a:endParaRPr lang="en-US" sz="4000" dirty="0">
              <a:latin typeface="Verdana" pitchFamily="34" charset="0"/>
            </a:endParaRPr>
          </a:p>
        </p:txBody>
      </p:sp>
      <p:sp>
        <p:nvSpPr>
          <p:cNvPr id="11267" name="Content Placeholder 2"/>
          <p:cNvSpPr>
            <a:spLocks noGrp="1"/>
          </p:cNvSpPr>
          <p:nvPr>
            <p:ph idx="1"/>
          </p:nvPr>
        </p:nvSpPr>
        <p:spPr>
          <a:xfrm>
            <a:off x="457200" y="2286000"/>
            <a:ext cx="8458200" cy="3962400"/>
          </a:xfrm>
        </p:spPr>
        <p:txBody>
          <a:bodyPr>
            <a:normAutofit fontScale="77500" lnSpcReduction="20000"/>
          </a:bodyPr>
          <a:lstStyle/>
          <a:p>
            <a:pPr>
              <a:buFont typeface="Wingdings" pitchFamily="2" charset="2"/>
              <a:buChar char="Ø"/>
            </a:pPr>
            <a:endParaRPr lang="en-US" dirty="0" smtClean="0"/>
          </a:p>
          <a:p>
            <a:pPr>
              <a:buFont typeface="Wingdings" pitchFamily="2" charset="2"/>
              <a:buChar char="Ø"/>
            </a:pPr>
            <a:r>
              <a:rPr lang="en-US" dirty="0" smtClean="0"/>
              <a:t>Early 1970s- FTC rulings that forced engineering groups to eliminate any restrictions on bidding engineering services; calling it “restraint of trade” </a:t>
            </a:r>
          </a:p>
          <a:p>
            <a:pPr>
              <a:buFont typeface="Wingdings" pitchFamily="2" charset="2"/>
              <a:buChar char="Ø"/>
            </a:pPr>
            <a:r>
              <a:rPr lang="en-US" dirty="0" smtClean="0"/>
              <a:t>Geo-Strata Jul07 Jerry DiMaggio FHWA </a:t>
            </a:r>
          </a:p>
          <a:p>
            <a:pPr lvl="1"/>
            <a:r>
              <a:rPr lang="en-US" dirty="0" smtClean="0"/>
              <a:t> “Technical Disappointments - A growing concern and question by our clients : </a:t>
            </a:r>
            <a:r>
              <a:rPr lang="en-US" u="sng" dirty="0" smtClean="0"/>
              <a:t>Does geo-work add project value for the effort expended?”</a:t>
            </a:r>
          </a:p>
          <a:p>
            <a:pPr>
              <a:buFont typeface="Wingdings" pitchFamily="2" charset="2"/>
              <a:buChar char="Ø"/>
            </a:pPr>
            <a:r>
              <a:rPr lang="en-US" dirty="0" smtClean="0"/>
              <a:t>Could it be that </a:t>
            </a:r>
            <a:r>
              <a:rPr lang="en-US" b="1" u="sng" dirty="0" smtClean="0"/>
              <a:t>we</a:t>
            </a:r>
            <a:r>
              <a:rPr lang="en-US" dirty="0" smtClean="0"/>
              <a:t> have something of a Pogo problem?</a:t>
            </a:r>
          </a:p>
          <a:p>
            <a:pPr lvl="1">
              <a:buFont typeface="Wingdings" pitchFamily="2" charset="2"/>
              <a:buChar char="Ø"/>
            </a:pPr>
            <a:r>
              <a:rPr lang="en-US" dirty="0" smtClean="0"/>
              <a:t>“We have seen the enemy and he is us”</a:t>
            </a:r>
          </a:p>
          <a:p>
            <a:pPr lvl="1">
              <a:buFont typeface="Wingdings" pitchFamily="2" charset="2"/>
              <a:buChar char="Ø"/>
            </a:pPr>
            <a:r>
              <a:rPr lang="en-US" dirty="0" smtClean="0"/>
              <a:t>Are we fighting back enough to educate the facility development community as to what is or is not in their best interest???</a:t>
            </a:r>
          </a:p>
          <a:p>
            <a:pPr lvl="1"/>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00" y="-1371600"/>
            <a:ext cx="8229600" cy="1554162"/>
          </a:xfrm>
        </p:spPr>
        <p:txBody>
          <a:bodyPr>
            <a:normAutofit/>
          </a:bodyPr>
          <a:lstStyle/>
          <a:p>
            <a:pPr algn="r"/>
            <a:r>
              <a:rPr lang="en-US" dirty="0" smtClean="0"/>
              <a:t/>
            </a:r>
            <a:br>
              <a:rPr lang="en-US" dirty="0" smtClean="0"/>
            </a:br>
            <a:endParaRPr lang="en-US" dirty="0"/>
          </a:p>
        </p:txBody>
      </p:sp>
      <p:pic>
        <p:nvPicPr>
          <p:cNvPr id="4" name="Content Placeholder 3" descr="ASCE Director Class005.bmp"/>
          <p:cNvPicPr>
            <a:picLocks noGrp="1" noChangeAspect="1"/>
          </p:cNvPicPr>
          <p:nvPr>
            <p:ph idx="1"/>
          </p:nvPr>
        </p:nvPicPr>
        <p:blipFill>
          <a:blip r:embed="rId3" cstate="print"/>
          <a:srcRect l="2131" t="3226" r="4109" b="16129"/>
          <a:stretch>
            <a:fillRect/>
          </a:stretch>
        </p:blipFill>
        <p:spPr>
          <a:xfrm>
            <a:off x="6400800" y="0"/>
            <a:ext cx="2743200" cy="1558636"/>
          </a:xfrm>
        </p:spPr>
      </p:pic>
      <p:sp>
        <p:nvSpPr>
          <p:cNvPr id="5" name="TextBox 4"/>
          <p:cNvSpPr txBox="1"/>
          <p:nvPr/>
        </p:nvSpPr>
        <p:spPr>
          <a:xfrm>
            <a:off x="7010400" y="1600200"/>
            <a:ext cx="1905000" cy="646331"/>
          </a:xfrm>
          <a:prstGeom prst="rect">
            <a:avLst/>
          </a:prstGeom>
          <a:noFill/>
        </p:spPr>
        <p:txBody>
          <a:bodyPr wrap="square" rtlCol="0">
            <a:spAutoFit/>
          </a:bodyPr>
          <a:lstStyle/>
          <a:p>
            <a:r>
              <a:rPr lang="en-US" b="1" dirty="0" smtClean="0"/>
              <a:t>“Still Crazy After</a:t>
            </a:r>
          </a:p>
          <a:p>
            <a:r>
              <a:rPr lang="en-US" b="1" dirty="0" smtClean="0"/>
              <a:t>  All These Years” </a:t>
            </a:r>
            <a:endParaRPr lang="en-US" dirty="0"/>
          </a:p>
        </p:txBody>
      </p:sp>
      <p:pic>
        <p:nvPicPr>
          <p:cNvPr id="6" name="Content Placeholder 3" descr="Teaching Award 1998.bmp"/>
          <p:cNvPicPr>
            <a:picLocks noChangeAspect="1"/>
          </p:cNvPicPr>
          <p:nvPr/>
        </p:nvPicPr>
        <p:blipFill>
          <a:blip r:embed="rId4" cstate="print"/>
          <a:srcRect l="766" r="24198" b="49491"/>
          <a:stretch>
            <a:fillRect/>
          </a:stretch>
        </p:blipFill>
        <p:spPr>
          <a:xfrm>
            <a:off x="0" y="0"/>
            <a:ext cx="2895600" cy="1676400"/>
          </a:xfrm>
          <a:prstGeom prst="rect">
            <a:avLst/>
          </a:prstGeom>
        </p:spPr>
      </p:pic>
      <p:sp>
        <p:nvSpPr>
          <p:cNvPr id="7" name="Rectangle 6"/>
          <p:cNvSpPr/>
          <p:nvPr/>
        </p:nvSpPr>
        <p:spPr>
          <a:xfrm>
            <a:off x="304800" y="1752600"/>
            <a:ext cx="2352311" cy="369332"/>
          </a:xfrm>
          <a:prstGeom prst="rect">
            <a:avLst/>
          </a:prstGeom>
        </p:spPr>
        <p:txBody>
          <a:bodyPr wrap="none">
            <a:spAutoFit/>
          </a:bodyPr>
          <a:lstStyle/>
          <a:p>
            <a:r>
              <a:rPr lang="en-US" b="1" dirty="0" smtClean="0"/>
              <a:t>U of FL CE Prof of 1968</a:t>
            </a:r>
            <a:endParaRPr lang="en-US" b="1" dirty="0"/>
          </a:p>
        </p:txBody>
      </p:sp>
      <p:sp>
        <p:nvSpPr>
          <p:cNvPr id="8" name="TextBox 7"/>
          <p:cNvSpPr txBox="1"/>
          <p:nvPr/>
        </p:nvSpPr>
        <p:spPr>
          <a:xfrm>
            <a:off x="3124200" y="838200"/>
            <a:ext cx="3276600" cy="830997"/>
          </a:xfrm>
          <a:prstGeom prst="rect">
            <a:avLst/>
          </a:prstGeom>
          <a:noFill/>
        </p:spPr>
        <p:txBody>
          <a:bodyPr wrap="square" rtlCol="0">
            <a:spAutoFit/>
          </a:bodyPr>
          <a:lstStyle/>
          <a:p>
            <a:pPr algn="ctr"/>
            <a:r>
              <a:rPr lang="en-US" sz="4800" b="1" dirty="0" smtClean="0"/>
              <a:t>Background</a:t>
            </a:r>
            <a:endParaRPr lang="en-US" sz="4800" b="1" dirty="0"/>
          </a:p>
        </p:txBody>
      </p:sp>
      <p:sp>
        <p:nvSpPr>
          <p:cNvPr id="10" name="TextBox 9"/>
          <p:cNvSpPr txBox="1"/>
          <p:nvPr/>
        </p:nvSpPr>
        <p:spPr>
          <a:xfrm>
            <a:off x="457200" y="2133600"/>
            <a:ext cx="8305800" cy="3785652"/>
          </a:xfrm>
          <a:prstGeom prst="rect">
            <a:avLst/>
          </a:prstGeom>
          <a:noFill/>
        </p:spPr>
        <p:txBody>
          <a:bodyPr wrap="square" rtlCol="0">
            <a:spAutoFit/>
          </a:bodyPr>
          <a:lstStyle/>
          <a:p>
            <a:pPr>
              <a:buFont typeface="Wingdings" pitchFamily="2" charset="2"/>
              <a:buChar char="v"/>
            </a:pPr>
            <a:r>
              <a:rPr lang="en-US" sz="2400" dirty="0" smtClean="0"/>
              <a:t>1957 - Ron &amp; Jo eloped freshman year</a:t>
            </a:r>
          </a:p>
          <a:p>
            <a:pPr>
              <a:buFont typeface="Wingdings" pitchFamily="2" charset="2"/>
              <a:buChar char="v"/>
            </a:pPr>
            <a:r>
              <a:rPr lang="en-US" sz="2400" dirty="0" smtClean="0"/>
              <a:t>1966 – Assistant Prof of CE Univ. of FL –with wife &amp; 3 kids</a:t>
            </a:r>
          </a:p>
          <a:p>
            <a:pPr>
              <a:buFont typeface="Wingdings" pitchFamily="2" charset="2"/>
              <a:buChar char="v"/>
            </a:pPr>
            <a:r>
              <a:rPr lang="en-US" sz="2400" dirty="0" smtClean="0"/>
              <a:t>Good teacher (2 awards); marginal researcher</a:t>
            </a:r>
          </a:p>
          <a:p>
            <a:pPr lvl="1">
              <a:buFont typeface="Wingdings" pitchFamily="2" charset="2"/>
              <a:buChar char="v"/>
            </a:pPr>
            <a:r>
              <a:rPr lang="en-US" sz="2400" dirty="0" smtClean="0"/>
              <a:t>Failed to get NSF grant to continue PhD research</a:t>
            </a:r>
          </a:p>
          <a:p>
            <a:pPr>
              <a:buFont typeface="Wingdings" pitchFamily="2" charset="2"/>
              <a:buChar char="v"/>
            </a:pPr>
            <a:r>
              <a:rPr lang="en-US" sz="2400" dirty="0" smtClean="0"/>
              <a:t>1969 - Questionable future as an academic–Let’s try Practice</a:t>
            </a:r>
          </a:p>
          <a:p>
            <a:pPr lvl="1">
              <a:buFont typeface="Wingdings" pitchFamily="2" charset="2"/>
              <a:buChar char="v"/>
            </a:pPr>
            <a:r>
              <a:rPr lang="en-US" sz="2400" dirty="0" smtClean="0"/>
              <a:t>Parting advice from John </a:t>
            </a:r>
            <a:r>
              <a:rPr lang="en-US" sz="2400" dirty="0" err="1" smtClean="0"/>
              <a:t>Schmertmann</a:t>
            </a:r>
            <a:r>
              <a:rPr lang="en-US" sz="2400" dirty="0" smtClean="0"/>
              <a:t>- </a:t>
            </a:r>
            <a:r>
              <a:rPr lang="en-US" sz="2400" dirty="0" err="1" smtClean="0"/>
              <a:t>Bjerrum</a:t>
            </a:r>
            <a:r>
              <a:rPr lang="en-US" sz="2400" dirty="0" smtClean="0"/>
              <a:t> said he became a good geotechnical engineer when he realized the importance of geology (Ron had </a:t>
            </a:r>
            <a:r>
              <a:rPr lang="en-US" sz="2400" u="sng" dirty="0" smtClean="0"/>
              <a:t>no</a:t>
            </a:r>
            <a:r>
              <a:rPr lang="en-US" sz="2400" dirty="0" smtClean="0"/>
              <a:t> geology training)</a:t>
            </a:r>
          </a:p>
          <a:p>
            <a:pPr>
              <a:buFont typeface="Wingdings" pitchFamily="2" charset="2"/>
              <a:buChar char="v"/>
            </a:pPr>
            <a:r>
              <a:rPr lang="en-US" sz="2400" dirty="0" smtClean="0"/>
              <a:t>1970 – Joined Woodward-Clyde in small MD office</a:t>
            </a:r>
          </a:p>
          <a:p>
            <a:pPr lvl="1">
              <a:buFont typeface="Wingdings" pitchFamily="2" charset="2"/>
              <a:buChar char="v"/>
            </a:pPr>
            <a:r>
              <a:rPr lang="en-US" sz="2400" dirty="0" smtClean="0"/>
              <a:t>DC area - 7 geologic provinces within 1 hour of the office</a:t>
            </a:r>
            <a:endParaRPr lang="en-US" sz="28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0" y="533400"/>
            <a:ext cx="9144000" cy="1371600"/>
          </a:xfrm>
        </p:spPr>
        <p:txBody>
          <a:bodyPr>
            <a:normAutofit fontScale="90000"/>
          </a:bodyPr>
          <a:lstStyle/>
          <a:p>
            <a:pPr>
              <a:defRPr/>
            </a:pPr>
            <a:r>
              <a:rPr lang="en-US" sz="4400" b="1" dirty="0" smtClean="0">
                <a:latin typeface="Verdana" pitchFamily="34" charset="0"/>
              </a:rPr>
              <a:t>“SPEAKING TRUTH TO POWER”</a:t>
            </a:r>
            <a:endParaRPr lang="en-US" sz="4400" b="1" dirty="0">
              <a:latin typeface="Verdana" pitchFamily="34" charset="0"/>
            </a:endParaRPr>
          </a:p>
        </p:txBody>
      </p:sp>
      <p:sp>
        <p:nvSpPr>
          <p:cNvPr id="3" name="Subtitle 2"/>
          <p:cNvSpPr>
            <a:spLocks noGrp="1"/>
          </p:cNvSpPr>
          <p:nvPr>
            <p:ph type="subTitle" sz="quarter" idx="1"/>
          </p:nvPr>
        </p:nvSpPr>
        <p:spPr>
          <a:xfrm>
            <a:off x="838200" y="1752600"/>
            <a:ext cx="7696200" cy="4114800"/>
          </a:xfrm>
        </p:spPr>
        <p:txBody>
          <a:bodyPr/>
          <a:lstStyle/>
          <a:p>
            <a:pPr>
              <a:defRPr/>
            </a:pPr>
            <a:r>
              <a:rPr lang="en-US" sz="2800" dirty="0" smtClean="0">
                <a:solidFill>
                  <a:schemeClr val="tx1"/>
                </a:solidFill>
                <a:latin typeface="Verdana" pitchFamily="34" charset="0"/>
              </a:rPr>
              <a:t>Convincing the Owner, that</a:t>
            </a:r>
          </a:p>
          <a:p>
            <a:pPr>
              <a:defRPr/>
            </a:pPr>
            <a:r>
              <a:rPr lang="en-US" sz="2800" dirty="0" smtClean="0">
                <a:solidFill>
                  <a:schemeClr val="tx1"/>
                </a:solidFill>
                <a:latin typeface="Verdana" pitchFamily="34" charset="0"/>
              </a:rPr>
              <a:t>limiting the geotechnical services</a:t>
            </a:r>
          </a:p>
          <a:p>
            <a:pPr>
              <a:defRPr/>
            </a:pPr>
            <a:r>
              <a:rPr lang="en-US" sz="2800" dirty="0" smtClean="0">
                <a:solidFill>
                  <a:schemeClr val="tx1"/>
                </a:solidFill>
                <a:latin typeface="Verdana" pitchFamily="34" charset="0"/>
              </a:rPr>
              <a:t>is not in their best interest</a:t>
            </a:r>
          </a:p>
          <a:p>
            <a:pPr>
              <a:defRPr/>
            </a:pPr>
            <a:r>
              <a:rPr lang="en-US" sz="2800" dirty="0" smtClean="0">
                <a:solidFill>
                  <a:schemeClr val="tx1"/>
                </a:solidFill>
                <a:latin typeface="Verdana" pitchFamily="34" charset="0"/>
              </a:rPr>
              <a:t>********************</a:t>
            </a:r>
          </a:p>
          <a:p>
            <a:pPr>
              <a:defRPr/>
            </a:pPr>
            <a:r>
              <a:rPr lang="en-US" sz="2800" u="sng" dirty="0" smtClean="0">
                <a:solidFill>
                  <a:schemeClr val="tx1"/>
                </a:solidFill>
                <a:latin typeface="Verdana" pitchFamily="34" charset="0"/>
              </a:rPr>
              <a:t>Question</a:t>
            </a:r>
            <a:r>
              <a:rPr lang="en-US" sz="2800" dirty="0" smtClean="0">
                <a:solidFill>
                  <a:schemeClr val="tx1"/>
                </a:solidFill>
                <a:latin typeface="Verdana" pitchFamily="34" charset="0"/>
              </a:rPr>
              <a:t>: When would an Owner’s inattention to these issues be so egregious that we should withdraw from the project???</a:t>
            </a:r>
            <a:endParaRPr lang="en-US" sz="2800" dirty="0">
              <a:solidFill>
                <a:schemeClr val="tx1"/>
              </a:solidFill>
              <a:latin typeface="Verdana"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533400" y="685800"/>
            <a:ext cx="7772400" cy="838200"/>
          </a:xfrm>
        </p:spPr>
        <p:txBody>
          <a:bodyPr>
            <a:normAutofit fontScale="90000"/>
          </a:bodyPr>
          <a:lstStyle/>
          <a:p>
            <a:pPr algn="ctr"/>
            <a:r>
              <a:rPr lang="en-US" sz="3600" b="1" dirty="0" smtClean="0">
                <a:solidFill>
                  <a:schemeClr val="tx1"/>
                </a:solidFill>
                <a:latin typeface="Verdana" pitchFamily="34" charset="0"/>
              </a:rPr>
              <a:t>Talking </a:t>
            </a:r>
            <a:r>
              <a:rPr lang="en-US" sz="3600" b="1" dirty="0">
                <a:solidFill>
                  <a:schemeClr val="tx1"/>
                </a:solidFill>
                <a:latin typeface="Verdana" pitchFamily="34" charset="0"/>
              </a:rPr>
              <a:t>to the Client about Risk</a:t>
            </a:r>
            <a:r>
              <a:rPr lang="en-US" sz="3600" b="1" dirty="0"/>
              <a:t> </a:t>
            </a:r>
          </a:p>
        </p:txBody>
      </p:sp>
      <p:sp>
        <p:nvSpPr>
          <p:cNvPr id="30723" name="Rectangle 3"/>
          <p:cNvSpPr>
            <a:spLocks noGrp="1" noChangeArrowheads="1"/>
          </p:cNvSpPr>
          <p:nvPr>
            <p:ph type="body" idx="1"/>
          </p:nvPr>
        </p:nvSpPr>
        <p:spPr>
          <a:xfrm>
            <a:off x="228600" y="1524000"/>
            <a:ext cx="8610600" cy="5105400"/>
          </a:xfrm>
        </p:spPr>
        <p:txBody>
          <a:bodyPr>
            <a:normAutofit lnSpcReduction="10000"/>
          </a:bodyPr>
          <a:lstStyle/>
          <a:p>
            <a:pPr>
              <a:lnSpc>
                <a:spcPct val="90000"/>
              </a:lnSpc>
            </a:pPr>
            <a:r>
              <a:rPr lang="en-US" sz="2400" dirty="0">
                <a:latin typeface="Verdana" pitchFamily="34" charset="0"/>
              </a:rPr>
              <a:t>Every project has </a:t>
            </a:r>
            <a:r>
              <a:rPr lang="en-US" sz="2400" dirty="0" smtClean="0">
                <a:latin typeface="Verdana" pitchFamily="34" charset="0"/>
              </a:rPr>
              <a:t>subsurface uncertainties</a:t>
            </a:r>
            <a:endParaRPr lang="en-US" sz="2400" dirty="0">
              <a:latin typeface="Verdana" pitchFamily="34" charset="0"/>
            </a:endParaRPr>
          </a:p>
          <a:p>
            <a:pPr>
              <a:lnSpc>
                <a:spcPct val="90000"/>
              </a:lnSpc>
            </a:pPr>
            <a:r>
              <a:rPr lang="en-US" sz="2400" dirty="0" smtClean="0">
                <a:latin typeface="Verdana" pitchFamily="34" charset="0"/>
              </a:rPr>
              <a:t>All known/foreseeable geo-risks should </a:t>
            </a:r>
            <a:r>
              <a:rPr lang="en-US" sz="2400" dirty="0">
                <a:latin typeface="Verdana" pitchFamily="34" charset="0"/>
              </a:rPr>
              <a:t>be </a:t>
            </a:r>
            <a:r>
              <a:rPr lang="en-US" sz="2400" dirty="0" smtClean="0">
                <a:latin typeface="Verdana" pitchFamily="34" charset="0"/>
              </a:rPr>
              <a:t>documented </a:t>
            </a:r>
            <a:r>
              <a:rPr lang="en-US" sz="2400" dirty="0">
                <a:latin typeface="Verdana" pitchFamily="34" charset="0"/>
              </a:rPr>
              <a:t>and managed</a:t>
            </a:r>
          </a:p>
          <a:p>
            <a:pPr>
              <a:lnSpc>
                <a:spcPct val="90000"/>
              </a:lnSpc>
            </a:pPr>
            <a:r>
              <a:rPr lang="en-US" sz="2400" dirty="0">
                <a:latin typeface="Verdana" pitchFamily="34" charset="0"/>
              </a:rPr>
              <a:t>The </a:t>
            </a:r>
            <a:r>
              <a:rPr lang="en-US" sz="2400" dirty="0" smtClean="0">
                <a:latin typeface="Verdana" pitchFamily="34" charset="0"/>
              </a:rPr>
              <a:t>Consultant’s </a:t>
            </a:r>
            <a:r>
              <a:rPr lang="en-US" sz="2400" dirty="0">
                <a:latin typeface="Verdana" pitchFamily="34" charset="0"/>
              </a:rPr>
              <a:t>job is to </a:t>
            </a:r>
            <a:r>
              <a:rPr lang="en-US" sz="2400" dirty="0" smtClean="0">
                <a:latin typeface="Verdana" pitchFamily="34" charset="0"/>
              </a:rPr>
              <a:t>be </a:t>
            </a:r>
            <a:r>
              <a:rPr lang="en-US" sz="2400" dirty="0">
                <a:latin typeface="Verdana" pitchFamily="34" charset="0"/>
              </a:rPr>
              <a:t>the risk assessor for the </a:t>
            </a:r>
            <a:r>
              <a:rPr lang="en-US" sz="2400" dirty="0" smtClean="0">
                <a:latin typeface="Verdana" pitchFamily="34" charset="0"/>
              </a:rPr>
              <a:t>Client</a:t>
            </a:r>
          </a:p>
          <a:p>
            <a:pPr>
              <a:lnSpc>
                <a:spcPct val="90000"/>
              </a:lnSpc>
            </a:pPr>
            <a:r>
              <a:rPr lang="en-US" sz="2400" dirty="0" smtClean="0">
                <a:latin typeface="Verdana" pitchFamily="34" charset="0"/>
              </a:rPr>
              <a:t>Consultant should not make </a:t>
            </a:r>
            <a:r>
              <a:rPr lang="en-US" sz="2400" u="sng" dirty="0" smtClean="0">
                <a:latin typeface="Verdana" pitchFamily="34" charset="0"/>
              </a:rPr>
              <a:t>unilateral</a:t>
            </a:r>
            <a:r>
              <a:rPr lang="en-US" sz="2400" dirty="0" smtClean="0">
                <a:latin typeface="Verdana" pitchFamily="34" charset="0"/>
              </a:rPr>
              <a:t> assumptions (i.e., decisions) relative to risks</a:t>
            </a:r>
            <a:endParaRPr lang="en-US" sz="2400" dirty="0">
              <a:latin typeface="Verdana" pitchFamily="34" charset="0"/>
            </a:endParaRPr>
          </a:p>
          <a:p>
            <a:pPr>
              <a:lnSpc>
                <a:spcPct val="90000"/>
              </a:lnSpc>
            </a:pPr>
            <a:r>
              <a:rPr lang="en-US" sz="2400" dirty="0">
                <a:latin typeface="Verdana" pitchFamily="34" charset="0"/>
              </a:rPr>
              <a:t>The </a:t>
            </a:r>
            <a:r>
              <a:rPr lang="en-US" sz="2400" dirty="0" smtClean="0">
                <a:latin typeface="Verdana" pitchFamily="34" charset="0"/>
              </a:rPr>
              <a:t>Client:</a:t>
            </a:r>
          </a:p>
          <a:p>
            <a:pPr lvl="1">
              <a:lnSpc>
                <a:spcPct val="90000"/>
              </a:lnSpc>
            </a:pPr>
            <a:r>
              <a:rPr lang="en-US" sz="2000" dirty="0" smtClean="0">
                <a:latin typeface="Verdana" pitchFamily="34" charset="0"/>
              </a:rPr>
              <a:t>is </a:t>
            </a:r>
            <a:r>
              <a:rPr lang="en-US" sz="2000" dirty="0">
                <a:latin typeface="Verdana" pitchFamily="34" charset="0"/>
              </a:rPr>
              <a:t>the </a:t>
            </a:r>
            <a:r>
              <a:rPr lang="en-US" sz="2000" dirty="0" smtClean="0">
                <a:latin typeface="Verdana" pitchFamily="34" charset="0"/>
              </a:rPr>
              <a:t>initial decision </a:t>
            </a:r>
            <a:r>
              <a:rPr lang="en-US" sz="2000" dirty="0">
                <a:latin typeface="Verdana" pitchFamily="34" charset="0"/>
              </a:rPr>
              <a:t>maker and risk </a:t>
            </a:r>
            <a:r>
              <a:rPr lang="en-US" sz="2000" dirty="0" smtClean="0">
                <a:latin typeface="Verdana" pitchFamily="34" charset="0"/>
              </a:rPr>
              <a:t>taker</a:t>
            </a:r>
          </a:p>
          <a:p>
            <a:pPr lvl="1">
              <a:lnSpc>
                <a:spcPct val="90000"/>
              </a:lnSpc>
            </a:pPr>
            <a:r>
              <a:rPr lang="en-US" sz="2000" dirty="0" smtClean="0">
                <a:latin typeface="Verdana" pitchFamily="34" charset="0"/>
              </a:rPr>
              <a:t>can contractually allocate risks to other parties provided those parties are </a:t>
            </a:r>
            <a:r>
              <a:rPr lang="en-US" sz="2000" b="1" u="sng" dirty="0" smtClean="0">
                <a:latin typeface="Verdana" pitchFamily="34" charset="0"/>
              </a:rPr>
              <a:t>equitably compensated </a:t>
            </a:r>
            <a:r>
              <a:rPr lang="en-US" sz="2000" dirty="0" smtClean="0">
                <a:latin typeface="Verdana" pitchFamily="34" charset="0"/>
              </a:rPr>
              <a:t>for taking the specified risks</a:t>
            </a:r>
            <a:endParaRPr lang="en-US" sz="2000" dirty="0">
              <a:latin typeface="Verdana" pitchFamily="34" charset="0"/>
            </a:endParaRPr>
          </a:p>
          <a:p>
            <a:pPr>
              <a:lnSpc>
                <a:spcPct val="90000"/>
              </a:lnSpc>
            </a:pPr>
            <a:r>
              <a:rPr lang="en-US" sz="2400" dirty="0" smtClean="0">
                <a:latin typeface="Verdana" pitchFamily="34" charset="0"/>
              </a:rPr>
              <a:t>Uncertainties </a:t>
            </a:r>
            <a:r>
              <a:rPr lang="en-US" sz="2400" dirty="0">
                <a:latin typeface="Verdana" pitchFamily="34" charset="0"/>
              </a:rPr>
              <a:t>associated with </a:t>
            </a:r>
            <a:r>
              <a:rPr lang="en-US" sz="2400" dirty="0" smtClean="0">
                <a:latin typeface="Verdana" pitchFamily="34" charset="0"/>
              </a:rPr>
              <a:t>geo-risks </a:t>
            </a:r>
            <a:r>
              <a:rPr lang="en-US" sz="2400" dirty="0">
                <a:latin typeface="Verdana" pitchFamily="34" charset="0"/>
              </a:rPr>
              <a:t>can often be reduced by additional studies or </a:t>
            </a:r>
            <a:r>
              <a:rPr lang="en-US" sz="2400" dirty="0" smtClean="0">
                <a:latin typeface="Verdana" pitchFamily="34" charset="0"/>
              </a:rPr>
              <a:t>different approaches</a:t>
            </a:r>
            <a:endParaRPr lang="en-US" sz="2400" dirty="0">
              <a:latin typeface="Verdana" pitchFamily="34" charset="0"/>
            </a:endParaRPr>
          </a:p>
          <a:p>
            <a:pPr>
              <a:lnSpc>
                <a:spcPct val="90000"/>
              </a:lnSpc>
            </a:pPr>
            <a:endParaRPr lang="en-US" dirty="0"/>
          </a:p>
          <a:p>
            <a:pPr>
              <a:lnSpc>
                <a:spcPct val="90000"/>
              </a:lnSpc>
            </a:pPr>
            <a:endParaRPr lang="en-US" sz="2800" dirty="0"/>
          </a:p>
          <a:p>
            <a:pPr>
              <a:lnSpc>
                <a:spcPct val="90000"/>
              </a:lnSpc>
            </a:pPr>
            <a:endParaRPr lang="en-US" sz="2400" dirty="0"/>
          </a:p>
        </p:txBody>
      </p:sp>
    </p:spTree>
  </p:cSld>
  <p:clrMapOvr>
    <a:masterClrMapping/>
  </p:clrMapOvr>
  <p:transition spd="med">
    <p:pull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52400" y="381000"/>
            <a:ext cx="8991600" cy="1371600"/>
          </a:xfrm>
        </p:spPr>
        <p:txBody>
          <a:bodyPr>
            <a:noAutofit/>
          </a:bodyPr>
          <a:lstStyle/>
          <a:p>
            <a:pPr>
              <a:lnSpc>
                <a:spcPct val="80000"/>
              </a:lnSpc>
            </a:pPr>
            <a:r>
              <a:rPr lang="en-US" sz="3600" b="1" dirty="0" smtClean="0">
                <a:latin typeface="Verdana" pitchFamily="34" charset="0"/>
              </a:rPr>
              <a:t>Properly funded geo-studies</a:t>
            </a:r>
            <a:br>
              <a:rPr lang="en-US" sz="3600" b="1" dirty="0" smtClean="0">
                <a:latin typeface="Verdana" pitchFamily="34" charset="0"/>
              </a:rPr>
            </a:br>
            <a:r>
              <a:rPr lang="en-US" sz="3600" b="1" dirty="0" smtClean="0">
                <a:latin typeface="Verdana" pitchFamily="34" charset="0"/>
              </a:rPr>
              <a:t>address site subsurface conditions by:</a:t>
            </a:r>
          </a:p>
        </p:txBody>
      </p:sp>
      <p:sp>
        <p:nvSpPr>
          <p:cNvPr id="18435" name="Rectangle 3"/>
          <p:cNvSpPr>
            <a:spLocks noGrp="1" noChangeArrowheads="1"/>
          </p:cNvSpPr>
          <p:nvPr>
            <p:ph type="body" idx="1"/>
          </p:nvPr>
        </p:nvSpPr>
        <p:spPr>
          <a:xfrm>
            <a:off x="457200" y="1676400"/>
            <a:ext cx="8229600" cy="4876800"/>
          </a:xfrm>
        </p:spPr>
        <p:txBody>
          <a:bodyPr/>
          <a:lstStyle/>
          <a:p>
            <a:pPr eaLnBrk="1" hangingPunct="1">
              <a:lnSpc>
                <a:spcPct val="80000"/>
              </a:lnSpc>
              <a:buFontTx/>
              <a:buNone/>
            </a:pPr>
            <a:r>
              <a:rPr lang="en-US" sz="2800" dirty="0" smtClean="0">
                <a:latin typeface="Verdana" pitchFamily="34" charset="0"/>
              </a:rPr>
              <a:t>   </a:t>
            </a:r>
          </a:p>
          <a:p>
            <a:pPr lvl="2" eaLnBrk="1" hangingPunct="1">
              <a:lnSpc>
                <a:spcPct val="80000"/>
              </a:lnSpc>
            </a:pPr>
            <a:r>
              <a:rPr lang="en-US" sz="2800" dirty="0" smtClean="0">
                <a:latin typeface="Verdana" pitchFamily="34" charset="0"/>
              </a:rPr>
              <a:t>Identifying </a:t>
            </a:r>
            <a:r>
              <a:rPr lang="en-US" sz="2800" u="sng" dirty="0" smtClean="0">
                <a:latin typeface="Verdana" pitchFamily="34" charset="0"/>
              </a:rPr>
              <a:t>reasonably foreseeable</a:t>
            </a:r>
            <a:r>
              <a:rPr lang="en-US" sz="2800" dirty="0" smtClean="0">
                <a:latin typeface="Verdana" pitchFamily="34" charset="0"/>
              </a:rPr>
              <a:t> project geo-risks and document them (project risk registry)</a:t>
            </a:r>
          </a:p>
          <a:p>
            <a:pPr lvl="2" eaLnBrk="1" hangingPunct="1">
              <a:lnSpc>
                <a:spcPct val="80000"/>
              </a:lnSpc>
            </a:pPr>
            <a:r>
              <a:rPr lang="en-US" sz="2800" dirty="0" smtClean="0">
                <a:latin typeface="Verdana" pitchFamily="34" charset="0"/>
              </a:rPr>
              <a:t>Quantifying the uncertainties and/or mitigate the probability of occurrence of these risks</a:t>
            </a:r>
          </a:p>
          <a:p>
            <a:pPr lvl="2" eaLnBrk="1" hangingPunct="1">
              <a:lnSpc>
                <a:spcPct val="80000"/>
              </a:lnSpc>
            </a:pPr>
            <a:r>
              <a:rPr lang="en-US" sz="2800" dirty="0" smtClean="0">
                <a:latin typeface="Verdana" pitchFamily="34" charset="0"/>
              </a:rPr>
              <a:t>Developing plans for  addressing and/or allocating geo-risks</a:t>
            </a:r>
          </a:p>
          <a:p>
            <a:pPr lvl="2" eaLnBrk="1" hangingPunct="1">
              <a:lnSpc>
                <a:spcPct val="80000"/>
              </a:lnSpc>
            </a:pPr>
            <a:r>
              <a:rPr lang="en-US" sz="2800" dirty="0" smtClean="0">
                <a:latin typeface="Verdana" pitchFamily="34" charset="0"/>
              </a:rPr>
              <a:t>Continuously monitoring and updating the geo-risks</a:t>
            </a:r>
          </a:p>
          <a:p>
            <a:pPr eaLnBrk="1" hangingPunct="1">
              <a:lnSpc>
                <a:spcPct val="80000"/>
              </a:lnSpc>
            </a:pPr>
            <a:endParaRPr lang="en-US" sz="2400" dirty="0" smtClean="0">
              <a:latin typeface="Verdana" pitchFamily="34" charset="0"/>
            </a:endParaRPr>
          </a:p>
          <a:p>
            <a:pPr lvl="1" eaLnBrk="1" hangingPunct="1">
              <a:lnSpc>
                <a:spcPct val="80000"/>
              </a:lnSpc>
            </a:pPr>
            <a:endParaRPr lang="en-US" sz="2400" dirty="0" smtClean="0">
              <a:latin typeface="Verdana"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1981200"/>
          </a:xfrm>
        </p:spPr>
        <p:txBody>
          <a:bodyPr>
            <a:normAutofit fontScale="90000"/>
          </a:bodyPr>
          <a:lstStyle/>
          <a:p>
            <a:pPr>
              <a:defRPr/>
            </a:pPr>
            <a:r>
              <a:rPr lang="en-US" b="1" dirty="0" smtClean="0"/>
              <a:t>Critical Elements of a</a:t>
            </a:r>
            <a:br>
              <a:rPr lang="en-US" b="1" dirty="0" smtClean="0"/>
            </a:br>
            <a:r>
              <a:rPr lang="en-US" b="1" dirty="0" smtClean="0"/>
              <a:t>Geo-Risk Management Strategy </a:t>
            </a:r>
            <a:endParaRPr lang="en-US" b="1" dirty="0"/>
          </a:p>
        </p:txBody>
      </p:sp>
      <p:sp>
        <p:nvSpPr>
          <p:cNvPr id="29699" name="Content Placeholder 2"/>
          <p:cNvSpPr>
            <a:spLocks noGrp="1"/>
          </p:cNvSpPr>
          <p:nvPr>
            <p:ph idx="1"/>
          </p:nvPr>
        </p:nvSpPr>
        <p:spPr>
          <a:xfrm>
            <a:off x="304800" y="2514600"/>
            <a:ext cx="8839200" cy="4495800"/>
          </a:xfrm>
        </p:spPr>
        <p:txBody>
          <a:bodyPr/>
          <a:lstStyle/>
          <a:p>
            <a:pPr marL="514350" indent="-514350">
              <a:buFont typeface="Wingdings" pitchFamily="2" charset="2"/>
              <a:buChar char="Ø"/>
            </a:pPr>
            <a:r>
              <a:rPr lang="en-US" dirty="0" smtClean="0"/>
              <a:t>Senior Geo-Professional </a:t>
            </a:r>
          </a:p>
          <a:p>
            <a:pPr marL="514350" indent="-514350">
              <a:buFont typeface="Wingdings" pitchFamily="2" charset="2"/>
              <a:buChar char="Ø"/>
            </a:pPr>
            <a:r>
              <a:rPr lang="en-US" dirty="0" smtClean="0"/>
              <a:t>Risk Register</a:t>
            </a:r>
          </a:p>
          <a:p>
            <a:pPr marL="514350" indent="-514350">
              <a:buFont typeface="Wingdings" pitchFamily="2" charset="2"/>
              <a:buChar char="Ø"/>
            </a:pPr>
            <a:r>
              <a:rPr lang="en-US" dirty="0" smtClean="0"/>
              <a:t>Geotechnical Baseline Report, supported by</a:t>
            </a:r>
          </a:p>
          <a:p>
            <a:pPr marL="971550" lvl="1" indent="-514350">
              <a:buFont typeface="Arial" pitchFamily="34" charset="0"/>
              <a:buChar char="•"/>
            </a:pPr>
            <a:r>
              <a:rPr lang="en-US" dirty="0" smtClean="0"/>
              <a:t>Differing Site Conditions Clause</a:t>
            </a:r>
          </a:p>
          <a:p>
            <a:pPr marL="971550" lvl="1" indent="-514350">
              <a:buFont typeface="Arial" pitchFamily="34" charset="0"/>
              <a:buChar char="•"/>
            </a:pPr>
            <a:r>
              <a:rPr lang="en-US" dirty="0" smtClean="0"/>
              <a:t>Disputes Review Board</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304800" y="762000"/>
            <a:ext cx="8458200" cy="1447800"/>
          </a:xfrm>
        </p:spPr>
        <p:txBody>
          <a:bodyPr>
            <a:normAutofit fontScale="90000"/>
          </a:bodyPr>
          <a:lstStyle/>
          <a:p>
            <a:pPr lvl="4" algn="ctr" rtl="0">
              <a:lnSpc>
                <a:spcPct val="80000"/>
              </a:lnSpc>
              <a:spcBef>
                <a:spcPct val="0"/>
              </a:spcBef>
              <a:defRPr/>
            </a:pPr>
            <a:r>
              <a:rPr lang="en-US" sz="4400" b="1" dirty="0" smtClean="0">
                <a:latin typeface="Verdana" pitchFamily="34" charset="0"/>
              </a:rPr>
              <a:t>Senior Geo-Engineer</a:t>
            </a:r>
            <a:br>
              <a:rPr lang="en-US" sz="4400" b="1" dirty="0" smtClean="0">
                <a:latin typeface="Verdana" pitchFamily="34" charset="0"/>
              </a:rPr>
            </a:br>
            <a:r>
              <a:rPr lang="en-US" sz="3600" dirty="0" smtClean="0">
                <a:latin typeface="Verdana" pitchFamily="34" charset="0"/>
              </a:rPr>
              <a:t>**</a:t>
            </a:r>
            <a:r>
              <a:rPr lang="en-US" sz="3600" dirty="0">
                <a:latin typeface="Verdana" pitchFamily="34" charset="0"/>
              </a:rPr>
              <a:t>Bayesian </a:t>
            </a:r>
            <a:r>
              <a:rPr lang="en-US" sz="3600" dirty="0" smtClean="0">
                <a:latin typeface="Verdana" pitchFamily="34" charset="0"/>
              </a:rPr>
              <a:t>Probability**</a:t>
            </a:r>
            <a:r>
              <a:rPr lang="en-US" sz="3200" dirty="0">
                <a:latin typeface="Verdana" pitchFamily="34" charset="0"/>
              </a:rPr>
              <a:t/>
            </a:r>
            <a:br>
              <a:rPr lang="en-US" sz="3200" dirty="0">
                <a:latin typeface="Verdana" pitchFamily="34" charset="0"/>
              </a:rPr>
            </a:br>
            <a:endParaRPr lang="en-US" sz="4000" b="1" dirty="0" smtClean="0">
              <a:latin typeface="Verdana" pitchFamily="34" charset="0"/>
            </a:endParaRPr>
          </a:p>
        </p:txBody>
      </p:sp>
      <p:sp>
        <p:nvSpPr>
          <p:cNvPr id="30723" name="Rectangle 3"/>
          <p:cNvSpPr>
            <a:spLocks noGrp="1" noChangeArrowheads="1"/>
          </p:cNvSpPr>
          <p:nvPr>
            <p:ph type="body" idx="1"/>
          </p:nvPr>
        </p:nvSpPr>
        <p:spPr>
          <a:xfrm>
            <a:off x="0" y="2362200"/>
            <a:ext cx="8839200" cy="3810000"/>
          </a:xfrm>
        </p:spPr>
        <p:txBody>
          <a:bodyPr>
            <a:normAutofit lnSpcReduction="10000"/>
          </a:bodyPr>
          <a:lstStyle/>
          <a:p>
            <a:pPr lvl="1" eaLnBrk="1" hangingPunct="1">
              <a:lnSpc>
                <a:spcPct val="80000"/>
              </a:lnSpc>
              <a:buFont typeface="Wingdings" pitchFamily="2" charset="2"/>
              <a:buChar char="Ø"/>
            </a:pPr>
            <a:r>
              <a:rPr lang="en-US" dirty="0" smtClean="0">
                <a:latin typeface="Verdana" pitchFamily="34" charset="0"/>
              </a:rPr>
              <a:t>Long-term involvement </a:t>
            </a:r>
          </a:p>
          <a:p>
            <a:pPr lvl="2" eaLnBrk="1" hangingPunct="1">
              <a:lnSpc>
                <a:spcPct val="80000"/>
              </a:lnSpc>
              <a:buFont typeface="Wingdings" pitchFamily="2" charset="2"/>
              <a:buChar char="Ø"/>
            </a:pPr>
            <a:r>
              <a:rPr lang="en-US" dirty="0" smtClean="0">
                <a:latin typeface="Verdana" pitchFamily="34" charset="0"/>
              </a:rPr>
              <a:t>Continuously- conception thru construction </a:t>
            </a:r>
          </a:p>
          <a:p>
            <a:pPr lvl="2" eaLnBrk="1" hangingPunct="1">
              <a:lnSpc>
                <a:spcPct val="80000"/>
              </a:lnSpc>
              <a:buFont typeface="Wingdings" pitchFamily="2" charset="2"/>
              <a:buChar char="Ø"/>
            </a:pPr>
            <a:r>
              <a:rPr lang="en-US" dirty="0" smtClean="0">
                <a:latin typeface="Verdana" pitchFamily="34" charset="0"/>
              </a:rPr>
              <a:t>Periodically- during facility operation</a:t>
            </a:r>
          </a:p>
          <a:p>
            <a:pPr lvl="1" eaLnBrk="1" hangingPunct="1">
              <a:lnSpc>
                <a:spcPct val="80000"/>
              </a:lnSpc>
              <a:buFont typeface="Wingdings" pitchFamily="2" charset="2"/>
              <a:buChar char="Ø"/>
            </a:pPr>
            <a:r>
              <a:rPr lang="en-US" u="sng" dirty="0" smtClean="0">
                <a:latin typeface="Verdana" pitchFamily="34" charset="0"/>
              </a:rPr>
              <a:t>Identify geo-risk events</a:t>
            </a:r>
            <a:r>
              <a:rPr lang="en-US" dirty="0" smtClean="0">
                <a:latin typeface="Verdana" pitchFamily="34" charset="0"/>
              </a:rPr>
              <a:t> in terms of consequence and probability of occurrence</a:t>
            </a:r>
          </a:p>
          <a:p>
            <a:pPr lvl="1" eaLnBrk="1" hangingPunct="1">
              <a:lnSpc>
                <a:spcPct val="80000"/>
              </a:lnSpc>
              <a:buFont typeface="Wingdings" pitchFamily="2" charset="2"/>
              <a:buChar char="Ø"/>
            </a:pPr>
            <a:r>
              <a:rPr lang="en-US" u="sng" dirty="0" smtClean="0">
                <a:latin typeface="Verdana" pitchFamily="34" charset="0"/>
              </a:rPr>
              <a:t>Identify actions</a:t>
            </a:r>
            <a:r>
              <a:rPr lang="en-US" dirty="0" smtClean="0">
                <a:latin typeface="Verdana" pitchFamily="34" charset="0"/>
              </a:rPr>
              <a:t> for reducing the uncertainty</a:t>
            </a:r>
          </a:p>
          <a:p>
            <a:pPr lvl="1" eaLnBrk="1" hangingPunct="1">
              <a:lnSpc>
                <a:spcPct val="80000"/>
              </a:lnSpc>
              <a:buFont typeface="Wingdings" pitchFamily="2" charset="2"/>
              <a:buChar char="Ø"/>
            </a:pPr>
            <a:r>
              <a:rPr lang="en-US" dirty="0" smtClean="0">
                <a:latin typeface="Verdana" pitchFamily="34" charset="0"/>
              </a:rPr>
              <a:t>Develop conceptual plans to </a:t>
            </a:r>
            <a:r>
              <a:rPr lang="en-US" u="sng" dirty="0" smtClean="0">
                <a:latin typeface="Verdana" pitchFamily="34" charset="0"/>
              </a:rPr>
              <a:t>reduce the consequences </a:t>
            </a:r>
            <a:r>
              <a:rPr lang="en-US" dirty="0" smtClean="0">
                <a:latin typeface="Verdana" pitchFamily="34" charset="0"/>
              </a:rPr>
              <a:t>of an event</a:t>
            </a:r>
            <a:endParaRPr lang="en-US" u="sng" dirty="0" smtClean="0">
              <a:latin typeface="Verdana" pitchFamily="34" charset="0"/>
            </a:endParaRPr>
          </a:p>
          <a:p>
            <a:pPr lvl="1" eaLnBrk="1" hangingPunct="1">
              <a:lnSpc>
                <a:spcPct val="80000"/>
              </a:lnSpc>
              <a:buFont typeface="Wingdings" pitchFamily="2" charset="2"/>
              <a:buChar char="Ø"/>
            </a:pPr>
            <a:r>
              <a:rPr lang="en-US" dirty="0" smtClean="0">
                <a:latin typeface="Verdana" pitchFamily="34" charset="0"/>
              </a:rPr>
              <a:t>Help establish basis for </a:t>
            </a:r>
            <a:r>
              <a:rPr lang="en-US" u="sng" dirty="0" smtClean="0">
                <a:latin typeface="Verdana" pitchFamily="34" charset="0"/>
              </a:rPr>
              <a:t>equitable allocation of geo-risks</a:t>
            </a:r>
            <a:endParaRPr lang="en-US" dirty="0" smtClean="0">
              <a:latin typeface="Verdana" pitchFamily="34" charset="0"/>
            </a:endParaRPr>
          </a:p>
          <a:p>
            <a:pPr eaLnBrk="1" hangingPunct="1">
              <a:lnSpc>
                <a:spcPct val="80000"/>
              </a:lnSpc>
            </a:pPr>
            <a:endParaRPr lang="en-US" sz="2400" dirty="0" smtClean="0">
              <a:latin typeface="Verdana" pitchFamily="34" charset="0"/>
            </a:endParaRPr>
          </a:p>
          <a:p>
            <a:pPr lvl="1" eaLnBrk="1" hangingPunct="1">
              <a:lnSpc>
                <a:spcPct val="80000"/>
              </a:lnSpc>
            </a:pPr>
            <a:endParaRPr lang="en-US" sz="2400" dirty="0" smtClean="0">
              <a:latin typeface="Verdana"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534988" y="339725"/>
            <a:ext cx="8104187" cy="788988"/>
          </a:xfrm>
          <a:prstGeom prst="rect">
            <a:avLst/>
          </a:prstGeom>
          <a:noFill/>
          <a:ln w="9525">
            <a:noFill/>
            <a:miter lim="800000"/>
            <a:headEnd/>
            <a:tailEnd/>
          </a:ln>
          <a:effectLst/>
        </p:spPr>
        <p:txBody>
          <a:bodyPr anchor="ctr"/>
          <a:lstStyle/>
          <a:p>
            <a:pPr algn="ctr">
              <a:defRPr/>
            </a:pPr>
            <a:endParaRPr lang="en-US" sz="4000" dirty="0">
              <a:solidFill>
                <a:schemeClr val="tx2"/>
              </a:solidFill>
              <a:effectLst>
                <a:outerShdw blurRad="38100" dist="38100" dir="2700000" algn="tl">
                  <a:srgbClr val="000000"/>
                </a:outerShdw>
              </a:effectLst>
              <a:latin typeface="Verdana" pitchFamily="34" charset="0"/>
            </a:endParaRPr>
          </a:p>
        </p:txBody>
      </p:sp>
      <p:sp>
        <p:nvSpPr>
          <p:cNvPr id="31747" name="Rectangle 3"/>
          <p:cNvSpPr>
            <a:spLocks noGrp="1" noChangeArrowheads="1"/>
          </p:cNvSpPr>
          <p:nvPr>
            <p:ph type="body" idx="1"/>
          </p:nvPr>
        </p:nvSpPr>
        <p:spPr>
          <a:xfrm>
            <a:off x="457200" y="1295400"/>
            <a:ext cx="8001000" cy="4876800"/>
          </a:xfrm>
        </p:spPr>
        <p:txBody>
          <a:bodyPr/>
          <a:lstStyle/>
          <a:p>
            <a:pPr lvl="1" eaLnBrk="1" hangingPunct="1">
              <a:buFont typeface="Wingdings" pitchFamily="2" charset="2"/>
              <a:buChar char="Ø"/>
            </a:pPr>
            <a:r>
              <a:rPr lang="en-US" dirty="0" smtClean="0">
                <a:latin typeface="Verdana" pitchFamily="34" charset="0"/>
              </a:rPr>
              <a:t>Identify</a:t>
            </a:r>
            <a:r>
              <a:rPr lang="en-US" i="1" dirty="0" smtClean="0">
                <a:latin typeface="Verdana" pitchFamily="34" charset="0"/>
              </a:rPr>
              <a:t> foreseeable project geo-risks </a:t>
            </a:r>
            <a:r>
              <a:rPr lang="en-US" dirty="0" smtClean="0">
                <a:latin typeface="Verdana" pitchFamily="34" charset="0"/>
              </a:rPr>
              <a:t>at the time of project conception </a:t>
            </a:r>
          </a:p>
          <a:p>
            <a:pPr lvl="2" eaLnBrk="1" hangingPunct="1">
              <a:buFont typeface="Wingdings" pitchFamily="2" charset="2"/>
              <a:buChar char="Ø"/>
            </a:pPr>
            <a:r>
              <a:rPr lang="en-US" dirty="0" smtClean="0">
                <a:latin typeface="Verdana" pitchFamily="34" charset="0"/>
              </a:rPr>
              <a:t>Develop a specific, written format for the Register (based on </a:t>
            </a:r>
            <a:r>
              <a:rPr lang="en-US" dirty="0" err="1" smtClean="0">
                <a:latin typeface="Verdana" pitchFamily="34" charset="0"/>
              </a:rPr>
              <a:t>Baysesian</a:t>
            </a:r>
            <a:r>
              <a:rPr lang="en-US" dirty="0" smtClean="0">
                <a:latin typeface="Verdana" pitchFamily="34" charset="0"/>
              </a:rPr>
              <a:t> Probability)</a:t>
            </a:r>
          </a:p>
          <a:p>
            <a:pPr lvl="3">
              <a:buFont typeface="Wingdings" pitchFamily="2" charset="2"/>
              <a:buChar char="Ø"/>
            </a:pPr>
            <a:r>
              <a:rPr lang="en-US" dirty="0" smtClean="0">
                <a:latin typeface="Verdana" pitchFamily="34" charset="0"/>
              </a:rPr>
              <a:t>Caltrans: </a:t>
            </a:r>
            <a:r>
              <a:rPr lang="en-US" u="sng" dirty="0" smtClean="0">
                <a:latin typeface="Verdana" pitchFamily="34" charset="0"/>
              </a:rPr>
              <a:t>Project Risk Management Handbook</a:t>
            </a:r>
            <a:r>
              <a:rPr lang="en-US" dirty="0" smtClean="0">
                <a:latin typeface="Verdana" pitchFamily="34" charset="0"/>
              </a:rPr>
              <a:t> www.dot.ca.gov/hq/projmgmt</a:t>
            </a:r>
          </a:p>
          <a:p>
            <a:pPr lvl="1" eaLnBrk="1" hangingPunct="1">
              <a:buFont typeface="Wingdings" pitchFamily="2" charset="2"/>
              <a:buChar char="Ø"/>
            </a:pPr>
            <a:r>
              <a:rPr lang="en-US" dirty="0" smtClean="0">
                <a:latin typeface="Verdana" pitchFamily="34" charset="0"/>
              </a:rPr>
              <a:t>Routinely </a:t>
            </a:r>
            <a:r>
              <a:rPr lang="en-US" i="1" dirty="0" smtClean="0">
                <a:latin typeface="Verdana" pitchFamily="34" charset="0"/>
              </a:rPr>
              <a:t>assess and upgrade </a:t>
            </a:r>
            <a:r>
              <a:rPr lang="en-US" dirty="0" smtClean="0">
                <a:latin typeface="Verdana" pitchFamily="34" charset="0"/>
              </a:rPr>
              <a:t>the Risk Register</a:t>
            </a:r>
          </a:p>
          <a:p>
            <a:pPr lvl="2" eaLnBrk="1" hangingPunct="1">
              <a:buFont typeface="Wingdings" pitchFamily="2" charset="2"/>
              <a:buChar char="Ø"/>
            </a:pPr>
            <a:r>
              <a:rPr lang="en-US" dirty="0" smtClean="0">
                <a:latin typeface="Verdana" pitchFamily="34" charset="0"/>
              </a:rPr>
              <a:t>Reflecting what has been learned as the investigations and work has progressed</a:t>
            </a:r>
          </a:p>
          <a:p>
            <a:pPr lvl="1" eaLnBrk="1" hangingPunct="1">
              <a:buFontTx/>
              <a:buNone/>
            </a:pPr>
            <a:endParaRPr lang="en-US" dirty="0" smtClean="0">
              <a:latin typeface="Verdana" pitchFamily="34" charset="0"/>
            </a:endParaRPr>
          </a:p>
          <a:p>
            <a:pPr eaLnBrk="1" hangingPunct="1"/>
            <a:endParaRPr lang="en-US" sz="2000" dirty="0" smtClean="0">
              <a:latin typeface="Verdana" pitchFamily="34" charset="0"/>
            </a:endParaRPr>
          </a:p>
        </p:txBody>
      </p:sp>
      <p:sp>
        <p:nvSpPr>
          <p:cNvPr id="31748" name="Rectangle 3"/>
          <p:cNvSpPr>
            <a:spLocks noChangeArrowheads="1"/>
          </p:cNvSpPr>
          <p:nvPr/>
        </p:nvSpPr>
        <p:spPr bwMode="auto">
          <a:xfrm>
            <a:off x="609600" y="381000"/>
            <a:ext cx="7848600" cy="769938"/>
          </a:xfrm>
          <a:prstGeom prst="rect">
            <a:avLst/>
          </a:prstGeom>
          <a:noFill/>
          <a:ln w="9525">
            <a:noFill/>
            <a:miter lim="800000"/>
            <a:headEnd/>
            <a:tailEnd/>
          </a:ln>
        </p:spPr>
        <p:txBody>
          <a:bodyPr>
            <a:spAutoFit/>
          </a:bodyPr>
          <a:lstStyle/>
          <a:p>
            <a:pPr algn="ctr"/>
            <a:r>
              <a:rPr lang="en-US" sz="4400" b="1" dirty="0">
                <a:latin typeface="Verdana" pitchFamily="34" charset="0"/>
              </a:rPr>
              <a:t>Risk Register</a:t>
            </a:r>
            <a:endParaRPr lang="en-US" sz="2000" b="1" dirty="0">
              <a:latin typeface="Verdana"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1"/>
          <p:cNvSpPr txBox="1">
            <a:spLocks noChangeArrowheads="1"/>
          </p:cNvSpPr>
          <p:nvPr/>
        </p:nvSpPr>
        <p:spPr bwMode="auto">
          <a:xfrm>
            <a:off x="609600" y="228600"/>
            <a:ext cx="8153400" cy="5816977"/>
          </a:xfrm>
          <a:prstGeom prst="rect">
            <a:avLst/>
          </a:prstGeom>
          <a:noFill/>
          <a:ln w="9525">
            <a:noFill/>
            <a:miter lim="800000"/>
            <a:headEnd/>
            <a:tailEnd/>
          </a:ln>
        </p:spPr>
        <p:txBody>
          <a:bodyPr>
            <a:spAutoFit/>
          </a:bodyPr>
          <a:lstStyle/>
          <a:p>
            <a:pPr algn="ctr"/>
            <a:r>
              <a:rPr lang="en-US" sz="4400" b="1" dirty="0"/>
              <a:t>Opportunity</a:t>
            </a:r>
            <a:br>
              <a:rPr lang="en-US" sz="4400" b="1" dirty="0"/>
            </a:br>
            <a:r>
              <a:rPr lang="en-US" sz="4400" b="1" dirty="0"/>
              <a:t>is the “Flip-Side” of</a:t>
            </a:r>
            <a:br>
              <a:rPr lang="en-US" sz="4400" b="1" dirty="0"/>
            </a:br>
            <a:r>
              <a:rPr lang="en-US" sz="4400" b="1" dirty="0">
                <a:solidFill>
                  <a:srgbClr val="FF0000"/>
                </a:solidFill>
              </a:rPr>
              <a:t>Risk</a:t>
            </a:r>
            <a:r>
              <a:rPr lang="en-US" sz="4400" dirty="0">
                <a:solidFill>
                  <a:srgbClr val="FF0000"/>
                </a:solidFill>
              </a:rPr>
              <a:t/>
            </a:r>
            <a:br>
              <a:rPr lang="en-US" sz="4400" dirty="0">
                <a:solidFill>
                  <a:srgbClr val="FF0000"/>
                </a:solidFill>
              </a:rPr>
            </a:br>
            <a:r>
              <a:rPr lang="en-US" sz="4400" dirty="0" smtClean="0">
                <a:solidFill>
                  <a:srgbClr val="FF0000"/>
                </a:solidFill>
              </a:rPr>
              <a:t>****************************</a:t>
            </a:r>
            <a:r>
              <a:rPr lang="en-US" sz="4400" dirty="0">
                <a:solidFill>
                  <a:srgbClr val="FF0000"/>
                </a:solidFill>
              </a:rPr>
              <a:t/>
            </a:r>
            <a:br>
              <a:rPr lang="en-US" sz="4400" dirty="0">
                <a:solidFill>
                  <a:srgbClr val="FF0000"/>
                </a:solidFill>
              </a:rPr>
            </a:br>
            <a:r>
              <a:rPr lang="en-US" sz="4000" dirty="0"/>
              <a:t>Incorporate Opportunities into the Risk Registry as a reminder to pursue the positives sides of some uncertainty events</a:t>
            </a:r>
          </a:p>
          <a:p>
            <a:pPr algn="ctr"/>
            <a:r>
              <a:rPr lang="en-US" sz="3600" dirty="0"/>
              <a:t>Example-muck disposal</a:t>
            </a:r>
            <a:endParaRPr lang="en-US" sz="14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0" y="381000"/>
            <a:ext cx="8915400" cy="1184275"/>
          </a:xfrm>
          <a:prstGeom prst="rect">
            <a:avLst/>
          </a:prstGeom>
          <a:noFill/>
          <a:ln w="9525">
            <a:noFill/>
            <a:miter lim="800000"/>
            <a:headEnd/>
            <a:tailEnd/>
          </a:ln>
        </p:spPr>
        <p:txBody>
          <a:bodyPr anchor="ctr"/>
          <a:lstStyle/>
          <a:p>
            <a:pPr algn="ctr"/>
            <a:r>
              <a:rPr lang="en-US" sz="4000" b="1" dirty="0">
                <a:latin typeface="Verdana" pitchFamily="34" charset="0"/>
              </a:rPr>
              <a:t>Geotechnical Baseline Report</a:t>
            </a:r>
            <a:r>
              <a:rPr lang="en-US" sz="4000" dirty="0">
                <a:solidFill>
                  <a:srgbClr val="FFFF00"/>
                </a:solidFill>
                <a:latin typeface="Verdana" pitchFamily="34" charset="0"/>
              </a:rPr>
              <a:t> </a:t>
            </a:r>
          </a:p>
        </p:txBody>
      </p:sp>
      <p:sp>
        <p:nvSpPr>
          <p:cNvPr id="32771" name="Rectangle 3"/>
          <p:cNvSpPr>
            <a:spLocks noGrp="1" noChangeArrowheads="1"/>
          </p:cNvSpPr>
          <p:nvPr>
            <p:ph type="body" idx="1"/>
          </p:nvPr>
        </p:nvSpPr>
        <p:spPr>
          <a:xfrm>
            <a:off x="228600" y="1371600"/>
            <a:ext cx="8915400" cy="4267200"/>
          </a:xfrm>
        </p:spPr>
        <p:txBody>
          <a:bodyPr/>
          <a:lstStyle/>
          <a:p>
            <a:pPr lvl="1" eaLnBrk="1" hangingPunct="1">
              <a:buFontTx/>
              <a:buNone/>
            </a:pPr>
            <a:r>
              <a:rPr lang="en-US" dirty="0" smtClean="0">
                <a:latin typeface="Verdana" pitchFamily="34" charset="0"/>
              </a:rPr>
              <a:t>Pioneered for underground construction projects - beginning in mid-1970s</a:t>
            </a:r>
          </a:p>
          <a:p>
            <a:pPr lvl="2" eaLnBrk="1" hangingPunct="1"/>
            <a:r>
              <a:rPr lang="en-US" dirty="0" smtClean="0">
                <a:latin typeface="Verdana" pitchFamily="34" charset="0"/>
              </a:rPr>
              <a:t>Written at the end of the design period</a:t>
            </a:r>
          </a:p>
          <a:p>
            <a:pPr lvl="2" eaLnBrk="1" hangingPunct="1"/>
            <a:r>
              <a:rPr lang="en-US" dirty="0" smtClean="0">
                <a:latin typeface="Verdana" pitchFamily="34" charset="0"/>
              </a:rPr>
              <a:t>Addresses geo-factors affecting constructability </a:t>
            </a:r>
          </a:p>
          <a:p>
            <a:pPr lvl="2" eaLnBrk="1" hangingPunct="1"/>
            <a:r>
              <a:rPr lang="en-US" dirty="0" smtClean="0">
                <a:latin typeface="Verdana" pitchFamily="34" charset="0"/>
              </a:rPr>
              <a:t>Provides a baseline by which geo-risks can be allocated prior to construction</a:t>
            </a:r>
          </a:p>
          <a:p>
            <a:pPr lvl="2" eaLnBrk="1" hangingPunct="1"/>
            <a:r>
              <a:rPr lang="en-US" dirty="0" smtClean="0">
                <a:latin typeface="Verdana" pitchFamily="34" charset="0"/>
              </a:rPr>
              <a:t>Basis for evaluating Differing Site Conditions claims</a:t>
            </a:r>
          </a:p>
          <a:p>
            <a:pPr lvl="2" eaLnBrk="1" hangingPunct="1"/>
            <a:r>
              <a:rPr lang="en-US" dirty="0" smtClean="0">
                <a:latin typeface="Verdana" pitchFamily="34" charset="0"/>
              </a:rPr>
              <a:t>Included in the contract  </a:t>
            </a:r>
          </a:p>
          <a:p>
            <a:pPr eaLnBrk="1" hangingPunct="1"/>
            <a:endParaRPr lang="en-US" sz="2400" dirty="0" smtClean="0">
              <a:latin typeface="Verdana"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685800" y="457200"/>
            <a:ext cx="7772400" cy="2362200"/>
          </a:xfrm>
        </p:spPr>
        <p:txBody>
          <a:bodyPr>
            <a:normAutofit fontScale="90000"/>
          </a:bodyPr>
          <a:lstStyle/>
          <a:p>
            <a:pPr eaLnBrk="1" hangingPunct="1">
              <a:defRPr/>
            </a:pPr>
            <a:r>
              <a:rPr lang="en-US" sz="4000" b="1" smtClean="0">
                <a:latin typeface="Verdana" pitchFamily="34" charset="0"/>
              </a:rPr>
              <a:t>Possible </a:t>
            </a:r>
            <a:r>
              <a:rPr lang="en-US" sz="4000" b="1" dirty="0" smtClean="0">
                <a:latin typeface="Verdana" pitchFamily="34" charset="0"/>
              </a:rPr>
              <a:t>Future of the</a:t>
            </a:r>
            <a:br>
              <a:rPr lang="en-US" sz="4000" b="1" dirty="0" smtClean="0">
                <a:latin typeface="Verdana" pitchFamily="34" charset="0"/>
              </a:rPr>
            </a:br>
            <a:r>
              <a:rPr lang="en-US" sz="4000" b="1" dirty="0" smtClean="0">
                <a:latin typeface="Verdana" pitchFamily="34" charset="0"/>
              </a:rPr>
              <a:t>Geotechnical Community</a:t>
            </a:r>
            <a:r>
              <a:rPr lang="en-US" sz="4000" dirty="0" smtClean="0">
                <a:latin typeface="Verdana" pitchFamily="34" charset="0"/>
              </a:rPr>
              <a:t/>
            </a:r>
            <a:br>
              <a:rPr lang="en-US" sz="4000" dirty="0" smtClean="0">
                <a:latin typeface="Verdana" pitchFamily="34" charset="0"/>
              </a:rPr>
            </a:br>
            <a:r>
              <a:rPr lang="en-US" sz="4000" dirty="0" smtClean="0">
                <a:latin typeface="Verdana" pitchFamily="34" charset="0"/>
              </a:rPr>
              <a:t/>
            </a:r>
            <a:br>
              <a:rPr lang="en-US" sz="4000" dirty="0" smtClean="0">
                <a:latin typeface="Verdana" pitchFamily="34" charset="0"/>
              </a:rPr>
            </a:br>
            <a:r>
              <a:rPr lang="en-US" sz="4000" dirty="0" smtClean="0">
                <a:latin typeface="Verdana" pitchFamily="34" charset="0"/>
              </a:rPr>
              <a:t>-</a:t>
            </a:r>
            <a:r>
              <a:rPr lang="en-US" sz="4000" u="sng" dirty="0" smtClean="0">
                <a:latin typeface="Verdana" pitchFamily="34" charset="0"/>
              </a:rPr>
              <a:t>Two Distinct Groups-</a:t>
            </a:r>
            <a:r>
              <a:rPr lang="en-US" sz="4000" dirty="0" smtClean="0">
                <a:solidFill>
                  <a:srgbClr val="FF0000"/>
                </a:solidFill>
                <a:latin typeface="Verdana" pitchFamily="34" charset="0"/>
              </a:rPr>
              <a:t> </a:t>
            </a:r>
            <a:r>
              <a:rPr lang="en-US" sz="4000" u="sng" dirty="0" smtClean="0">
                <a:latin typeface="Verdana" pitchFamily="34" charset="0"/>
              </a:rPr>
              <a:t/>
            </a:r>
            <a:br>
              <a:rPr lang="en-US" sz="4000" u="sng" dirty="0" smtClean="0">
                <a:latin typeface="Verdana" pitchFamily="34" charset="0"/>
              </a:rPr>
            </a:br>
            <a:endParaRPr lang="en-US" sz="4000" dirty="0" smtClean="0">
              <a:solidFill>
                <a:srgbClr val="FFFF00"/>
              </a:solidFill>
              <a:latin typeface="Verdana" pitchFamily="34" charset="0"/>
            </a:endParaRPr>
          </a:p>
        </p:txBody>
      </p:sp>
      <p:sp>
        <p:nvSpPr>
          <p:cNvPr id="31747" name="Rectangle 3"/>
          <p:cNvSpPr>
            <a:spLocks noGrp="1" noChangeArrowheads="1"/>
          </p:cNvSpPr>
          <p:nvPr>
            <p:ph type="body" idx="1"/>
          </p:nvPr>
        </p:nvSpPr>
        <p:spPr>
          <a:xfrm>
            <a:off x="0" y="2590800"/>
            <a:ext cx="8686800" cy="4876800"/>
          </a:xfrm>
        </p:spPr>
        <p:txBody>
          <a:bodyPr/>
          <a:lstStyle/>
          <a:p>
            <a:pPr lvl="1" eaLnBrk="1" hangingPunct="1">
              <a:lnSpc>
                <a:spcPct val="80000"/>
              </a:lnSpc>
            </a:pPr>
            <a:endParaRPr lang="en-US" sz="2000" u="sng" dirty="0" smtClean="0">
              <a:latin typeface="Verdana" pitchFamily="34" charset="0"/>
            </a:endParaRPr>
          </a:p>
          <a:p>
            <a:pPr lvl="1" eaLnBrk="1" hangingPunct="1">
              <a:lnSpc>
                <a:spcPct val="80000"/>
              </a:lnSpc>
            </a:pPr>
            <a:r>
              <a:rPr lang="en-US" sz="2400" b="1" dirty="0" smtClean="0">
                <a:latin typeface="Verdana" pitchFamily="34" charset="0"/>
              </a:rPr>
              <a:t>Group 1</a:t>
            </a:r>
            <a:r>
              <a:rPr lang="en-US" sz="2400" dirty="0" smtClean="0">
                <a:latin typeface="Verdana" pitchFamily="34" charset="0"/>
              </a:rPr>
              <a:t>: </a:t>
            </a:r>
            <a:r>
              <a:rPr lang="en-US" sz="2400" i="1" u="sng" dirty="0" smtClean="0">
                <a:latin typeface="Verdana" pitchFamily="34" charset="0"/>
              </a:rPr>
              <a:t>owner’s geo-risk advisor</a:t>
            </a:r>
            <a:r>
              <a:rPr lang="en-US" sz="2400" u="sng" dirty="0" smtClean="0">
                <a:latin typeface="Verdana" pitchFamily="34" charset="0"/>
              </a:rPr>
              <a:t> </a:t>
            </a:r>
            <a:r>
              <a:rPr lang="en-US" sz="2400" i="1" u="sng" dirty="0" smtClean="0">
                <a:latin typeface="Verdana" pitchFamily="34" charset="0"/>
              </a:rPr>
              <a:t>/consultant</a:t>
            </a:r>
            <a:r>
              <a:rPr lang="en-US" sz="2400" dirty="0" smtClean="0">
                <a:latin typeface="Verdana" pitchFamily="34" charset="0"/>
              </a:rPr>
              <a:t>; direct the overall geotechnical program; fees based on the </a:t>
            </a:r>
            <a:r>
              <a:rPr lang="en-US" sz="2400" u="sng" dirty="0" smtClean="0">
                <a:latin typeface="Verdana" pitchFamily="34" charset="0"/>
              </a:rPr>
              <a:t>value</a:t>
            </a:r>
            <a:r>
              <a:rPr lang="en-US" sz="2400" dirty="0" smtClean="0">
                <a:latin typeface="Verdana" pitchFamily="34" charset="0"/>
              </a:rPr>
              <a:t> of the services provided</a:t>
            </a:r>
            <a:endParaRPr lang="en-US" sz="2400" dirty="0" smtClean="0">
              <a:solidFill>
                <a:srgbClr val="7030A0"/>
              </a:solidFill>
              <a:latin typeface="Verdana" pitchFamily="34" charset="0"/>
            </a:endParaRPr>
          </a:p>
          <a:p>
            <a:pPr lvl="1" eaLnBrk="1" hangingPunct="1">
              <a:lnSpc>
                <a:spcPct val="80000"/>
              </a:lnSpc>
            </a:pPr>
            <a:endParaRPr lang="en-US" sz="2400" u="sng" dirty="0" smtClean="0">
              <a:latin typeface="Verdana" pitchFamily="34" charset="0"/>
            </a:endParaRPr>
          </a:p>
          <a:p>
            <a:pPr lvl="1" eaLnBrk="1" hangingPunct="1">
              <a:lnSpc>
                <a:spcPct val="80000"/>
              </a:lnSpc>
            </a:pPr>
            <a:r>
              <a:rPr lang="en-US" sz="2400" b="1" dirty="0" smtClean="0">
                <a:latin typeface="Verdana" pitchFamily="34" charset="0"/>
              </a:rPr>
              <a:t>Group 2</a:t>
            </a:r>
            <a:r>
              <a:rPr lang="en-US" sz="2400" dirty="0" smtClean="0">
                <a:latin typeface="Verdana" pitchFamily="34" charset="0"/>
              </a:rPr>
              <a:t>: </a:t>
            </a:r>
            <a:r>
              <a:rPr lang="en-US" sz="2400" i="1" u="sng" dirty="0" smtClean="0">
                <a:latin typeface="Verdana" pitchFamily="34" charset="0"/>
              </a:rPr>
              <a:t>data gathers</a:t>
            </a:r>
            <a:r>
              <a:rPr lang="en-US" sz="2400" dirty="0" smtClean="0">
                <a:latin typeface="Verdana" pitchFamily="34" charset="0"/>
              </a:rPr>
              <a:t> (local to the site area) and </a:t>
            </a:r>
            <a:r>
              <a:rPr lang="en-US" sz="2400" u="sng" dirty="0" smtClean="0">
                <a:latin typeface="Verdana" pitchFamily="34" charset="0"/>
              </a:rPr>
              <a:t>analysts</a:t>
            </a:r>
            <a:r>
              <a:rPr lang="en-US" sz="2400" dirty="0" smtClean="0">
                <a:latin typeface="Verdana" pitchFamily="34" charset="0"/>
              </a:rPr>
              <a:t> (located anywhere in the world); work at the direction of the owner’s geo-risk consultant; fees likely based on competitive/commodity rates </a:t>
            </a:r>
          </a:p>
          <a:p>
            <a:pPr eaLnBrk="1" hangingPunct="1">
              <a:lnSpc>
                <a:spcPct val="80000"/>
              </a:lnSpc>
            </a:pPr>
            <a:endParaRPr lang="en-US" sz="2000" dirty="0" smtClean="0">
              <a:latin typeface="Verdana" pitchFamily="34" charset="0"/>
            </a:endParaRPr>
          </a:p>
          <a:p>
            <a:pPr eaLnBrk="1" hangingPunct="1">
              <a:lnSpc>
                <a:spcPct val="80000"/>
              </a:lnSpc>
            </a:pPr>
            <a:endParaRPr lang="en-US" sz="2000" dirty="0" smtClean="0">
              <a:latin typeface="Verdana" pitchFamily="34" charset="0"/>
            </a:endParaRPr>
          </a:p>
          <a:p>
            <a:pPr lvl="1" eaLnBrk="1" hangingPunct="1">
              <a:lnSpc>
                <a:spcPct val="80000"/>
              </a:lnSpc>
            </a:pPr>
            <a:endParaRPr lang="en-US" sz="1800" dirty="0" smtClean="0">
              <a:latin typeface="Verdana"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381000" y="457200"/>
            <a:ext cx="8763000" cy="1736725"/>
          </a:xfrm>
        </p:spPr>
        <p:txBody>
          <a:bodyPr>
            <a:noAutofit/>
          </a:bodyPr>
          <a:lstStyle/>
          <a:p>
            <a:pPr>
              <a:defRPr/>
            </a:pPr>
            <a:r>
              <a:rPr lang="en-US" sz="4000" b="1" dirty="0" smtClean="0">
                <a:latin typeface="Verdana" pitchFamily="34" charset="0"/>
              </a:rPr>
              <a:t>So what makes</a:t>
            </a:r>
            <a:br>
              <a:rPr lang="en-US" sz="4000" b="1" dirty="0" smtClean="0">
                <a:latin typeface="Verdana" pitchFamily="34" charset="0"/>
              </a:rPr>
            </a:br>
            <a:r>
              <a:rPr lang="en-US" sz="4000" b="1" dirty="0" smtClean="0">
                <a:latin typeface="Verdana" pitchFamily="34" charset="0"/>
              </a:rPr>
              <a:t>Geo-Engineering</a:t>
            </a:r>
            <a:br>
              <a:rPr lang="en-US" sz="4000" b="1" dirty="0" smtClean="0">
                <a:latin typeface="Verdana" pitchFamily="34" charset="0"/>
              </a:rPr>
            </a:br>
            <a:r>
              <a:rPr lang="en-US" sz="4000" b="1" dirty="0" smtClean="0">
                <a:latin typeface="Verdana" pitchFamily="34" charset="0"/>
              </a:rPr>
              <a:t>so Risky??? </a:t>
            </a:r>
            <a:endParaRPr lang="en-US" sz="4000" b="1" dirty="0">
              <a:latin typeface="Verdana" pitchFamily="34" charset="0"/>
            </a:endParaRPr>
          </a:p>
        </p:txBody>
      </p:sp>
      <p:sp>
        <p:nvSpPr>
          <p:cNvPr id="3" name="Subtitle 2"/>
          <p:cNvSpPr>
            <a:spLocks noGrp="1"/>
          </p:cNvSpPr>
          <p:nvPr>
            <p:ph type="subTitle" sz="quarter" idx="1"/>
          </p:nvPr>
        </p:nvSpPr>
        <p:spPr>
          <a:xfrm>
            <a:off x="685800" y="2590800"/>
            <a:ext cx="8153400" cy="3657600"/>
          </a:xfrm>
        </p:spPr>
        <p:txBody>
          <a:bodyPr/>
          <a:lstStyle/>
          <a:p>
            <a:pPr eaLnBrk="1" hangingPunct="1">
              <a:lnSpc>
                <a:spcPct val="90000"/>
              </a:lnSpc>
              <a:defRPr/>
            </a:pPr>
            <a:r>
              <a:rPr lang="en-US" dirty="0" smtClean="0">
                <a:solidFill>
                  <a:schemeClr val="tx1"/>
                </a:solidFill>
              </a:rPr>
              <a:t>***********************************</a:t>
            </a:r>
          </a:p>
          <a:p>
            <a:pPr eaLnBrk="1" hangingPunct="1">
              <a:lnSpc>
                <a:spcPct val="90000"/>
              </a:lnSpc>
              <a:defRPr/>
            </a:pPr>
            <a:r>
              <a:rPr lang="en-US" sz="4400" b="1" u="sng" dirty="0" smtClean="0">
                <a:solidFill>
                  <a:schemeClr val="tx1"/>
                </a:solidFill>
              </a:rPr>
              <a:t>It’s the Ground !!!</a:t>
            </a:r>
          </a:p>
          <a:p>
            <a:pPr eaLnBrk="1" hangingPunct="1">
              <a:lnSpc>
                <a:spcPct val="90000"/>
              </a:lnSpc>
              <a:defRPr/>
            </a:pPr>
            <a:r>
              <a:rPr lang="en-US" sz="4000" dirty="0" smtClean="0">
                <a:solidFill>
                  <a:schemeClr val="tx1"/>
                </a:solidFill>
              </a:rPr>
              <a:t>The unknown </a:t>
            </a:r>
          </a:p>
          <a:p>
            <a:pPr eaLnBrk="1" hangingPunct="1">
              <a:lnSpc>
                <a:spcPct val="90000"/>
              </a:lnSpc>
              <a:defRPr/>
            </a:pPr>
            <a:r>
              <a:rPr lang="en-US" sz="4000" dirty="0" smtClean="0">
                <a:solidFill>
                  <a:schemeClr val="tx1"/>
                </a:solidFill>
              </a:rPr>
              <a:t>site subsurface conditions</a:t>
            </a:r>
          </a:p>
          <a:p>
            <a:pPr eaLnBrk="1" hangingPunct="1">
              <a:lnSpc>
                <a:spcPct val="90000"/>
              </a:lnSpc>
              <a:defRPr/>
            </a:pPr>
            <a:r>
              <a:rPr lang="en-US" sz="4000" dirty="0" smtClean="0">
                <a:solidFill>
                  <a:schemeClr val="tx1"/>
                </a:solidFill>
              </a:rPr>
              <a:t>-natural or man-made-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Becoming a Geotechnical Consultant</a:t>
            </a:r>
            <a:endParaRPr lang="en-US" b="1" dirty="0"/>
          </a:p>
        </p:txBody>
      </p:sp>
      <p:sp>
        <p:nvSpPr>
          <p:cNvPr id="3" name="Content Placeholder 2"/>
          <p:cNvSpPr>
            <a:spLocks noGrp="1"/>
          </p:cNvSpPr>
          <p:nvPr>
            <p:ph idx="1"/>
          </p:nvPr>
        </p:nvSpPr>
        <p:spPr>
          <a:xfrm>
            <a:off x="0" y="1219200"/>
            <a:ext cx="8686800" cy="3916363"/>
          </a:xfrm>
        </p:spPr>
        <p:txBody>
          <a:bodyPr>
            <a:noAutofit/>
          </a:bodyPr>
          <a:lstStyle/>
          <a:p>
            <a:pPr lvl="1">
              <a:buFont typeface="Wingdings" pitchFamily="2" charset="2"/>
              <a:buChar char="v"/>
            </a:pPr>
            <a:r>
              <a:rPr lang="en-US" dirty="0" smtClean="0"/>
              <a:t>W-C “old school”: </a:t>
            </a:r>
            <a:r>
              <a:rPr lang="en-US" u="sng" dirty="0" smtClean="0"/>
              <a:t>everybody</a:t>
            </a:r>
            <a:r>
              <a:rPr lang="en-US" dirty="0" smtClean="0"/>
              <a:t> gets field experience</a:t>
            </a:r>
          </a:p>
          <a:p>
            <a:pPr lvl="2">
              <a:buFont typeface="Wingdings" pitchFamily="2" charset="2"/>
              <a:buChar char="v"/>
            </a:pPr>
            <a:r>
              <a:rPr lang="en-US" dirty="0" smtClean="0"/>
              <a:t>Field investigations for nuclear plants in SC &amp; OH</a:t>
            </a:r>
          </a:p>
          <a:p>
            <a:pPr lvl="2">
              <a:buFont typeface="Wingdings" pitchFamily="2" charset="2"/>
              <a:buChar char="v"/>
            </a:pPr>
            <a:r>
              <a:rPr lang="en-US" dirty="0" smtClean="0"/>
              <a:t>Monitoring for large earth works projects in MD &amp;VA</a:t>
            </a:r>
          </a:p>
          <a:p>
            <a:pPr lvl="1">
              <a:buFont typeface="Wingdings" pitchFamily="2" charset="2"/>
              <a:buChar char="v"/>
            </a:pPr>
            <a:r>
              <a:rPr lang="en-US" dirty="0" smtClean="0"/>
              <a:t>Dealing with youthful appearance</a:t>
            </a:r>
          </a:p>
          <a:p>
            <a:pPr lvl="2">
              <a:buFont typeface="Wingdings" pitchFamily="2" charset="2"/>
              <a:buChar char="v"/>
            </a:pPr>
            <a:r>
              <a:rPr lang="en-US" dirty="0" smtClean="0"/>
              <a:t>Carded in liquor store at 30-also showed picture of 3 kids</a:t>
            </a:r>
          </a:p>
          <a:p>
            <a:pPr lvl="2">
              <a:buFont typeface="Wingdings" pitchFamily="2" charset="2"/>
              <a:buChar char="v"/>
            </a:pPr>
            <a:r>
              <a:rPr lang="en-US" dirty="0" smtClean="0"/>
              <a:t>Going into field- used the oldest, beat-up hardhat in office</a:t>
            </a:r>
          </a:p>
          <a:p>
            <a:pPr lvl="1">
              <a:buFont typeface="Wingdings" pitchFamily="2" charset="2"/>
              <a:buChar char="v"/>
            </a:pPr>
            <a:r>
              <a:rPr lang="en-US" dirty="0" smtClean="0"/>
              <a:t>Developing communication skills</a:t>
            </a:r>
          </a:p>
          <a:p>
            <a:pPr lvl="2">
              <a:buFont typeface="Wingdings" pitchFamily="2" charset="2"/>
              <a:buChar char="v"/>
            </a:pPr>
            <a:r>
              <a:rPr lang="en-US" dirty="0" smtClean="0"/>
              <a:t>1974 ASFE/IPP : assigned topic-Communications</a:t>
            </a:r>
          </a:p>
          <a:p>
            <a:pPr lvl="2">
              <a:buFont typeface="Wingdings" pitchFamily="2" charset="2"/>
              <a:buChar char="v"/>
            </a:pPr>
            <a:r>
              <a:rPr lang="en-US" dirty="0" smtClean="0"/>
              <a:t>ASFE Meetings : Gary </a:t>
            </a:r>
            <a:r>
              <a:rPr lang="en-US" dirty="0" err="1" smtClean="0"/>
              <a:t>D’Angelo</a:t>
            </a:r>
            <a:r>
              <a:rPr lang="en-US" dirty="0" smtClean="0"/>
              <a:t> notes from 5 meetings</a:t>
            </a:r>
            <a:endParaRPr lang="en-US" sz="2800"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Thanks for Tolerating an </a:t>
            </a:r>
            <a:r>
              <a:rPr lang="en-US" smtClean="0"/>
              <a:t>Old Geotechnical Engineer’s </a:t>
            </a:r>
            <a:r>
              <a:rPr lang="en-US" dirty="0" smtClean="0"/>
              <a:t>Rants</a:t>
            </a:r>
            <a:br>
              <a:rPr lang="en-US" dirty="0" smtClean="0"/>
            </a:br>
            <a:r>
              <a:rPr lang="en-US" dirty="0" smtClean="0"/>
              <a:t>****************************</a:t>
            </a:r>
            <a:endParaRPr lang="en-US" dirty="0"/>
          </a:p>
        </p:txBody>
      </p:sp>
      <p:sp>
        <p:nvSpPr>
          <p:cNvPr id="3" name="Subtitle 2"/>
          <p:cNvSpPr>
            <a:spLocks noGrp="1"/>
          </p:cNvSpPr>
          <p:nvPr>
            <p:ph type="subTitle" idx="1"/>
          </p:nvPr>
        </p:nvSpPr>
        <p:spPr/>
        <p:txBody>
          <a:bodyPr>
            <a:normAutofit/>
          </a:bodyPr>
          <a:lstStyle/>
          <a:p>
            <a:r>
              <a:rPr lang="en-US" sz="7200" b="1" dirty="0" smtClean="0">
                <a:solidFill>
                  <a:schemeClr val="tx1"/>
                </a:solidFill>
              </a:rPr>
              <a:t>QUESTIONS</a:t>
            </a:r>
            <a:endParaRPr lang="en-US" sz="7200" b="1" dirty="0">
              <a:solidFill>
                <a:schemeClr val="tx1"/>
              </a:solidFill>
            </a:endParaRPr>
          </a:p>
        </p:txBody>
      </p:sp>
      <p:sp>
        <p:nvSpPr>
          <p:cNvPr id="4" name="TextBox 3"/>
          <p:cNvSpPr txBox="1"/>
          <p:nvPr/>
        </p:nvSpPr>
        <p:spPr>
          <a:xfrm>
            <a:off x="1295400" y="5410200"/>
            <a:ext cx="6858000" cy="984885"/>
          </a:xfrm>
          <a:prstGeom prst="rect">
            <a:avLst/>
          </a:prstGeom>
          <a:noFill/>
        </p:spPr>
        <p:txBody>
          <a:bodyPr wrap="square" rtlCol="0">
            <a:spAutoFit/>
          </a:bodyPr>
          <a:lstStyle/>
          <a:p>
            <a:pPr algn="ctr"/>
            <a:r>
              <a:rPr lang="en-US" sz="2000" dirty="0" smtClean="0"/>
              <a:t>ASCE Webinar  08Aug11-Geo-Risk Management: Essential for Better, Faster, Cheaper Projects</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Becoming a Geotechnical Consultant</a:t>
            </a:r>
            <a:endParaRPr lang="en-US" b="1" dirty="0"/>
          </a:p>
        </p:txBody>
      </p:sp>
      <p:sp>
        <p:nvSpPr>
          <p:cNvPr id="3" name="Content Placeholder 2"/>
          <p:cNvSpPr>
            <a:spLocks noGrp="1"/>
          </p:cNvSpPr>
          <p:nvPr>
            <p:ph idx="1"/>
          </p:nvPr>
        </p:nvSpPr>
        <p:spPr>
          <a:xfrm>
            <a:off x="609600" y="1371600"/>
            <a:ext cx="8534400" cy="5105400"/>
          </a:xfrm>
        </p:spPr>
        <p:txBody>
          <a:bodyPr>
            <a:normAutofit/>
          </a:bodyPr>
          <a:lstStyle/>
          <a:p>
            <a:pPr>
              <a:buFont typeface="Wingdings" pitchFamily="2" charset="2"/>
              <a:buChar char="v"/>
            </a:pPr>
            <a:r>
              <a:rPr lang="en-US" sz="2800" dirty="0" smtClean="0"/>
              <a:t>Mentor and Role Model</a:t>
            </a:r>
          </a:p>
          <a:p>
            <a:pPr lvl="1">
              <a:buFont typeface="Wingdings" pitchFamily="2" charset="2"/>
              <a:buChar char="v"/>
            </a:pPr>
            <a:r>
              <a:rPr lang="en-US" sz="2400" dirty="0" smtClean="0"/>
              <a:t>1975- Met Gene Waggoner; close friend and mentor</a:t>
            </a:r>
            <a:br>
              <a:rPr lang="en-US" sz="2400" dirty="0" smtClean="0"/>
            </a:br>
            <a:r>
              <a:rPr lang="en-US" sz="2400" dirty="0" smtClean="0"/>
              <a:t>until his death in 1991</a:t>
            </a:r>
          </a:p>
          <a:p>
            <a:pPr lvl="2">
              <a:buFont typeface="Wingdings" pitchFamily="2" charset="2"/>
              <a:buChar char="v"/>
            </a:pPr>
            <a:r>
              <a:rPr lang="en-US" dirty="0" smtClean="0"/>
              <a:t>Lessons in life, engineering geology and underground construction</a:t>
            </a:r>
          </a:p>
          <a:p>
            <a:pPr lvl="2">
              <a:buFont typeface="Wingdings" pitchFamily="2" charset="2"/>
              <a:buChar char="v"/>
            </a:pPr>
            <a:r>
              <a:rPr lang="en-US" dirty="0" smtClean="0"/>
              <a:t>He treated all people with dignity and respect</a:t>
            </a:r>
          </a:p>
          <a:p>
            <a:pPr lvl="2">
              <a:buFont typeface="Wingdings" pitchFamily="2" charset="2"/>
              <a:buChar char="v"/>
            </a:pPr>
            <a:r>
              <a:rPr lang="en-US" dirty="0" smtClean="0"/>
              <a:t>DC lawyer friend of Gene: “You people all say you work ‘with’ ; you never work ‘for’”</a:t>
            </a:r>
          </a:p>
          <a:p>
            <a:pPr lvl="1">
              <a:buFont typeface="Wingdings" pitchFamily="2" charset="2"/>
              <a:buChar char="v"/>
            </a:pPr>
            <a:r>
              <a:rPr lang="en-US" sz="2400" dirty="0" smtClean="0"/>
              <a:t>1976- Met </a:t>
            </a:r>
            <a:r>
              <a:rPr lang="en-US" sz="2400" dirty="0" err="1" smtClean="0"/>
              <a:t>Harl</a:t>
            </a:r>
            <a:r>
              <a:rPr lang="en-US" sz="2400" dirty="0" smtClean="0"/>
              <a:t> Aldrich on an ASFE Multi-office Peer Review </a:t>
            </a:r>
          </a:p>
          <a:p>
            <a:pPr lvl="2">
              <a:buFont typeface="Wingdings" pitchFamily="2" charset="2"/>
              <a:buChar char="v"/>
            </a:pPr>
            <a:r>
              <a:rPr lang="en-US" dirty="0" smtClean="0"/>
              <a:t>Someone to admire –articulate, helpful, principled, brilliant, engineering business man</a:t>
            </a:r>
          </a:p>
          <a:p>
            <a:pPr>
              <a:buNone/>
            </a:pPr>
            <a:endParaRPr lang="en-US" sz="24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Becoming a Geotechnical Consultant</a:t>
            </a:r>
            <a:endParaRPr lang="en-US" sz="4000" b="1" dirty="0"/>
          </a:p>
        </p:txBody>
      </p:sp>
      <p:sp>
        <p:nvSpPr>
          <p:cNvPr id="3" name="Content Placeholder 2"/>
          <p:cNvSpPr>
            <a:spLocks noGrp="1"/>
          </p:cNvSpPr>
          <p:nvPr>
            <p:ph idx="1"/>
          </p:nvPr>
        </p:nvSpPr>
        <p:spPr>
          <a:xfrm>
            <a:off x="457200" y="1600200"/>
            <a:ext cx="8382000" cy="4525963"/>
          </a:xfrm>
        </p:spPr>
        <p:txBody>
          <a:bodyPr>
            <a:normAutofit/>
          </a:bodyPr>
          <a:lstStyle/>
          <a:p>
            <a:pPr>
              <a:buFont typeface="Wingdings" pitchFamily="2" charset="2"/>
              <a:buChar char="v"/>
            </a:pPr>
            <a:r>
              <a:rPr lang="en-US" sz="2800" dirty="0" smtClean="0"/>
              <a:t>Management style</a:t>
            </a:r>
          </a:p>
          <a:p>
            <a:pPr lvl="1">
              <a:buFont typeface="Wingdings" pitchFamily="2" charset="2"/>
              <a:buChar char="v"/>
            </a:pPr>
            <a:r>
              <a:rPr lang="en-US" sz="2400" dirty="0" smtClean="0"/>
              <a:t>Teacher-Leader</a:t>
            </a:r>
          </a:p>
          <a:p>
            <a:pPr lvl="2">
              <a:buFont typeface="Wingdings" pitchFamily="2" charset="2"/>
              <a:buChar char="v"/>
            </a:pPr>
            <a:r>
              <a:rPr lang="en-US" sz="2000" dirty="0" smtClean="0"/>
              <a:t>Don’t try to do it all; train, delegate and work as a team leader</a:t>
            </a:r>
          </a:p>
          <a:p>
            <a:pPr lvl="3">
              <a:buFont typeface="Wingdings" pitchFamily="2" charset="2"/>
              <a:buChar char="v"/>
            </a:pPr>
            <a:r>
              <a:rPr lang="en-US" sz="1600" dirty="0" smtClean="0"/>
              <a:t>Delegate but </a:t>
            </a:r>
            <a:r>
              <a:rPr lang="en-US" sz="1600" u="sng" dirty="0" smtClean="0"/>
              <a:t>don’t abdicate</a:t>
            </a:r>
          </a:p>
          <a:p>
            <a:pPr lvl="3">
              <a:buFont typeface="Wingdings" pitchFamily="2" charset="2"/>
              <a:buChar char="v"/>
            </a:pPr>
            <a:r>
              <a:rPr lang="en-US" sz="1600" dirty="0" smtClean="0"/>
              <a:t>Routine meetings with your teams – don’t wait for problems to occur</a:t>
            </a:r>
          </a:p>
          <a:p>
            <a:pPr lvl="2">
              <a:buFont typeface="Wingdings" pitchFamily="2" charset="2"/>
              <a:buChar char="v"/>
            </a:pPr>
            <a:r>
              <a:rPr lang="en-US" sz="2000" dirty="0" smtClean="0"/>
              <a:t>Value your time- </a:t>
            </a:r>
            <a:r>
              <a:rPr lang="en-US" sz="2000" b="1" dirty="0" smtClean="0"/>
              <a:t>charge the project </a:t>
            </a:r>
            <a:r>
              <a:rPr lang="en-US" sz="2000" dirty="0" smtClean="0"/>
              <a:t>for your valuable input</a:t>
            </a:r>
          </a:p>
          <a:p>
            <a:pPr lvl="1">
              <a:buFont typeface="Wingdings" pitchFamily="2" charset="2"/>
              <a:buChar char="v"/>
            </a:pPr>
            <a:r>
              <a:rPr lang="en-US" sz="2400" dirty="0" smtClean="0"/>
              <a:t>Train people to fill your shoes, so you can move up </a:t>
            </a:r>
          </a:p>
          <a:p>
            <a:pPr lvl="1">
              <a:buFont typeface="Wingdings" pitchFamily="2" charset="2"/>
              <a:buChar char="v"/>
            </a:pPr>
            <a:r>
              <a:rPr lang="en-US" sz="2400" dirty="0" smtClean="0"/>
              <a:t> “Don’t give up your day job”- always a techie; be </a:t>
            </a:r>
            <a:r>
              <a:rPr lang="en-US" sz="2400" b="1" dirty="0" smtClean="0"/>
              <a:t>both</a:t>
            </a:r>
            <a:r>
              <a:rPr lang="en-US" sz="2400" dirty="0" smtClean="0"/>
              <a:t> a good manager and an engineer who bring value to a project</a:t>
            </a:r>
          </a:p>
          <a:p>
            <a:pPr lvl="1">
              <a:buFont typeface="Wingdings" pitchFamily="2" charset="2"/>
              <a:buChar char="v"/>
            </a:pPr>
            <a:r>
              <a:rPr lang="en-US" sz="2400" dirty="0" smtClean="0"/>
              <a:t>Develop a sound understanding of </a:t>
            </a:r>
            <a:r>
              <a:rPr lang="en-US" sz="2400" b="1" dirty="0" smtClean="0"/>
              <a:t>making a profit</a:t>
            </a:r>
            <a:r>
              <a:rPr lang="en-US" sz="2400" dirty="0" smtClean="0"/>
              <a:t>  </a:t>
            </a:r>
          </a:p>
          <a:p>
            <a:pPr lvl="2">
              <a:buFont typeface="Wingdings" pitchFamily="2" charset="2"/>
              <a:buChar char="v"/>
            </a:pPr>
            <a:r>
              <a:rPr lang="en-US" sz="2000" dirty="0" smtClean="0"/>
              <a:t>Share this knowledge with your staff</a:t>
            </a:r>
          </a:p>
          <a:p>
            <a:pPr lvl="1">
              <a:buNone/>
            </a:pPr>
            <a:endParaRPr lang="en-US" sz="2400" dirty="0" smtClean="0"/>
          </a:p>
          <a:p>
            <a:pPr lvl="1">
              <a:buFont typeface="Wingdings" pitchFamily="2" charset="2"/>
              <a:buChar char="v"/>
            </a:pPr>
            <a:endParaRPr lang="en-US" sz="2400" dirty="0" smtClean="0"/>
          </a:p>
          <a:p>
            <a:pPr lvl="1">
              <a:buFont typeface="Wingdings" pitchFamily="2" charset="2"/>
              <a:buChar char="v"/>
            </a:pP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219200"/>
            <a:ext cx="7772400" cy="1470025"/>
          </a:xfrm>
        </p:spPr>
        <p:txBody>
          <a:bodyPr/>
          <a:lstStyle/>
          <a:p>
            <a:r>
              <a:rPr lang="en-US" b="1" dirty="0" smtClean="0"/>
              <a:t>Translating Accounting Language into Engineering</a:t>
            </a:r>
            <a:endParaRPr lang="en-US" b="1" dirty="0"/>
          </a:p>
        </p:txBody>
      </p:sp>
      <p:sp>
        <p:nvSpPr>
          <p:cNvPr id="3" name="Subtitle 2"/>
          <p:cNvSpPr>
            <a:spLocks noGrp="1"/>
          </p:cNvSpPr>
          <p:nvPr>
            <p:ph type="subTitle" idx="1"/>
          </p:nvPr>
        </p:nvSpPr>
        <p:spPr>
          <a:xfrm>
            <a:off x="1371600" y="2438400"/>
            <a:ext cx="6400800" cy="1752600"/>
          </a:xfrm>
        </p:spPr>
        <p:txBody>
          <a:bodyPr>
            <a:normAutofit/>
          </a:bodyPr>
          <a:lstStyle/>
          <a:p>
            <a:r>
              <a:rPr lang="en-US" dirty="0" smtClean="0">
                <a:solidFill>
                  <a:schemeClr val="tx1"/>
                </a:solidFill>
              </a:rPr>
              <a:t>*****************************</a:t>
            </a:r>
            <a:endParaRPr lang="en-US" dirty="0">
              <a:solidFill>
                <a:schemeClr val="tx1"/>
              </a:solidFill>
            </a:endParaRPr>
          </a:p>
        </p:txBody>
      </p:sp>
      <p:sp>
        <p:nvSpPr>
          <p:cNvPr id="4" name="TextBox 3"/>
          <p:cNvSpPr txBox="1"/>
          <p:nvPr/>
        </p:nvSpPr>
        <p:spPr>
          <a:xfrm>
            <a:off x="533400" y="2819400"/>
            <a:ext cx="7848600" cy="1446550"/>
          </a:xfrm>
          <a:prstGeom prst="rect">
            <a:avLst/>
          </a:prstGeom>
          <a:noFill/>
        </p:spPr>
        <p:txBody>
          <a:bodyPr wrap="square" rtlCol="0">
            <a:spAutoFit/>
          </a:bodyPr>
          <a:lstStyle/>
          <a:p>
            <a:pPr algn="ctr"/>
            <a:r>
              <a:rPr lang="en-US" sz="3200" u="sng" dirty="0" smtClean="0"/>
              <a:t>The Language of Accounting</a:t>
            </a:r>
            <a:r>
              <a:rPr lang="en-US" sz="3200" dirty="0" smtClean="0"/>
              <a:t> by JoAnne Berg</a:t>
            </a:r>
          </a:p>
          <a:p>
            <a:pPr algn="ctr"/>
            <a:r>
              <a:rPr lang="en-US" sz="2800" dirty="0" smtClean="0"/>
              <a:t>“Did you ever look at a set of financial statements and wonder what it all meant?”</a:t>
            </a:r>
            <a:endParaRPr lang="en-US" sz="2800" dirty="0"/>
          </a:p>
        </p:txBody>
      </p:sp>
      <p:sp>
        <p:nvSpPr>
          <p:cNvPr id="5" name="TextBox 4"/>
          <p:cNvSpPr txBox="1"/>
          <p:nvPr/>
        </p:nvSpPr>
        <p:spPr>
          <a:xfrm>
            <a:off x="2971800" y="228600"/>
            <a:ext cx="3124200" cy="646331"/>
          </a:xfrm>
          <a:prstGeom prst="rect">
            <a:avLst/>
          </a:prstGeom>
          <a:noFill/>
        </p:spPr>
        <p:txBody>
          <a:bodyPr wrap="square" rtlCol="0">
            <a:spAutoFit/>
          </a:bodyPr>
          <a:lstStyle/>
          <a:p>
            <a:pPr algn="ctr"/>
            <a:r>
              <a:rPr lang="en-US" sz="3600" dirty="0" smtClean="0"/>
              <a:t>---First Issue---</a:t>
            </a:r>
            <a:endParaRPr lang="en-US" sz="3600" dirty="0"/>
          </a:p>
        </p:txBody>
      </p:sp>
      <p:pic>
        <p:nvPicPr>
          <p:cNvPr id="7" name="Picture 3" descr="D:\Cartoons\Cartoon11.jpg"/>
          <p:cNvPicPr>
            <a:picLocks noChangeAspect="1" noChangeArrowheads="1"/>
          </p:cNvPicPr>
          <p:nvPr/>
        </p:nvPicPr>
        <p:blipFill>
          <a:blip r:embed="rId3" cstate="print"/>
          <a:srcRect/>
          <a:stretch>
            <a:fillRect/>
          </a:stretch>
        </p:blipFill>
        <p:spPr bwMode="auto">
          <a:xfrm>
            <a:off x="1447800" y="4343400"/>
            <a:ext cx="6553200" cy="22936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685800"/>
          </a:xfrm>
        </p:spPr>
        <p:txBody>
          <a:bodyPr>
            <a:normAutofit fontScale="90000"/>
          </a:bodyPr>
          <a:lstStyle/>
          <a:p>
            <a:r>
              <a:rPr lang="en-US" b="1" dirty="0" smtClean="0"/>
              <a:t>Start with the P&amp;L Statement</a:t>
            </a:r>
            <a:br>
              <a:rPr lang="en-US" b="1" dirty="0" smtClean="0"/>
            </a:br>
            <a:r>
              <a:rPr lang="en-US" sz="3600" dirty="0" smtClean="0"/>
              <a:t>Make it understandable using Algebra</a:t>
            </a:r>
            <a:r>
              <a:rPr lang="en-US" dirty="0" smtClean="0"/>
              <a:t/>
            </a:r>
            <a:br>
              <a:rPr lang="en-US" dirty="0" smtClean="0"/>
            </a:br>
            <a:r>
              <a:rPr lang="en-US" dirty="0" smtClean="0"/>
              <a:t/>
            </a:r>
            <a:br>
              <a:rPr lang="en-US" dirty="0" smtClean="0"/>
            </a:br>
            <a:endParaRPr lang="en-US" dirty="0"/>
          </a:p>
        </p:txBody>
      </p:sp>
      <p:pic>
        <p:nvPicPr>
          <p:cNvPr id="4" name="Content Placeholder 3" descr="Profitability-Fig A.bmp"/>
          <p:cNvPicPr>
            <a:picLocks noGrp="1" noChangeAspect="1"/>
          </p:cNvPicPr>
          <p:nvPr>
            <p:ph idx="1"/>
          </p:nvPr>
        </p:nvPicPr>
        <p:blipFill>
          <a:blip r:embed="rId3" cstate="print"/>
          <a:stretch>
            <a:fillRect/>
          </a:stretch>
        </p:blipFill>
        <p:spPr>
          <a:xfrm rot="5400000">
            <a:off x="5694255" y="1316145"/>
            <a:ext cx="3241888" cy="4419598"/>
          </a:xfrm>
        </p:spPr>
      </p:pic>
      <p:sp>
        <p:nvSpPr>
          <p:cNvPr id="6" name="Content Placeholder 2"/>
          <p:cNvSpPr txBox="1">
            <a:spLocks/>
          </p:cNvSpPr>
          <p:nvPr/>
        </p:nvSpPr>
        <p:spPr>
          <a:xfrm>
            <a:off x="0" y="1676400"/>
            <a:ext cx="5638800" cy="4876800"/>
          </a:xfrm>
          <a:prstGeom prst="rect">
            <a:avLst/>
          </a:prstGeom>
        </p:spPr>
        <p:txBody>
          <a:bodyPr vert="horz" lIns="91440" tIns="45720" rIns="91440" bIns="45720" rtlCol="0">
            <a:normAutofit fontScale="85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PFO: Profit from Operations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PS: PFO from Salary Revenue</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PN:PFO from Non-Salary Revenue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RS: Revenue, Salary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RN: Revenue, Non-Salary</a:t>
            </a:r>
          </a:p>
          <a:p>
            <a:pPr marL="342900" marR="0" lvl="1"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CTS: Cost, Total Salary Costs = CDS +CIS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CDS: Costs, Direct Salary</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CIS: Costs, Indirect Salary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CDN: Costs, Direct Non-Salary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CIN: Costs, Indirect Non-Salary </a:t>
            </a:r>
          </a:p>
          <a:p>
            <a:pPr marL="800100" lvl="1" indent="-342900">
              <a:spcBef>
                <a:spcPct val="20000"/>
              </a:spcBef>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       (pronounced,</a:t>
            </a:r>
            <a:r>
              <a:rPr kumimoji="0" lang="en-US" sz="2600" b="0" i="0" u="none" strike="noStrike" kern="1200" cap="none" spc="0" normalizeH="0" noProof="0" dirty="0" smtClean="0">
                <a:ln>
                  <a:noFill/>
                </a:ln>
                <a:solidFill>
                  <a:schemeClr val="tx1"/>
                </a:solidFill>
                <a:effectLst/>
                <a:uLnTx/>
                <a:uFillTx/>
                <a:latin typeface="+mn-lt"/>
                <a:ea typeface="+mn-ea"/>
                <a:cs typeface="+mn-cs"/>
              </a:rPr>
              <a:t> </a:t>
            </a:r>
            <a:r>
              <a:rPr lang="en-US" sz="2600" b="1" dirty="0" smtClean="0"/>
              <a:t>sin</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DM: Multiplier on Direct Salaries =  (RS/CDS)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EM: Effective Multiplier =(RS/CTS)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MU: Mark-Up on Non-Salary Costs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533400"/>
            <a:ext cx="7772400" cy="1470025"/>
          </a:xfrm>
        </p:spPr>
        <p:txBody>
          <a:bodyPr>
            <a:normAutofit fontScale="90000"/>
          </a:bodyPr>
          <a:lstStyle/>
          <a:p>
            <a:r>
              <a:rPr lang="en-US" sz="5300" b="1" dirty="0" smtClean="0"/>
              <a:t>Understanding Profitability</a:t>
            </a:r>
            <a:r>
              <a:rPr lang="en-US" sz="3600" dirty="0" smtClean="0"/>
              <a:t/>
            </a:r>
            <a:br>
              <a:rPr lang="en-US" sz="3600" dirty="0" smtClean="0"/>
            </a:br>
            <a:r>
              <a:rPr lang="en-US" sz="4000" dirty="0" smtClean="0"/>
              <a:t>*********************************</a:t>
            </a:r>
            <a:br>
              <a:rPr lang="en-US" sz="4000" dirty="0" smtClean="0"/>
            </a:br>
            <a:r>
              <a:rPr lang="en-US" sz="4000" u="sng" dirty="0" smtClean="0"/>
              <a:t>Bottom Line</a:t>
            </a:r>
            <a:endParaRPr lang="en-US" u="sng" dirty="0"/>
          </a:p>
        </p:txBody>
      </p:sp>
      <p:sp>
        <p:nvSpPr>
          <p:cNvPr id="3" name="Subtitle 2"/>
          <p:cNvSpPr>
            <a:spLocks noGrp="1"/>
          </p:cNvSpPr>
          <p:nvPr>
            <p:ph type="subTitle" idx="1"/>
          </p:nvPr>
        </p:nvSpPr>
        <p:spPr>
          <a:xfrm>
            <a:off x="228600" y="2286000"/>
            <a:ext cx="5943600" cy="4267200"/>
          </a:xfrm>
        </p:spPr>
        <p:txBody>
          <a:bodyPr>
            <a:normAutofit/>
          </a:bodyPr>
          <a:lstStyle/>
          <a:p>
            <a:pPr algn="l"/>
            <a:r>
              <a:rPr lang="en-US" sz="4000" b="1" dirty="0" smtClean="0">
                <a:solidFill>
                  <a:srgbClr val="FF0000"/>
                </a:solidFill>
              </a:rPr>
              <a:t>PFO= RS[ EMF- INF + C2F]</a:t>
            </a:r>
          </a:p>
          <a:p>
            <a:pPr algn="l">
              <a:buFont typeface="Wingdings" pitchFamily="2" charset="2"/>
              <a:buChar char="Ø"/>
            </a:pPr>
            <a:r>
              <a:rPr lang="en-US" sz="3000" b="1" dirty="0" smtClean="0">
                <a:solidFill>
                  <a:schemeClr val="tx1"/>
                </a:solidFill>
              </a:rPr>
              <a:t>EMF</a:t>
            </a:r>
            <a:r>
              <a:rPr lang="en-US" sz="3000" dirty="0" smtClean="0">
                <a:solidFill>
                  <a:schemeClr val="tx1"/>
                </a:solidFill>
              </a:rPr>
              <a:t>: </a:t>
            </a:r>
            <a:r>
              <a:rPr lang="en-US" sz="3000" u="sng" dirty="0" smtClean="0">
                <a:solidFill>
                  <a:schemeClr val="tx1"/>
                </a:solidFill>
              </a:rPr>
              <a:t>Effective Multiplier Factor</a:t>
            </a:r>
          </a:p>
          <a:p>
            <a:pPr lvl="1" algn="l">
              <a:buFont typeface="Wingdings" pitchFamily="2" charset="2"/>
              <a:buChar char="Ø"/>
            </a:pPr>
            <a:r>
              <a:rPr lang="en-US" sz="2000" dirty="0" smtClean="0">
                <a:solidFill>
                  <a:schemeClr val="tx1"/>
                </a:solidFill>
              </a:rPr>
              <a:t>EM= RS/CTS</a:t>
            </a:r>
          </a:p>
          <a:p>
            <a:pPr lvl="1" algn="l">
              <a:buFont typeface="Wingdings" pitchFamily="2" charset="2"/>
              <a:buChar char="Ø"/>
            </a:pPr>
            <a:r>
              <a:rPr lang="en-US" sz="2000" dirty="0" smtClean="0">
                <a:solidFill>
                  <a:schemeClr val="tx1"/>
                </a:solidFill>
              </a:rPr>
              <a:t>EMF = (EM-1)/EM   Range </a:t>
            </a:r>
            <a:r>
              <a:rPr lang="en-US" sz="2000" b="1" dirty="0" smtClean="0">
                <a:solidFill>
                  <a:srgbClr val="0070C0"/>
                </a:solidFill>
              </a:rPr>
              <a:t>{0.70 to 0.30}</a:t>
            </a:r>
          </a:p>
          <a:p>
            <a:pPr algn="l">
              <a:buFont typeface="Wingdings" pitchFamily="2" charset="2"/>
              <a:buChar char="Ø"/>
            </a:pPr>
            <a:r>
              <a:rPr lang="en-US" sz="3000" b="1" dirty="0" smtClean="0">
                <a:solidFill>
                  <a:schemeClr val="tx1"/>
                </a:solidFill>
              </a:rPr>
              <a:t>INF</a:t>
            </a:r>
            <a:r>
              <a:rPr lang="en-US" sz="3000" dirty="0" smtClean="0">
                <a:solidFill>
                  <a:schemeClr val="tx1"/>
                </a:solidFill>
              </a:rPr>
              <a:t>: </a:t>
            </a:r>
            <a:r>
              <a:rPr lang="en-US" sz="3000" u="sng" dirty="0" smtClean="0">
                <a:solidFill>
                  <a:schemeClr val="tx1"/>
                </a:solidFill>
              </a:rPr>
              <a:t>Indirect Non-Salary Factor</a:t>
            </a:r>
          </a:p>
          <a:p>
            <a:pPr lvl="1" algn="l">
              <a:buFont typeface="Wingdings" pitchFamily="2" charset="2"/>
              <a:buChar char="Ø"/>
            </a:pPr>
            <a:r>
              <a:rPr lang="en-US" sz="2000" dirty="0" smtClean="0">
                <a:solidFill>
                  <a:schemeClr val="tx1"/>
                </a:solidFill>
              </a:rPr>
              <a:t>INF=CIN/RS   Range </a:t>
            </a:r>
            <a:r>
              <a:rPr lang="en-US" sz="2000" b="1" dirty="0" smtClean="0">
                <a:solidFill>
                  <a:srgbClr val="0070C0"/>
                </a:solidFill>
              </a:rPr>
              <a:t>{-0.10 to -0.40}</a:t>
            </a:r>
            <a:r>
              <a:rPr lang="en-US" sz="2000" b="1" dirty="0" smtClean="0">
                <a:solidFill>
                  <a:schemeClr val="tx1"/>
                </a:solidFill>
              </a:rPr>
              <a:t>   </a:t>
            </a:r>
          </a:p>
          <a:p>
            <a:pPr algn="l">
              <a:buFont typeface="Wingdings" pitchFamily="2" charset="2"/>
              <a:buChar char="Ø"/>
            </a:pPr>
            <a:r>
              <a:rPr lang="en-US" sz="3000" b="1" dirty="0" smtClean="0">
                <a:solidFill>
                  <a:schemeClr val="tx1"/>
                </a:solidFill>
              </a:rPr>
              <a:t>C2F</a:t>
            </a:r>
            <a:r>
              <a:rPr lang="en-US" sz="3000" dirty="0" smtClean="0">
                <a:solidFill>
                  <a:schemeClr val="tx1"/>
                </a:solidFill>
              </a:rPr>
              <a:t>: </a:t>
            </a:r>
            <a:r>
              <a:rPr lang="en-US" sz="3000" u="sng" dirty="0" smtClean="0">
                <a:solidFill>
                  <a:schemeClr val="tx1"/>
                </a:solidFill>
              </a:rPr>
              <a:t>Class II Markup Factor</a:t>
            </a:r>
          </a:p>
          <a:p>
            <a:pPr lvl="1" algn="l">
              <a:buFont typeface="Wingdings" pitchFamily="2" charset="2"/>
              <a:buChar char="Ø"/>
            </a:pPr>
            <a:r>
              <a:rPr lang="en-US" sz="2000" dirty="0" smtClean="0">
                <a:solidFill>
                  <a:schemeClr val="tx1"/>
                </a:solidFill>
              </a:rPr>
              <a:t>C2F=(RN/RS) x [MU/(1+MU)]    </a:t>
            </a:r>
            <a:r>
              <a:rPr lang="en-US" sz="2000" b="1" dirty="0" smtClean="0">
                <a:solidFill>
                  <a:srgbClr val="0070C0"/>
                </a:solidFill>
              </a:rPr>
              <a:t>{0.06 to 0.02}</a:t>
            </a:r>
          </a:p>
        </p:txBody>
      </p:sp>
      <p:pic>
        <p:nvPicPr>
          <p:cNvPr id="4" name="Picture 3" descr="Cartoon Two Rights.bmp"/>
          <p:cNvPicPr>
            <a:picLocks noChangeAspect="1"/>
          </p:cNvPicPr>
          <p:nvPr/>
        </p:nvPicPr>
        <p:blipFill>
          <a:blip r:embed="rId4" cstate="print"/>
          <a:stretch>
            <a:fillRect/>
          </a:stretch>
        </p:blipFill>
        <p:spPr>
          <a:xfrm>
            <a:off x="5955521" y="1981200"/>
            <a:ext cx="3188479" cy="39624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09600" y="304800"/>
            <a:ext cx="7772400" cy="990600"/>
          </a:xfrm>
        </p:spPr>
        <p:txBody>
          <a:bodyPr>
            <a:normAutofit/>
          </a:bodyPr>
          <a:lstStyle/>
          <a:p>
            <a:pPr algn="ctr"/>
            <a:r>
              <a:rPr lang="en-US" sz="4000" b="1" dirty="0" smtClean="0">
                <a:solidFill>
                  <a:schemeClr val="tx1"/>
                </a:solidFill>
              </a:rPr>
              <a:t>What the Equation </a:t>
            </a:r>
            <a:r>
              <a:rPr lang="en-US" sz="4000" b="1" dirty="0" smtClean="0"/>
              <a:t>T</a:t>
            </a:r>
            <a:r>
              <a:rPr lang="en-US" sz="4000" b="1" dirty="0" smtClean="0">
                <a:solidFill>
                  <a:schemeClr val="tx1"/>
                </a:solidFill>
              </a:rPr>
              <a:t>ell </a:t>
            </a:r>
            <a:r>
              <a:rPr lang="en-US" sz="4000" b="1" dirty="0" smtClean="0"/>
              <a:t>U</a:t>
            </a:r>
            <a:r>
              <a:rPr lang="en-US" sz="4000" b="1" dirty="0" smtClean="0">
                <a:solidFill>
                  <a:schemeClr val="tx1"/>
                </a:solidFill>
              </a:rPr>
              <a:t>s</a:t>
            </a:r>
            <a:endParaRPr lang="en-US" sz="4000" b="1" dirty="0">
              <a:solidFill>
                <a:schemeClr val="tx1"/>
              </a:solidFill>
            </a:endParaRPr>
          </a:p>
        </p:txBody>
      </p:sp>
      <p:pic>
        <p:nvPicPr>
          <p:cNvPr id="5" name="Picture 4" descr="WSJ $1000-hr Feb11.bmp"/>
          <p:cNvPicPr>
            <a:picLocks noChangeAspect="1"/>
          </p:cNvPicPr>
          <p:nvPr/>
        </p:nvPicPr>
        <p:blipFill>
          <a:blip r:embed="rId3" cstate="print"/>
          <a:srcRect l="2909" t="55925" r="10009" b="31679"/>
          <a:stretch>
            <a:fillRect/>
          </a:stretch>
        </p:blipFill>
        <p:spPr>
          <a:xfrm>
            <a:off x="1371600" y="5562600"/>
            <a:ext cx="6629400" cy="685800"/>
          </a:xfrm>
          <a:prstGeom prst="rect">
            <a:avLst/>
          </a:prstGeom>
        </p:spPr>
      </p:pic>
      <p:sp>
        <p:nvSpPr>
          <p:cNvPr id="6" name="Text Placeholder 5"/>
          <p:cNvSpPr>
            <a:spLocks noGrp="1"/>
          </p:cNvSpPr>
          <p:nvPr>
            <p:ph type="body" sz="half" idx="1"/>
          </p:nvPr>
        </p:nvSpPr>
        <p:spPr>
          <a:xfrm>
            <a:off x="914400" y="1219200"/>
            <a:ext cx="7696200" cy="5334000"/>
          </a:xfrm>
        </p:spPr>
        <p:txBody>
          <a:bodyPr>
            <a:normAutofit/>
          </a:bodyPr>
          <a:lstStyle/>
          <a:p>
            <a:r>
              <a:rPr lang="en-US" u="sng" dirty="0" smtClean="0"/>
              <a:t>Markup on Subcontracts</a:t>
            </a:r>
            <a:r>
              <a:rPr lang="en-US" dirty="0" smtClean="0"/>
              <a:t>: Not a game changer unless it is a large subcontract with a low markup, say 5% or less</a:t>
            </a:r>
            <a:endParaRPr lang="en-US" u="sng" dirty="0" smtClean="0"/>
          </a:p>
          <a:p>
            <a:r>
              <a:rPr lang="en-US" u="sng" dirty="0" smtClean="0"/>
              <a:t>Indirect Non-Salary</a:t>
            </a:r>
            <a:r>
              <a:rPr lang="en-US" dirty="0" smtClean="0"/>
              <a:t>: You must fit the overhead to the size &amp; billability of staff</a:t>
            </a:r>
            <a:endParaRPr lang="en-US" u="sng" dirty="0" smtClean="0"/>
          </a:p>
          <a:p>
            <a:r>
              <a:rPr lang="en-US" u="sng" dirty="0" smtClean="0"/>
              <a:t>Effective Multiplier</a:t>
            </a:r>
            <a:r>
              <a:rPr lang="en-US" dirty="0" smtClean="0"/>
              <a:t>: The way to make a profit (i.e., drive the EM up) is for highly paid staff to be billable –not administrators</a:t>
            </a:r>
            <a:endParaRPr lang="en-US" u="sng" dirty="0" smtClean="0"/>
          </a:p>
          <a:p>
            <a:endParaRPr lang="en-US" dirty="0" smtClean="0"/>
          </a:p>
          <a:p>
            <a:endParaRPr lang="en-US" dirty="0"/>
          </a:p>
        </p:txBody>
      </p:sp>
    </p:spTree>
  </p:cSld>
  <p:clrMapOvr>
    <a:masterClrMapping/>
  </p:clrMapOvr>
  <p:transition>
    <p:pull dir="ru"/>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1966</TotalTime>
  <Words>3031</Words>
  <Application>Microsoft Office PowerPoint</Application>
  <PresentationFormat>On-screen Show (4:3)</PresentationFormat>
  <Paragraphs>323</Paragraphs>
  <Slides>30</Slides>
  <Notes>27</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Leadership Lessons Learned 50 Years as a Civil Engineer  Ron Smith, BSCE 1961</vt:lpstr>
      <vt:lpstr> </vt:lpstr>
      <vt:lpstr>Becoming a Geotechnical Consultant</vt:lpstr>
      <vt:lpstr>Becoming a Geotechnical Consultant</vt:lpstr>
      <vt:lpstr>Becoming a Geotechnical Consultant</vt:lpstr>
      <vt:lpstr>Translating Accounting Language into Engineering</vt:lpstr>
      <vt:lpstr>Start with the P&amp;L Statement Make it understandable using Algebra  </vt:lpstr>
      <vt:lpstr>Understanding Profitability ********************************* Bottom Line</vt:lpstr>
      <vt:lpstr>What the Equation Tell Us</vt:lpstr>
      <vt:lpstr>Slide 10</vt:lpstr>
      <vt:lpstr>SEBU Estimate from Individual Inputs</vt:lpstr>
      <vt:lpstr>Slide 12</vt:lpstr>
      <vt:lpstr>RISK  and Geotechnical Practice</vt:lpstr>
      <vt:lpstr>“Managing Unforeseen Site Conditions”  by: Halligan, Hester, &amp; Thomas, Jun87 ASCE Jour. Of Construction Engineering and Management </vt:lpstr>
      <vt:lpstr>Recent Examples </vt:lpstr>
      <vt:lpstr>ADSC Meeting 2009  High geo-risks are associated with  “getting out of the ground”</vt:lpstr>
      <vt:lpstr> Fundamental Truth of Geo-Risks</vt:lpstr>
      <vt:lpstr> Fundamental Truth of Geo-Risks</vt:lpstr>
      <vt:lpstr>So why does the Facility Development Community  use low bid geotechnical services? </vt:lpstr>
      <vt:lpstr>“SPEAKING TRUTH TO POWER”</vt:lpstr>
      <vt:lpstr>Talking to the Client about Risk </vt:lpstr>
      <vt:lpstr>Properly funded geo-studies address site subsurface conditions by:</vt:lpstr>
      <vt:lpstr>Critical Elements of a Geo-Risk Management Strategy </vt:lpstr>
      <vt:lpstr>Senior Geo-Engineer **Bayesian Probability** </vt:lpstr>
      <vt:lpstr>Slide 25</vt:lpstr>
      <vt:lpstr>Slide 26</vt:lpstr>
      <vt:lpstr>Slide 27</vt:lpstr>
      <vt:lpstr>Possible Future of the Geotechnical Community  -Two Distinct Groups-  </vt:lpstr>
      <vt:lpstr>So what makes Geo-Engineering so Risky??? </vt:lpstr>
      <vt:lpstr>Thanks for Tolerating an Old Geotechnical Engineer’s Rants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Profitability from a Technical Managers Perspective</dc:title>
  <dc:creator> </dc:creator>
  <cp:lastModifiedBy> </cp:lastModifiedBy>
  <cp:revision>74</cp:revision>
  <dcterms:created xsi:type="dcterms:W3CDTF">2011-01-24T19:28:05Z</dcterms:created>
  <dcterms:modified xsi:type="dcterms:W3CDTF">2011-04-06T13:25:58Z</dcterms:modified>
</cp:coreProperties>
</file>