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1"/>
  </p:notesMasterIdLst>
  <p:handoutMasterIdLst>
    <p:handoutMasterId r:id="rId32"/>
  </p:handoutMasterIdLst>
  <p:sldIdLst>
    <p:sldId id="375" r:id="rId2"/>
    <p:sldId id="377" r:id="rId3"/>
    <p:sldId id="264" r:id="rId4"/>
    <p:sldId id="395" r:id="rId5"/>
    <p:sldId id="380" r:id="rId6"/>
    <p:sldId id="378" r:id="rId7"/>
    <p:sldId id="379" r:id="rId8"/>
    <p:sldId id="401" r:id="rId9"/>
    <p:sldId id="381" r:id="rId10"/>
    <p:sldId id="382" r:id="rId11"/>
    <p:sldId id="396" r:id="rId12"/>
    <p:sldId id="398" r:id="rId13"/>
    <p:sldId id="400" r:id="rId14"/>
    <p:sldId id="402" r:id="rId15"/>
    <p:sldId id="403" r:id="rId16"/>
    <p:sldId id="399" r:id="rId17"/>
    <p:sldId id="397" r:id="rId18"/>
    <p:sldId id="383" r:id="rId19"/>
    <p:sldId id="384" r:id="rId20"/>
    <p:sldId id="385" r:id="rId21"/>
    <p:sldId id="387" r:id="rId22"/>
    <p:sldId id="388" r:id="rId23"/>
    <p:sldId id="389" r:id="rId24"/>
    <p:sldId id="404" r:id="rId25"/>
    <p:sldId id="408" r:id="rId26"/>
    <p:sldId id="405" r:id="rId27"/>
    <p:sldId id="407" r:id="rId28"/>
    <p:sldId id="411" r:id="rId29"/>
    <p:sldId id="410" r:id="rId30"/>
  </p:sldIdLst>
  <p:sldSz cx="9144000" cy="6858000" type="screen4x3"/>
  <p:notesSz cx="7010400" cy="92964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6600"/>
    <a:srgbClr val="E0C780"/>
    <a:srgbClr val="7F2D35"/>
    <a:srgbClr val="8C2E44"/>
    <a:srgbClr val="8C1844"/>
    <a:srgbClr val="860436"/>
    <a:srgbClr val="990033"/>
    <a:srgbClr val="CC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34580" autoAdjust="0"/>
    <p:restoredTop sz="86410" autoAdjust="0"/>
  </p:normalViewPr>
  <p:slideViewPr>
    <p:cSldViewPr snapToGrid="0">
      <p:cViewPr>
        <p:scale>
          <a:sx n="77" d="100"/>
          <a:sy n="77" d="100"/>
        </p:scale>
        <p:origin x="-306" y="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notesViewPr>
    <p:cSldViewPr snapToGrid="0">
      <p:cViewPr>
        <p:scale>
          <a:sx n="75" d="100"/>
          <a:sy n="75" d="100"/>
        </p:scale>
        <p:origin x="-2100" y="-138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6876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/>
            </a:lvl1pPr>
          </a:lstStyle>
          <a:p>
            <a:pPr>
              <a:defRPr/>
            </a:pPr>
            <a:r>
              <a:rPr lang="en-US" dirty="0" smtClean="0"/>
              <a:t>ENVIRONMENTAL CASE STUDY</a:t>
            </a:r>
            <a:endParaRPr lang="en-US" dirty="0"/>
          </a:p>
          <a:p>
            <a:pPr>
              <a:defRPr/>
            </a:pPr>
            <a:r>
              <a:rPr lang="en-US" dirty="0"/>
              <a:t>JAMES M. HARLESS, Ph.D., </a:t>
            </a:r>
            <a:r>
              <a:rPr lang="en-US" dirty="0" smtClean="0"/>
              <a:t>CHMM</a:t>
            </a:r>
            <a:endParaRPr lang="en-US" dirty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r>
              <a:rPr lang="en-US" dirty="0" smtClean="0"/>
              <a:t>ASFE 2011 SPRING </a:t>
            </a:r>
            <a:r>
              <a:rPr lang="en-US" dirty="0"/>
              <a:t>CONFERENCE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87826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000" b="0"/>
            </a:lvl1pPr>
          </a:lstStyle>
          <a:p>
            <a:pPr>
              <a:defRPr/>
            </a:pPr>
            <a:r>
              <a:rPr lang="en-US"/>
              <a:t>SOIL AND MATERIALS ENGINEERS, INC.</a:t>
            </a:r>
          </a:p>
          <a:p>
            <a:pPr>
              <a:defRPr/>
            </a:pPr>
            <a:r>
              <a:rPr lang="en-US"/>
              <a:t>PLYMOUTH, MI</a:t>
            </a: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b="0"/>
            </a:lvl1pPr>
          </a:lstStyle>
          <a:p>
            <a:pPr>
              <a:defRPr/>
            </a:pPr>
            <a:fld id="{295B92E2-32FD-474D-A0C4-C58260D824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 eaLnBrk="1" hangingPunct="1">
              <a:defRPr b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b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 eaLnBrk="1" hangingPunct="1">
              <a:defRPr b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b="0"/>
            </a:lvl1pPr>
          </a:lstStyle>
          <a:p>
            <a:pPr>
              <a:defRPr/>
            </a:pPr>
            <a:fld id="{BFEB3FA2-B203-4A69-98C7-AE0AABB0AA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7D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676400" y="2590800"/>
            <a:ext cx="6934200" cy="969963"/>
          </a:xfrm>
        </p:spPr>
        <p:txBody>
          <a:bodyPr/>
          <a:lstStyle>
            <a:lvl1pPr>
              <a:defRPr sz="2400">
                <a:solidFill>
                  <a:srgbClr val="C2B682"/>
                </a:solidFill>
              </a:defRPr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3657600"/>
            <a:ext cx="6934200" cy="609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C2B682"/>
                </a:solidFill>
              </a:defRPr>
            </a:lvl1pPr>
          </a:lstStyle>
          <a:p>
            <a:r>
              <a:rPr lang="en-US" altLang="en-US"/>
              <a:t>Click to edit Master subtitle style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EB812-0F95-44A7-809E-81DA73A8D11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00" y="0"/>
            <a:ext cx="1790700" cy="29448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0"/>
            <a:ext cx="5219700" cy="29448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318CA-BEA2-46D2-BCD4-8EB1D4AFF71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196361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CB941-EB79-4AC0-8AF5-642F836F4C6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BA827-8F15-45BF-8708-85AF9E15336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1143000"/>
            <a:ext cx="3390900" cy="180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143000"/>
            <a:ext cx="3390900" cy="180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C7DC8-9E21-427C-839F-81B086705AD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FF888-7347-42F0-83DA-00E4208B8C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24F5A-7D2E-418D-9914-440E209070A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023A4-996E-412F-8AAE-0FD142A4D3E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40B13-6EEF-4B26-8BB1-D55911A9063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CCBA1-0E67-4B92-832E-1E041B395F0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Pr>
        <a:solidFill>
          <a:srgbClr val="7D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0"/>
            <a:ext cx="6934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143000"/>
            <a:ext cx="69342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8600" y="6454775"/>
            <a:ext cx="914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CD75A4C-EF7C-4C83-8671-E20365EEA4F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841500" y="6413500"/>
            <a:ext cx="50292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D4D29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D4D29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D4D29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D4D29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D4D294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D4D294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D4D294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D4D294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D4D294"/>
          </a:solidFill>
          <a:latin typeface="Arial" charset="0"/>
        </a:defRPr>
      </a:lvl9pPr>
    </p:titleStyle>
    <p:bodyStyle>
      <a:lvl1pPr marL="230188" indent="-230188" algn="l" rtl="0" eaLnBrk="0" fontAlgn="base" hangingPunct="0">
        <a:spcBef>
          <a:spcPct val="50000"/>
        </a:spcBef>
        <a:spcAft>
          <a:spcPct val="0"/>
        </a:spcAft>
        <a:buClr>
          <a:srgbClr val="C2B682"/>
        </a:buClr>
        <a:buFont typeface="Wingdings" pitchFamily="2" charset="2"/>
        <a:buChar char="§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630238" indent="-284163" algn="l" rtl="0" eaLnBrk="0" fontAlgn="base" hangingPunct="0">
        <a:spcBef>
          <a:spcPct val="50000"/>
        </a:spcBef>
        <a:spcAft>
          <a:spcPct val="0"/>
        </a:spcAft>
        <a:buClr>
          <a:srgbClr val="C2B682"/>
        </a:buClr>
        <a:buFont typeface="Wingdings" pitchFamily="2" charset="2"/>
        <a:buChar char="ú"/>
        <a:defRPr sz="2200">
          <a:solidFill>
            <a:schemeClr val="bg1"/>
          </a:solidFill>
          <a:latin typeface="+mn-lt"/>
        </a:defRPr>
      </a:lvl2pPr>
      <a:lvl3pPr marL="1144588" indent="-231775" algn="l" rtl="0" eaLnBrk="0" fontAlgn="base" hangingPunct="0">
        <a:spcBef>
          <a:spcPct val="20000"/>
        </a:spcBef>
        <a:spcAft>
          <a:spcPct val="0"/>
        </a:spcAft>
        <a:buClr>
          <a:srgbClr val="C2B682"/>
        </a:buClr>
        <a:buChar char="»"/>
        <a:defRPr sz="2000">
          <a:solidFill>
            <a:schemeClr val="bg1"/>
          </a:solidFill>
          <a:latin typeface="+mn-lt"/>
        </a:defRPr>
      </a:lvl3pPr>
      <a:lvl4pPr marL="1595438" indent="-220663" algn="l" rtl="0" eaLnBrk="0" fontAlgn="base" hangingPunct="0">
        <a:spcBef>
          <a:spcPct val="20000"/>
        </a:spcBef>
        <a:spcAft>
          <a:spcPct val="0"/>
        </a:spcAft>
        <a:buClr>
          <a:srgbClr val="C2B682"/>
        </a:buClr>
        <a:buFont typeface="Symbol" pitchFamily="18" charset="2"/>
        <a:buChar char="·"/>
        <a:defRPr sz="1600">
          <a:solidFill>
            <a:schemeClr val="bg1"/>
          </a:solidFill>
          <a:latin typeface="+mn-lt"/>
        </a:defRPr>
      </a:lvl4pPr>
      <a:lvl5pPr marL="2057400" indent="-231775" algn="l" rtl="0" eaLnBrk="0" fontAlgn="base" hangingPunct="0">
        <a:spcBef>
          <a:spcPct val="20000"/>
        </a:spcBef>
        <a:spcAft>
          <a:spcPct val="0"/>
        </a:spcAft>
        <a:buClr>
          <a:srgbClr val="C2B682"/>
        </a:buClr>
        <a:buChar char="»"/>
        <a:defRPr sz="1500">
          <a:solidFill>
            <a:schemeClr val="bg1"/>
          </a:solidFill>
          <a:latin typeface="+mn-lt"/>
        </a:defRPr>
      </a:lvl5pPr>
      <a:lvl6pPr marL="2514600" indent="-231775" algn="l" rtl="0" eaLnBrk="0" fontAlgn="base" hangingPunct="0">
        <a:spcBef>
          <a:spcPct val="20000"/>
        </a:spcBef>
        <a:spcAft>
          <a:spcPct val="0"/>
        </a:spcAft>
        <a:buClr>
          <a:srgbClr val="C2B682"/>
        </a:buClr>
        <a:buChar char="»"/>
        <a:defRPr sz="1500">
          <a:solidFill>
            <a:schemeClr val="bg1"/>
          </a:solidFill>
          <a:latin typeface="+mn-lt"/>
        </a:defRPr>
      </a:lvl6pPr>
      <a:lvl7pPr marL="2971800" indent="-231775" algn="l" rtl="0" eaLnBrk="0" fontAlgn="base" hangingPunct="0">
        <a:spcBef>
          <a:spcPct val="20000"/>
        </a:spcBef>
        <a:spcAft>
          <a:spcPct val="0"/>
        </a:spcAft>
        <a:buClr>
          <a:srgbClr val="C2B682"/>
        </a:buClr>
        <a:buChar char="»"/>
        <a:defRPr sz="1500">
          <a:solidFill>
            <a:schemeClr val="bg1"/>
          </a:solidFill>
          <a:latin typeface="+mn-lt"/>
        </a:defRPr>
      </a:lvl7pPr>
      <a:lvl8pPr marL="3429000" indent="-231775" algn="l" rtl="0" eaLnBrk="0" fontAlgn="base" hangingPunct="0">
        <a:spcBef>
          <a:spcPct val="20000"/>
        </a:spcBef>
        <a:spcAft>
          <a:spcPct val="0"/>
        </a:spcAft>
        <a:buClr>
          <a:srgbClr val="C2B682"/>
        </a:buClr>
        <a:buChar char="»"/>
        <a:defRPr sz="1500">
          <a:solidFill>
            <a:schemeClr val="bg1"/>
          </a:solidFill>
          <a:latin typeface="+mn-lt"/>
        </a:defRPr>
      </a:lvl8pPr>
      <a:lvl9pPr marL="3886200" indent="-231775" algn="l" rtl="0" eaLnBrk="0" fontAlgn="base" hangingPunct="0">
        <a:spcBef>
          <a:spcPct val="20000"/>
        </a:spcBef>
        <a:spcAft>
          <a:spcPct val="0"/>
        </a:spcAft>
        <a:buClr>
          <a:srgbClr val="C2B682"/>
        </a:buClr>
        <a:buChar char="»"/>
        <a:defRPr sz="15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378200" y="1500188"/>
            <a:ext cx="3632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en-US" sz="1800" dirty="0">
                <a:solidFill>
                  <a:srgbClr val="C2B682"/>
                </a:solidFill>
              </a:rPr>
              <a:t>Soil and Materials Engineers, Inc.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429000" y="6508750"/>
            <a:ext cx="494506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en-US" sz="1400" b="0" dirty="0">
                <a:solidFill>
                  <a:schemeClr val="bg1"/>
                </a:solidFill>
              </a:rPr>
              <a:t>consultants in the geosciences, materials and the environment 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270250" y="4548188"/>
            <a:ext cx="3236784" cy="7571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800" dirty="0" smtClean="0">
                <a:solidFill>
                  <a:srgbClr val="D4D294"/>
                </a:solidFill>
              </a:rPr>
              <a:t>James Harless, PhD, CHMM</a:t>
            </a:r>
          </a:p>
          <a:p>
            <a:pPr algn="l">
              <a:lnSpc>
                <a:spcPct val="120000"/>
              </a:lnSpc>
            </a:pPr>
            <a:r>
              <a:rPr lang="en-US" sz="1800" dirty="0" smtClean="0">
                <a:solidFill>
                  <a:srgbClr val="D4D294"/>
                </a:solidFill>
              </a:rPr>
              <a:t>Vice President / Principal</a:t>
            </a:r>
            <a:endParaRPr lang="en-US" sz="1800" dirty="0">
              <a:solidFill>
                <a:srgbClr val="D4D294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95263" y="5743575"/>
            <a:ext cx="1687512" cy="103028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1400" b="0" dirty="0">
                <a:solidFill>
                  <a:schemeClr val="bg1"/>
                </a:solidFill>
              </a:rPr>
              <a:t>Ohio</a:t>
            </a:r>
          </a:p>
          <a:p>
            <a:pPr algn="l"/>
            <a:r>
              <a:rPr lang="en-US" sz="1400" b="0" dirty="0">
                <a:solidFill>
                  <a:schemeClr val="bg1"/>
                </a:solidFill>
              </a:rPr>
              <a:t>Michigan</a:t>
            </a:r>
          </a:p>
          <a:p>
            <a:pPr algn="l"/>
            <a:r>
              <a:rPr lang="en-US" sz="1400" b="0" dirty="0">
                <a:solidFill>
                  <a:schemeClr val="bg1"/>
                </a:solidFill>
              </a:rPr>
              <a:t>Indiana</a:t>
            </a:r>
          </a:p>
          <a:p>
            <a:pPr algn="l">
              <a:spcBef>
                <a:spcPts val="600"/>
              </a:spcBef>
            </a:pPr>
            <a:r>
              <a:rPr lang="en-US" sz="1400" b="0" dirty="0">
                <a:solidFill>
                  <a:schemeClr val="bg1"/>
                </a:solidFill>
              </a:rPr>
              <a:t>www.sme-usa.com</a:t>
            </a:r>
          </a:p>
        </p:txBody>
      </p:sp>
      <p:sp>
        <p:nvSpPr>
          <p:cNvPr id="8" name="Rectangle 7"/>
          <p:cNvSpPr/>
          <p:nvPr/>
        </p:nvSpPr>
        <p:spPr>
          <a:xfrm>
            <a:off x="3251096" y="2753870"/>
            <a:ext cx="569239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/>
            <a:r>
              <a:rPr lang="en-US" sz="4400" dirty="0" smtClean="0">
                <a:ln w="1143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CASE STUDY</a:t>
            </a:r>
          </a:p>
          <a:p>
            <a:pPr algn="l"/>
            <a:r>
              <a:rPr lang="en-US" sz="3200" dirty="0" smtClean="0">
                <a:ln w="1143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Living the Value Proposition</a:t>
            </a:r>
          </a:p>
          <a:p>
            <a:pPr algn="l"/>
            <a:r>
              <a:rPr lang="en-US" altLang="en-US" sz="4400" dirty="0" smtClean="0">
                <a:ln w="1143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</a:t>
            </a:r>
            <a:endParaRPr lang="en-US" sz="4400" dirty="0">
              <a:ln w="1143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4924425"/>
          </a:xfrm>
        </p:spPr>
        <p:txBody>
          <a:bodyPr/>
          <a:lstStyle/>
          <a:p>
            <a:r>
              <a:rPr lang="en-US" dirty="0" smtClean="0"/>
              <a:t>Geotechnical</a:t>
            </a:r>
          </a:p>
          <a:p>
            <a:pPr lvl="1"/>
            <a:r>
              <a:rPr lang="en-US" dirty="0" smtClean="0"/>
              <a:t>Unconsolidated fill</a:t>
            </a:r>
          </a:p>
          <a:p>
            <a:pPr lvl="1"/>
            <a:r>
              <a:rPr lang="en-US" dirty="0" smtClean="0"/>
              <a:t>Can’t penetrate underlying clay</a:t>
            </a:r>
          </a:p>
          <a:p>
            <a:pPr lvl="1"/>
            <a:r>
              <a:rPr lang="en-US" dirty="0" smtClean="0"/>
              <a:t>High foundation and pavement loads</a:t>
            </a:r>
          </a:p>
          <a:p>
            <a:r>
              <a:rPr lang="en-US" dirty="0" smtClean="0"/>
              <a:t>Environmental</a:t>
            </a:r>
          </a:p>
          <a:p>
            <a:pPr lvl="1"/>
            <a:r>
              <a:rPr lang="en-US" dirty="0" smtClean="0"/>
              <a:t>Human exposure mitigation (entire site)</a:t>
            </a:r>
          </a:p>
          <a:p>
            <a:pPr lvl="1"/>
            <a:r>
              <a:rPr lang="en-US" dirty="0" smtClean="0"/>
              <a:t>Vapor intrusion mitigation (entire building)</a:t>
            </a:r>
          </a:p>
          <a:p>
            <a:r>
              <a:rPr lang="en-US" dirty="0" smtClean="0"/>
              <a:t>Minimizing and financing the extra costs</a:t>
            </a:r>
            <a:endParaRPr lang="en-US" dirty="0"/>
          </a:p>
        </p:txBody>
      </p:sp>
      <p:pic>
        <p:nvPicPr>
          <p:cNvPr id="9" name="Picture 8" descr="Geology 2.jpg"/>
          <p:cNvPicPr>
            <a:picLocks noChangeAspect="1"/>
          </p:cNvPicPr>
          <p:nvPr/>
        </p:nvPicPr>
        <p:blipFill>
          <a:blip r:embed="rId2" cstate="print"/>
          <a:srcRect b="2029"/>
          <a:stretch>
            <a:fillRect/>
          </a:stretch>
        </p:blipFill>
        <p:spPr>
          <a:xfrm>
            <a:off x="0" y="650996"/>
            <a:ext cx="9144000" cy="620700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2760619"/>
            <a:ext cx="6934200" cy="969963"/>
          </a:xfrm>
        </p:spPr>
        <p:txBody>
          <a:bodyPr/>
          <a:lstStyle/>
          <a:p>
            <a:r>
              <a:rPr lang="en-US" sz="4000" dirty="0" smtClean="0"/>
              <a:t>GEOTECHNICAL SERVICES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GEOTECHNICAL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1723549"/>
          </a:xfrm>
        </p:spPr>
        <p:txBody>
          <a:bodyPr/>
          <a:lstStyle/>
          <a:p>
            <a:r>
              <a:rPr lang="en-US" dirty="0" smtClean="0"/>
              <a:t>Assessment</a:t>
            </a:r>
          </a:p>
          <a:p>
            <a:r>
              <a:rPr lang="en-US" dirty="0" smtClean="0"/>
              <a:t>Building support design</a:t>
            </a:r>
          </a:p>
          <a:p>
            <a:r>
              <a:rPr lang="en-US" dirty="0" smtClean="0"/>
              <a:t>Pavement and external loads design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FOUNDATION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2185214"/>
          </a:xfrm>
        </p:spPr>
        <p:txBody>
          <a:bodyPr/>
          <a:lstStyle/>
          <a:p>
            <a:r>
              <a:rPr lang="en-US" dirty="0" smtClean="0"/>
              <a:t>Driven conventional piles</a:t>
            </a:r>
          </a:p>
          <a:p>
            <a:r>
              <a:rPr lang="en-US" dirty="0" smtClean="0"/>
              <a:t>Soil stabilization</a:t>
            </a:r>
          </a:p>
          <a:p>
            <a:pPr lvl="1"/>
            <a:r>
              <a:rPr lang="en-US" dirty="0" smtClean="0"/>
              <a:t>Controlled Modulus Columns (CMC)</a:t>
            </a:r>
          </a:p>
          <a:p>
            <a:pPr lvl="1"/>
            <a:r>
              <a:rPr lang="en-US" dirty="0" smtClean="0"/>
              <a:t>Rammed Aggregate Piers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CMC INSTALLATION</a:t>
            </a:r>
            <a:endParaRPr lang="en-US" dirty="0"/>
          </a:p>
        </p:txBody>
      </p:sp>
      <p:grpSp>
        <p:nvGrpSpPr>
          <p:cNvPr id="77" name="Group 76"/>
          <p:cNvGrpSpPr/>
          <p:nvPr/>
        </p:nvGrpSpPr>
        <p:grpSpPr>
          <a:xfrm>
            <a:off x="1481128" y="1033457"/>
            <a:ext cx="6297612" cy="4795234"/>
            <a:chOff x="1481128" y="1033457"/>
            <a:chExt cx="6297612" cy="4795234"/>
          </a:xfrm>
        </p:grpSpPr>
        <p:pic>
          <p:nvPicPr>
            <p:cNvPr id="6" name="Picture 2" descr="CMCdiagram"/>
            <p:cNvPicPr>
              <a:picLocks noChangeAspect="1" noChangeArrowheads="1"/>
            </p:cNvPicPr>
            <p:nvPr/>
          </p:nvPicPr>
          <p:blipFill>
            <a:blip r:embed="rId2" cstate="print">
              <a:lum bright="16000"/>
            </a:blip>
            <a:srcRect/>
            <a:stretch>
              <a:fillRect/>
            </a:stretch>
          </p:blipFill>
          <p:spPr bwMode="auto">
            <a:xfrm>
              <a:off x="2762240" y="1033457"/>
              <a:ext cx="5016500" cy="479523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81128" y="1033457"/>
              <a:ext cx="609600" cy="479523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</p:grpSp>
      <p:grpSp>
        <p:nvGrpSpPr>
          <p:cNvPr id="79" name="Group 78"/>
          <p:cNvGrpSpPr/>
          <p:nvPr/>
        </p:nvGrpSpPr>
        <p:grpSpPr>
          <a:xfrm>
            <a:off x="856828" y="1133319"/>
            <a:ext cx="7400702" cy="4471988"/>
            <a:chOff x="909080" y="1133319"/>
            <a:chExt cx="7400702" cy="4471988"/>
          </a:xfrm>
        </p:grpSpPr>
        <p:grpSp>
          <p:nvGrpSpPr>
            <p:cNvPr id="10" name="Group 3"/>
            <p:cNvGrpSpPr>
              <a:grpSpLocks/>
            </p:cNvGrpSpPr>
            <p:nvPr/>
          </p:nvGrpSpPr>
          <p:grpSpPr bwMode="auto">
            <a:xfrm>
              <a:off x="909080" y="1133319"/>
              <a:ext cx="7400702" cy="4471988"/>
              <a:chOff x="228600" y="762000"/>
              <a:chExt cx="8534400" cy="5791199"/>
            </a:xfrm>
          </p:grpSpPr>
          <p:grpSp>
            <p:nvGrpSpPr>
              <p:cNvPr id="11" name="Group 62"/>
              <p:cNvGrpSpPr>
                <a:grpSpLocks/>
              </p:cNvGrpSpPr>
              <p:nvPr/>
            </p:nvGrpSpPr>
            <p:grpSpPr bwMode="auto">
              <a:xfrm>
                <a:off x="228600" y="990600"/>
                <a:ext cx="8534400" cy="5562599"/>
                <a:chOff x="384" y="576"/>
                <a:chExt cx="5568" cy="3552"/>
              </a:xfrm>
            </p:grpSpPr>
            <p:sp>
              <p:nvSpPr>
                <p:cNvPr id="30" name="Rectangle 4" descr="Parchment"/>
                <p:cNvSpPr>
                  <a:spLocks noChangeArrowheads="1"/>
                </p:cNvSpPr>
                <p:nvPr/>
              </p:nvSpPr>
              <p:spPr bwMode="auto">
                <a:xfrm>
                  <a:off x="384" y="983"/>
                  <a:ext cx="5568" cy="2336"/>
                </a:xfrm>
                <a:prstGeom prst="rect">
                  <a:avLst/>
                </a:prstGeom>
                <a:blipFill dpi="0" rotWithShape="0">
                  <a:blip r:embed="rId4" cstate="print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1" name="Rectangle 5" descr="Granite"/>
                <p:cNvSpPr>
                  <a:spLocks noChangeArrowheads="1"/>
                </p:cNvSpPr>
                <p:nvPr/>
              </p:nvSpPr>
              <p:spPr bwMode="auto">
                <a:xfrm>
                  <a:off x="384" y="3319"/>
                  <a:ext cx="5568" cy="809"/>
                </a:xfrm>
                <a:prstGeom prst="rect">
                  <a:avLst/>
                </a:prstGeom>
                <a:blipFill dpi="0" rotWithShape="0">
                  <a:blip r:embed="rId5" cstate="print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2" name="Rectangle 6"/>
                <p:cNvSpPr>
                  <a:spLocks noChangeArrowheads="1"/>
                </p:cNvSpPr>
                <p:nvPr/>
              </p:nvSpPr>
              <p:spPr bwMode="auto">
                <a:xfrm>
                  <a:off x="859" y="983"/>
                  <a:ext cx="204" cy="2786"/>
                </a:xfrm>
                <a:prstGeom prst="rect">
                  <a:avLst/>
                </a:prstGeom>
                <a:gradFill rotWithShape="0">
                  <a:gsLst>
                    <a:gs pos="0">
                      <a:schemeClr val="hlink">
                        <a:gamma/>
                        <a:shade val="78824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78824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sp>
              <p:nvSpPr>
                <p:cNvPr id="33" name="Rectangle 7"/>
                <p:cNvSpPr>
                  <a:spLocks noChangeArrowheads="1"/>
                </p:cNvSpPr>
                <p:nvPr/>
              </p:nvSpPr>
              <p:spPr bwMode="auto">
                <a:xfrm>
                  <a:off x="1878" y="983"/>
                  <a:ext cx="204" cy="2786"/>
                </a:xfrm>
                <a:prstGeom prst="rect">
                  <a:avLst/>
                </a:prstGeom>
                <a:gradFill rotWithShape="0">
                  <a:gsLst>
                    <a:gs pos="0">
                      <a:schemeClr val="hlink">
                        <a:gamma/>
                        <a:shade val="78824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78824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sp>
              <p:nvSpPr>
                <p:cNvPr id="34" name="Freeform 9"/>
                <p:cNvSpPr>
                  <a:spLocks/>
                </p:cNvSpPr>
                <p:nvPr/>
              </p:nvSpPr>
              <p:spPr bwMode="auto">
                <a:xfrm>
                  <a:off x="518" y="624"/>
                  <a:ext cx="1903" cy="449"/>
                </a:xfrm>
                <a:custGeom>
                  <a:avLst/>
                  <a:gdLst>
                    <a:gd name="T0" fmla="*/ 138 w 1903"/>
                    <a:gd name="T1" fmla="*/ 0 h 449"/>
                    <a:gd name="T2" fmla="*/ 1903 w 1903"/>
                    <a:gd name="T3" fmla="*/ 0 h 449"/>
                    <a:gd name="T4" fmla="*/ 1903 w 1903"/>
                    <a:gd name="T5" fmla="*/ 269 h 449"/>
                    <a:gd name="T6" fmla="*/ 1767 w 1903"/>
                    <a:gd name="T7" fmla="*/ 269 h 449"/>
                    <a:gd name="T8" fmla="*/ 1767 w 1903"/>
                    <a:gd name="T9" fmla="*/ 449 h 449"/>
                    <a:gd name="T10" fmla="*/ 1224 w 1903"/>
                    <a:gd name="T11" fmla="*/ 449 h 449"/>
                    <a:gd name="T12" fmla="*/ 1224 w 1903"/>
                    <a:gd name="T13" fmla="*/ 269 h 449"/>
                    <a:gd name="T14" fmla="*/ 749 w 1903"/>
                    <a:gd name="T15" fmla="*/ 269 h 449"/>
                    <a:gd name="T16" fmla="*/ 749 w 1903"/>
                    <a:gd name="T17" fmla="*/ 449 h 449"/>
                    <a:gd name="T18" fmla="*/ 138 w 1903"/>
                    <a:gd name="T19" fmla="*/ 449 h 449"/>
                    <a:gd name="T20" fmla="*/ 138 w 1903"/>
                    <a:gd name="T21" fmla="*/ 288 h 449"/>
                    <a:gd name="T22" fmla="*/ 0 w 1903"/>
                    <a:gd name="T23" fmla="*/ 288 h 449"/>
                    <a:gd name="T24" fmla="*/ 2 w 1903"/>
                    <a:gd name="T25" fmla="*/ 0 h 449"/>
                    <a:gd name="T26" fmla="*/ 138 w 1903"/>
                    <a:gd name="T27" fmla="*/ 0 h 44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903"/>
                    <a:gd name="T43" fmla="*/ 0 h 449"/>
                    <a:gd name="T44" fmla="*/ 1903 w 1903"/>
                    <a:gd name="T45" fmla="*/ 449 h 44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903" h="449">
                      <a:moveTo>
                        <a:pt x="138" y="0"/>
                      </a:moveTo>
                      <a:lnTo>
                        <a:pt x="1903" y="0"/>
                      </a:lnTo>
                      <a:lnTo>
                        <a:pt x="1903" y="269"/>
                      </a:lnTo>
                      <a:lnTo>
                        <a:pt x="1767" y="269"/>
                      </a:lnTo>
                      <a:lnTo>
                        <a:pt x="1767" y="449"/>
                      </a:lnTo>
                      <a:lnTo>
                        <a:pt x="1224" y="449"/>
                      </a:lnTo>
                      <a:lnTo>
                        <a:pt x="1224" y="269"/>
                      </a:lnTo>
                      <a:lnTo>
                        <a:pt x="749" y="269"/>
                      </a:lnTo>
                      <a:lnTo>
                        <a:pt x="749" y="449"/>
                      </a:lnTo>
                      <a:lnTo>
                        <a:pt x="138" y="449"/>
                      </a:lnTo>
                      <a:lnTo>
                        <a:pt x="138" y="288"/>
                      </a:lnTo>
                      <a:lnTo>
                        <a:pt x="0" y="288"/>
                      </a:lnTo>
                      <a:lnTo>
                        <a:pt x="2" y="0"/>
                      </a:lnTo>
                      <a:lnTo>
                        <a:pt x="138" y="0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5" name="Line 11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" name="Line 13"/>
                <p:cNvSpPr>
                  <a:spLocks noChangeShapeType="1"/>
                </p:cNvSpPr>
                <p:nvPr/>
              </p:nvSpPr>
              <p:spPr bwMode="auto">
                <a:xfrm>
                  <a:off x="960" y="720"/>
                  <a:ext cx="0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1104" y="720"/>
                  <a:ext cx="144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1248" y="672"/>
                  <a:ext cx="288" cy="1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9" name="Group 21"/>
                <p:cNvGrpSpPr>
                  <a:grpSpLocks/>
                </p:cNvGrpSpPr>
                <p:nvPr/>
              </p:nvGrpSpPr>
              <p:grpSpPr bwMode="auto">
                <a:xfrm flipH="1">
                  <a:off x="1440" y="672"/>
                  <a:ext cx="912" cy="288"/>
                  <a:chOff x="720" y="768"/>
                  <a:chExt cx="912" cy="288"/>
                </a:xfrm>
              </p:grpSpPr>
              <p:sp>
                <p:nvSpPr>
                  <p:cNvPr id="73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816"/>
                    <a:ext cx="144" cy="24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4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1056" y="816"/>
                    <a:ext cx="0" cy="24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" name="Line 1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200" y="816"/>
                    <a:ext cx="144" cy="24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" name="Line 1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344" y="768"/>
                    <a:ext cx="288" cy="19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40" name="Line 22"/>
                <p:cNvSpPr>
                  <a:spLocks noChangeShapeType="1"/>
                </p:cNvSpPr>
                <p:nvPr/>
              </p:nvSpPr>
              <p:spPr bwMode="auto">
                <a:xfrm>
                  <a:off x="960" y="2880"/>
                  <a:ext cx="0" cy="52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1" name="Line 28"/>
                <p:cNvSpPr>
                  <a:spLocks noChangeShapeType="1"/>
                </p:cNvSpPr>
                <p:nvPr/>
              </p:nvSpPr>
              <p:spPr bwMode="auto">
                <a:xfrm>
                  <a:off x="1968" y="2880"/>
                  <a:ext cx="0" cy="52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672" y="3840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3" name="Line 30"/>
                <p:cNvSpPr>
                  <a:spLocks noChangeShapeType="1"/>
                </p:cNvSpPr>
                <p:nvPr/>
              </p:nvSpPr>
              <p:spPr bwMode="auto">
                <a:xfrm>
                  <a:off x="960" y="3840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" name="Line 31"/>
                <p:cNvSpPr>
                  <a:spLocks noChangeShapeType="1"/>
                </p:cNvSpPr>
                <p:nvPr/>
              </p:nvSpPr>
              <p:spPr bwMode="auto">
                <a:xfrm>
                  <a:off x="1056" y="3840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5" name="Group 35"/>
                <p:cNvGrpSpPr>
                  <a:grpSpLocks/>
                </p:cNvGrpSpPr>
                <p:nvPr/>
              </p:nvGrpSpPr>
              <p:grpSpPr bwMode="auto">
                <a:xfrm>
                  <a:off x="1728" y="3840"/>
                  <a:ext cx="576" cy="192"/>
                  <a:chOff x="768" y="3936"/>
                  <a:chExt cx="576" cy="192"/>
                </a:xfrm>
              </p:grpSpPr>
              <p:sp>
                <p:nvSpPr>
                  <p:cNvPr id="70" name="Line 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68" y="3936"/>
                    <a:ext cx="192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1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1056" y="3936"/>
                    <a:ext cx="0" cy="192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1152" y="3936"/>
                    <a:ext cx="192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46" name="Rectangle 36"/>
                <p:cNvSpPr>
                  <a:spLocks noChangeArrowheads="1"/>
                </p:cNvSpPr>
                <p:nvPr/>
              </p:nvSpPr>
              <p:spPr bwMode="auto">
                <a:xfrm>
                  <a:off x="3360" y="576"/>
                  <a:ext cx="1728" cy="144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47" name="Freeform 38" descr="Stationery"/>
                <p:cNvSpPr>
                  <a:spLocks/>
                </p:cNvSpPr>
                <p:nvPr/>
              </p:nvSpPr>
              <p:spPr bwMode="auto">
                <a:xfrm>
                  <a:off x="3107" y="711"/>
                  <a:ext cx="2208" cy="249"/>
                </a:xfrm>
                <a:custGeom>
                  <a:avLst/>
                  <a:gdLst>
                    <a:gd name="T0" fmla="*/ 245 w 2208"/>
                    <a:gd name="T1" fmla="*/ 10 h 250"/>
                    <a:gd name="T2" fmla="*/ 0 w 2208"/>
                    <a:gd name="T3" fmla="*/ 250 h 250"/>
                    <a:gd name="T4" fmla="*/ 2208 w 2208"/>
                    <a:gd name="T5" fmla="*/ 250 h 250"/>
                    <a:gd name="T6" fmla="*/ 1978 w 2208"/>
                    <a:gd name="T7" fmla="*/ 0 h 250"/>
                    <a:gd name="T8" fmla="*/ 245 w 2208"/>
                    <a:gd name="T9" fmla="*/ 10 h 25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08"/>
                    <a:gd name="T16" fmla="*/ 0 h 250"/>
                    <a:gd name="T17" fmla="*/ 2208 w 2208"/>
                    <a:gd name="T18" fmla="*/ 250 h 25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08" h="250">
                      <a:moveTo>
                        <a:pt x="245" y="10"/>
                      </a:moveTo>
                      <a:lnTo>
                        <a:pt x="0" y="250"/>
                      </a:lnTo>
                      <a:lnTo>
                        <a:pt x="2208" y="250"/>
                      </a:lnTo>
                      <a:lnTo>
                        <a:pt x="1978" y="0"/>
                      </a:lnTo>
                      <a:lnTo>
                        <a:pt x="245" y="10"/>
                      </a:lnTo>
                      <a:close/>
                    </a:path>
                  </a:pathLst>
                </a:custGeom>
                <a:blipFill dpi="0" rotWithShape="0">
                  <a:blip r:embed="rId6" cstate="print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b="0" dirty="0">
                    <a:latin typeface="Impact" pitchFamily="34" charset="0"/>
                  </a:endParaRPr>
                </a:p>
              </p:txBody>
            </p:sp>
            <p:sp>
              <p:nvSpPr>
                <p:cNvPr id="48" name="Rectangle 39"/>
                <p:cNvSpPr>
                  <a:spLocks noChangeArrowheads="1"/>
                </p:cNvSpPr>
                <p:nvPr/>
              </p:nvSpPr>
              <p:spPr bwMode="auto">
                <a:xfrm>
                  <a:off x="3456" y="960"/>
                  <a:ext cx="111" cy="2389"/>
                </a:xfrm>
                <a:prstGeom prst="rect">
                  <a:avLst/>
                </a:prstGeom>
                <a:gradFill rotWithShape="0">
                  <a:gsLst>
                    <a:gs pos="0">
                      <a:schemeClr val="hlink">
                        <a:gamma/>
                        <a:shade val="84706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84706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sp>
              <p:nvSpPr>
                <p:cNvPr id="49" name="Rectangle 40"/>
                <p:cNvSpPr>
                  <a:spLocks noChangeArrowheads="1"/>
                </p:cNvSpPr>
                <p:nvPr/>
              </p:nvSpPr>
              <p:spPr bwMode="auto">
                <a:xfrm>
                  <a:off x="3936" y="965"/>
                  <a:ext cx="127" cy="2385"/>
                </a:xfrm>
                <a:prstGeom prst="rect">
                  <a:avLst/>
                </a:prstGeom>
                <a:gradFill rotWithShape="0">
                  <a:gsLst>
                    <a:gs pos="0">
                      <a:schemeClr val="hlink">
                        <a:gamma/>
                        <a:shade val="84706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84706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sp>
              <p:nvSpPr>
                <p:cNvPr id="50" name="Rectangle 41"/>
                <p:cNvSpPr>
                  <a:spLocks noChangeArrowheads="1"/>
                </p:cNvSpPr>
                <p:nvPr/>
              </p:nvSpPr>
              <p:spPr bwMode="auto">
                <a:xfrm>
                  <a:off x="4416" y="960"/>
                  <a:ext cx="93" cy="2389"/>
                </a:xfrm>
                <a:prstGeom prst="rect">
                  <a:avLst/>
                </a:prstGeom>
                <a:gradFill rotWithShape="0">
                  <a:gsLst>
                    <a:gs pos="0">
                      <a:schemeClr val="hlink">
                        <a:gamma/>
                        <a:shade val="84706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84706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sp>
              <p:nvSpPr>
                <p:cNvPr id="51" name="Rectangle 42"/>
                <p:cNvSpPr>
                  <a:spLocks noChangeArrowheads="1"/>
                </p:cNvSpPr>
                <p:nvPr/>
              </p:nvSpPr>
              <p:spPr bwMode="auto">
                <a:xfrm>
                  <a:off x="4848" y="960"/>
                  <a:ext cx="111" cy="2389"/>
                </a:xfrm>
                <a:prstGeom prst="rect">
                  <a:avLst/>
                </a:prstGeom>
                <a:gradFill rotWithShape="0">
                  <a:gsLst>
                    <a:gs pos="0">
                      <a:schemeClr val="hlink">
                        <a:gamma/>
                        <a:shade val="84706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84706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grpSp>
              <p:nvGrpSpPr>
                <p:cNvPr id="52" name="Group 53"/>
                <p:cNvGrpSpPr>
                  <a:grpSpLocks/>
                </p:cNvGrpSpPr>
                <p:nvPr/>
              </p:nvGrpSpPr>
              <p:grpSpPr bwMode="auto">
                <a:xfrm>
                  <a:off x="3504" y="2448"/>
                  <a:ext cx="1392" cy="528"/>
                  <a:chOff x="3504" y="2448"/>
                  <a:chExt cx="1392" cy="528"/>
                </a:xfrm>
              </p:grpSpPr>
              <p:sp>
                <p:nvSpPr>
                  <p:cNvPr id="63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3504" y="2448"/>
                    <a:ext cx="0" cy="52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4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3744" y="2736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5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4224" y="2736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4656" y="2736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7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3984" y="2448"/>
                    <a:ext cx="0" cy="52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8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4464" y="2448"/>
                    <a:ext cx="0" cy="52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4896" y="2448"/>
                    <a:ext cx="0" cy="52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53" name="Line 50"/>
                <p:cNvSpPr>
                  <a:spLocks noChangeShapeType="1"/>
                </p:cNvSpPr>
                <p:nvPr/>
              </p:nvSpPr>
              <p:spPr bwMode="auto">
                <a:xfrm>
                  <a:off x="960" y="1392"/>
                  <a:ext cx="0" cy="52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" name="Line 51"/>
                <p:cNvSpPr>
                  <a:spLocks noChangeShapeType="1"/>
                </p:cNvSpPr>
                <p:nvPr/>
              </p:nvSpPr>
              <p:spPr bwMode="auto">
                <a:xfrm>
                  <a:off x="1968" y="1344"/>
                  <a:ext cx="0" cy="52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55" name="Group 54"/>
                <p:cNvGrpSpPr>
                  <a:grpSpLocks/>
                </p:cNvGrpSpPr>
                <p:nvPr/>
              </p:nvGrpSpPr>
              <p:grpSpPr bwMode="auto">
                <a:xfrm>
                  <a:off x="3504" y="1152"/>
                  <a:ext cx="1392" cy="528"/>
                  <a:chOff x="3504" y="2448"/>
                  <a:chExt cx="1392" cy="528"/>
                </a:xfrm>
              </p:grpSpPr>
              <p:sp>
                <p:nvSpPr>
                  <p:cNvPr id="56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3504" y="2448"/>
                    <a:ext cx="0" cy="52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7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3744" y="2736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8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4224" y="2736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9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4656" y="2736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0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3984" y="2448"/>
                    <a:ext cx="0" cy="52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1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4464" y="2448"/>
                    <a:ext cx="0" cy="52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4896" y="2448"/>
                    <a:ext cx="0" cy="52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12" name="Text Box 63"/>
              <p:cNvSpPr txBox="1">
                <a:spLocks noChangeArrowheads="1"/>
              </p:cNvSpPr>
              <p:nvPr/>
            </p:nvSpPr>
            <p:spPr bwMode="auto">
              <a:xfrm>
                <a:off x="5562600" y="2971800"/>
                <a:ext cx="1006475" cy="1155700"/>
              </a:xfrm>
              <a:prstGeom prst="rect">
                <a:avLst/>
              </a:prstGeom>
              <a:solidFill>
                <a:srgbClr val="FFFFCC">
                  <a:alpha val="50195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ko-KR" sz="1400" dirty="0">
                    <a:latin typeface="Impact" pitchFamily="34" charset="0"/>
                    <a:ea typeface="굴림" pitchFamily="34" charset="-127"/>
                  </a:rPr>
                  <a:t>Share of the load between column and soil</a:t>
                </a:r>
              </a:p>
            </p:txBody>
          </p:sp>
          <p:sp>
            <p:nvSpPr>
              <p:cNvPr id="13" name="Text Box 64"/>
              <p:cNvSpPr txBox="1">
                <a:spLocks noChangeArrowheads="1"/>
              </p:cNvSpPr>
              <p:nvPr/>
            </p:nvSpPr>
            <p:spPr bwMode="auto">
              <a:xfrm>
                <a:off x="1371600" y="3048000"/>
                <a:ext cx="1006475" cy="1155700"/>
              </a:xfrm>
              <a:prstGeom prst="rect">
                <a:avLst/>
              </a:prstGeom>
              <a:solidFill>
                <a:srgbClr val="FFFFCC">
                  <a:alpha val="50195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ko-KR" sz="1400" dirty="0">
                    <a:latin typeface="Impact" pitchFamily="34" charset="0"/>
                    <a:ea typeface="굴림" pitchFamily="34" charset="-127"/>
                  </a:rPr>
                  <a:t>100% of the load in the piles.</a:t>
                </a:r>
              </a:p>
              <a:p>
                <a:pPr algn="ctr"/>
                <a:r>
                  <a:rPr lang="en-US" altLang="ko-KR" sz="1400" dirty="0">
                    <a:latin typeface="Impact" pitchFamily="34" charset="0"/>
                    <a:ea typeface="굴림" pitchFamily="34" charset="-127"/>
                  </a:rPr>
                  <a:t>No load in the soil</a:t>
                </a:r>
              </a:p>
            </p:txBody>
          </p:sp>
          <p:grpSp>
            <p:nvGrpSpPr>
              <p:cNvPr id="14" name="Group 69"/>
              <p:cNvGrpSpPr>
                <a:grpSpLocks/>
              </p:cNvGrpSpPr>
              <p:nvPr/>
            </p:nvGrpSpPr>
            <p:grpSpPr bwMode="auto">
              <a:xfrm>
                <a:off x="4800600" y="1219200"/>
                <a:ext cx="533400" cy="228600"/>
                <a:chOff x="3024" y="768"/>
                <a:chExt cx="336" cy="144"/>
              </a:xfrm>
            </p:grpSpPr>
            <p:sp>
              <p:nvSpPr>
                <p:cNvPr id="27" name="Line 66"/>
                <p:cNvSpPr>
                  <a:spLocks noChangeShapeType="1"/>
                </p:cNvSpPr>
                <p:nvPr/>
              </p:nvSpPr>
              <p:spPr bwMode="auto">
                <a:xfrm>
                  <a:off x="3024" y="768"/>
                  <a:ext cx="96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8" name="Line 67"/>
                <p:cNvSpPr>
                  <a:spLocks noChangeShapeType="1"/>
                </p:cNvSpPr>
                <p:nvPr/>
              </p:nvSpPr>
              <p:spPr bwMode="auto">
                <a:xfrm flipH="1">
                  <a:off x="3168" y="768"/>
                  <a:ext cx="96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9" name="Line 68"/>
                <p:cNvSpPr>
                  <a:spLocks noChangeShapeType="1"/>
                </p:cNvSpPr>
                <p:nvPr/>
              </p:nvSpPr>
              <p:spPr bwMode="auto">
                <a:xfrm>
                  <a:off x="3360" y="768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5" name="Group 70"/>
              <p:cNvGrpSpPr>
                <a:grpSpLocks/>
              </p:cNvGrpSpPr>
              <p:nvPr/>
            </p:nvGrpSpPr>
            <p:grpSpPr bwMode="auto">
              <a:xfrm>
                <a:off x="5562600" y="1219200"/>
                <a:ext cx="533400" cy="228600"/>
                <a:chOff x="3024" y="768"/>
                <a:chExt cx="336" cy="144"/>
              </a:xfrm>
            </p:grpSpPr>
            <p:sp>
              <p:nvSpPr>
                <p:cNvPr id="24" name="Line 71"/>
                <p:cNvSpPr>
                  <a:spLocks noChangeShapeType="1"/>
                </p:cNvSpPr>
                <p:nvPr/>
              </p:nvSpPr>
              <p:spPr bwMode="auto">
                <a:xfrm>
                  <a:off x="3024" y="768"/>
                  <a:ext cx="96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" name="Line 72"/>
                <p:cNvSpPr>
                  <a:spLocks noChangeShapeType="1"/>
                </p:cNvSpPr>
                <p:nvPr/>
              </p:nvSpPr>
              <p:spPr bwMode="auto">
                <a:xfrm flipH="1">
                  <a:off x="3168" y="768"/>
                  <a:ext cx="96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" name="Line 73"/>
                <p:cNvSpPr>
                  <a:spLocks noChangeShapeType="1"/>
                </p:cNvSpPr>
                <p:nvPr/>
              </p:nvSpPr>
              <p:spPr bwMode="auto">
                <a:xfrm>
                  <a:off x="3360" y="768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6" name="Group 74"/>
              <p:cNvGrpSpPr>
                <a:grpSpLocks/>
              </p:cNvGrpSpPr>
              <p:nvPr/>
            </p:nvGrpSpPr>
            <p:grpSpPr bwMode="auto">
              <a:xfrm>
                <a:off x="6324600" y="1219200"/>
                <a:ext cx="533400" cy="228600"/>
                <a:chOff x="3024" y="768"/>
                <a:chExt cx="336" cy="144"/>
              </a:xfrm>
            </p:grpSpPr>
            <p:sp>
              <p:nvSpPr>
                <p:cNvPr id="21" name="Line 75"/>
                <p:cNvSpPr>
                  <a:spLocks noChangeShapeType="1"/>
                </p:cNvSpPr>
                <p:nvPr/>
              </p:nvSpPr>
              <p:spPr bwMode="auto">
                <a:xfrm>
                  <a:off x="3024" y="768"/>
                  <a:ext cx="96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" name="Line 76"/>
                <p:cNvSpPr>
                  <a:spLocks noChangeShapeType="1"/>
                </p:cNvSpPr>
                <p:nvPr/>
              </p:nvSpPr>
              <p:spPr bwMode="auto">
                <a:xfrm flipH="1">
                  <a:off x="3168" y="768"/>
                  <a:ext cx="96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" name="Line 77"/>
                <p:cNvSpPr>
                  <a:spLocks noChangeShapeType="1"/>
                </p:cNvSpPr>
                <p:nvPr/>
              </p:nvSpPr>
              <p:spPr bwMode="auto">
                <a:xfrm>
                  <a:off x="3360" y="768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7" name="Line 79"/>
              <p:cNvSpPr>
                <a:spLocks noChangeShapeType="1"/>
              </p:cNvSpPr>
              <p:nvPr/>
            </p:nvSpPr>
            <p:spPr bwMode="auto">
              <a:xfrm>
                <a:off x="7010400" y="1219200"/>
                <a:ext cx="1524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" name="Line 80"/>
              <p:cNvSpPr>
                <a:spLocks noChangeShapeType="1"/>
              </p:cNvSpPr>
              <p:nvPr/>
            </p:nvSpPr>
            <p:spPr bwMode="auto">
              <a:xfrm flipH="1">
                <a:off x="7239000" y="1219200"/>
                <a:ext cx="1524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" name="Rectangle 82" descr="Dark vertical"/>
              <p:cNvSpPr>
                <a:spLocks noChangeArrowheads="1"/>
              </p:cNvSpPr>
              <p:nvPr/>
            </p:nvSpPr>
            <p:spPr bwMode="auto">
              <a:xfrm>
                <a:off x="457200" y="838200"/>
                <a:ext cx="2895600" cy="228600"/>
              </a:xfrm>
              <a:prstGeom prst="rect">
                <a:avLst/>
              </a:prstGeom>
              <a:pattFill prst="dkVert">
                <a:fgClr>
                  <a:schemeClr val="accent1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0" name="Rectangle 83" descr="Dark vertical"/>
              <p:cNvSpPr>
                <a:spLocks noChangeArrowheads="1"/>
              </p:cNvSpPr>
              <p:nvPr/>
            </p:nvSpPr>
            <p:spPr bwMode="auto">
              <a:xfrm>
                <a:off x="4800600" y="762000"/>
                <a:ext cx="2667000" cy="228600"/>
              </a:xfrm>
              <a:prstGeom prst="rect">
                <a:avLst/>
              </a:prstGeom>
              <a:pattFill prst="dkVert">
                <a:fgClr>
                  <a:schemeClr val="accent1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78" name="TextBox 77"/>
            <p:cNvSpPr txBox="1"/>
            <p:nvPr/>
          </p:nvSpPr>
          <p:spPr>
            <a:xfrm>
              <a:off x="5334787" y="1561608"/>
              <a:ext cx="13548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0" dirty="0" smtClean="0">
                  <a:latin typeface="Impact" pitchFamily="34" charset="0"/>
                </a:rPr>
                <a:t>Load Transfer Area</a:t>
              </a:r>
              <a:endParaRPr lang="en-US" b="0" dirty="0">
                <a:latin typeface="Impact" pitchFamily="34" charset="0"/>
              </a:endParaRPr>
            </a:p>
          </p:txBody>
        </p:sp>
      </p:grpSp>
      <p:pic>
        <p:nvPicPr>
          <p:cNvPr id="4" name="Content Placeholder 3" descr="Ventower 10-1-10 CMC Install Closeup 2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773974" y="930369"/>
            <a:ext cx="7543799" cy="5029200"/>
          </a:xfrm>
          <a:ln w="12700">
            <a:solidFill>
              <a:schemeClr val="tx1"/>
            </a:solidFill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6240" y="909764"/>
            <a:ext cx="7540646" cy="507729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PAVEMENT AND LAYDOWN AREAS</a:t>
            </a:r>
            <a:endParaRPr lang="en-US" dirty="0"/>
          </a:p>
        </p:txBody>
      </p:sp>
      <p:pic>
        <p:nvPicPr>
          <p:cNvPr id="8" name="Picture 7" descr="Surface Structural Suppo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195" y="706564"/>
            <a:ext cx="8253984" cy="5408170"/>
          </a:xfrm>
          <a:prstGeom prst="rect">
            <a:avLst/>
          </a:prstGeom>
        </p:spPr>
      </p:pic>
      <p:pic>
        <p:nvPicPr>
          <p:cNvPr id="9" name="Picture 8" descr="Exposure Barrier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3555" y="706302"/>
            <a:ext cx="8254453" cy="5408477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GEOTECHNICAL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1723549"/>
          </a:xfrm>
        </p:spPr>
        <p:txBody>
          <a:bodyPr/>
          <a:lstStyle/>
          <a:p>
            <a:pPr marL="0" indent="4763">
              <a:buNone/>
            </a:pPr>
            <a:r>
              <a:rPr lang="en-US" dirty="0" smtClean="0"/>
              <a:t>All geotechnical services were classified as brownfield redevelopment response actions to make them eligible for brownfield financing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76400" y="2878186"/>
            <a:ext cx="6934200" cy="969963"/>
          </a:xfrm>
        </p:spPr>
        <p:txBody>
          <a:bodyPr/>
          <a:lstStyle/>
          <a:p>
            <a:r>
              <a:rPr lang="en-US" sz="4000" dirty="0" smtClean="0"/>
              <a:t>ENVIRONMENTAL SERVICES</a:t>
            </a:r>
            <a:endParaRPr lang="en-US" sz="4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ENVIRONMENTAL SERVICES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5014913"/>
          </a:xfrm>
        </p:spPr>
        <p:txBody>
          <a:bodyPr/>
          <a:lstStyle/>
          <a:p>
            <a:r>
              <a:rPr lang="en-US" dirty="0" smtClean="0"/>
              <a:t>Due diligence and human exposure assessments</a:t>
            </a:r>
          </a:p>
          <a:p>
            <a:r>
              <a:rPr lang="en-US" dirty="0" smtClean="0"/>
              <a:t>Safe use designs</a:t>
            </a:r>
          </a:p>
          <a:p>
            <a:pPr lvl="1"/>
            <a:r>
              <a:rPr lang="en-US" dirty="0" smtClean="0"/>
              <a:t>Contact exposure barrier</a:t>
            </a:r>
          </a:p>
          <a:p>
            <a:pPr lvl="1"/>
            <a:r>
              <a:rPr lang="en-US" dirty="0" smtClean="0"/>
              <a:t>Vapor intrusion barrier</a:t>
            </a:r>
          </a:p>
          <a:p>
            <a:pPr lvl="1"/>
            <a:r>
              <a:rPr lang="en-US" dirty="0" smtClean="0"/>
              <a:t>Storm water pond liners</a:t>
            </a:r>
          </a:p>
          <a:p>
            <a:r>
              <a:rPr lang="en-US" dirty="0" smtClean="0"/>
              <a:t>Waste relocation compliance</a:t>
            </a:r>
          </a:p>
          <a:p>
            <a:r>
              <a:rPr lang="en-US" dirty="0" smtClean="0"/>
              <a:t>Brownfield redevelopment financing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BROWNFIELD COSTS </a:t>
            </a:r>
          </a:p>
        </p:txBody>
      </p:sp>
      <p:sp>
        <p:nvSpPr>
          <p:cNvPr id="10243" name="Content Placeholder 3"/>
          <p:cNvSpPr>
            <a:spLocks noGrp="1"/>
          </p:cNvSpPr>
          <p:nvPr>
            <p:ph idx="1"/>
          </p:nvPr>
        </p:nvSpPr>
        <p:spPr>
          <a:xfrm>
            <a:off x="1676400" y="982663"/>
            <a:ext cx="6934200" cy="413959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dirty="0" smtClean="0"/>
              <a:t>ENVIRONMENTAL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Assessment and due diligence…………………..	$70,000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Site preparation and excess fill management..	$225,000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Contact exposure barrier………………………	$2,600,000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Vapor intrusion barrier……………………………	$625,000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Storm water detention pond liners……………..	$170,000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Environmental management and monitoring...	$160,000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SBA 504 loan environmental documentation….	$10,000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600" dirty="0" smtClean="0"/>
          </a:p>
        </p:txBody>
      </p:sp>
      <p:pic>
        <p:nvPicPr>
          <p:cNvPr id="7" name="Picture 6" descr="Ventower Industries LLC rendering no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9331" y="1042988"/>
            <a:ext cx="7697755" cy="4714875"/>
          </a:xfrm>
          <a:prstGeom prst="rect">
            <a:avLst/>
          </a:prstGeom>
        </p:spPr>
      </p:pic>
      <p:pic>
        <p:nvPicPr>
          <p:cNvPr id="8" name="Picture 7" descr="Ventower Logo cop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2336" y="2501265"/>
            <a:ext cx="5571744" cy="179832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BROWNFIELD COSTS</a:t>
            </a:r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1617663" y="979493"/>
            <a:ext cx="6934200" cy="457048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dirty="0" smtClean="0"/>
              <a:t>NON-ENVIRONMENTAL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Geotechnical engineering…………………………	$55,000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Soil stabilization…………………………………	 $1,200,000</a:t>
            </a:r>
          </a:p>
          <a:p>
            <a:pPr>
              <a:tabLst>
                <a:tab pos="6858000" algn="r"/>
              </a:tabLst>
            </a:pPr>
            <a:endParaRPr lang="en-US" sz="1800" dirty="0" smtClean="0"/>
          </a:p>
          <a:p>
            <a:pPr>
              <a:buNone/>
              <a:tabLst>
                <a:tab pos="6858000" algn="r"/>
              </a:tabLst>
            </a:pPr>
            <a:r>
              <a:rPr lang="en-US" sz="2400" dirty="0" smtClean="0"/>
              <a:t>INFRASTRUCTURE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Water main loop……………………………………	$350,000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Railroad spur……………………………………….	$525,000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Railroad trunk improvements…………………	$1,000,000</a:t>
            </a:r>
          </a:p>
          <a:p>
            <a:pPr>
              <a:spcBef>
                <a:spcPts val="1800"/>
              </a:spcBef>
              <a:tabLst>
                <a:tab pos="6858000" algn="r"/>
              </a:tabLst>
            </a:pPr>
            <a:r>
              <a:rPr lang="en-US" sz="2000" dirty="0" smtClean="0"/>
              <a:t>Dock infrastructure improvements…………..	$1,500,000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BROWNFIELD FINANCING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4001095"/>
          </a:xfrm>
        </p:spPr>
        <p:txBody>
          <a:bodyPr/>
          <a:lstStyle/>
          <a:p>
            <a:pPr marL="1588" indent="-1588">
              <a:spcAft>
                <a:spcPts val="1200"/>
              </a:spcAft>
              <a:buNone/>
              <a:tabLst>
                <a:tab pos="6865938" algn="r"/>
              </a:tabLst>
            </a:pPr>
            <a:r>
              <a:rPr lang="en-US" sz="3200" dirty="0" smtClean="0"/>
              <a:t>Environmental…………...	$5,200,000</a:t>
            </a:r>
            <a:r>
              <a:rPr lang="en-US" dirty="0" smtClean="0"/>
              <a:t>        </a:t>
            </a:r>
            <a:r>
              <a:rPr lang="en-US" b="0" dirty="0" smtClean="0"/>
              <a:t>(including non-environmental)</a:t>
            </a:r>
          </a:p>
          <a:p>
            <a:pPr>
              <a:spcBef>
                <a:spcPts val="1200"/>
              </a:spcBef>
              <a:tabLst>
                <a:tab pos="6865938" algn="r"/>
              </a:tabLst>
            </a:pPr>
            <a:r>
              <a:rPr lang="en-US" dirty="0" smtClean="0"/>
              <a:t>State assessment grant………...	$70,000</a:t>
            </a:r>
          </a:p>
          <a:p>
            <a:pPr>
              <a:spcBef>
                <a:spcPts val="1200"/>
              </a:spcBef>
              <a:tabLst>
                <a:tab pos="6865938" algn="r"/>
              </a:tabLst>
            </a:pPr>
            <a:r>
              <a:rPr lang="en-US" dirty="0" smtClean="0"/>
              <a:t>State brownfield grant………	$1,000,000</a:t>
            </a:r>
          </a:p>
          <a:p>
            <a:pPr>
              <a:spcBef>
                <a:spcPts val="1200"/>
              </a:spcBef>
              <a:tabLst>
                <a:tab pos="6865938" algn="r"/>
              </a:tabLst>
            </a:pPr>
            <a:r>
              <a:rPr lang="en-US" dirty="0" smtClean="0"/>
              <a:t>State brownfield loan………..	$1,000,000</a:t>
            </a:r>
          </a:p>
          <a:p>
            <a:pPr>
              <a:spcBef>
                <a:spcPts val="1200"/>
              </a:spcBef>
              <a:tabLst>
                <a:tab pos="6865938" algn="r"/>
              </a:tabLst>
            </a:pPr>
            <a:r>
              <a:rPr lang="en-US" dirty="0" smtClean="0"/>
              <a:t>EPA RLF Grant loan (DCC)…$2,000,000</a:t>
            </a:r>
          </a:p>
          <a:p>
            <a:pPr>
              <a:spcBef>
                <a:spcPts val="1200"/>
              </a:spcBef>
              <a:tabLst>
                <a:tab pos="6865938" algn="r"/>
              </a:tabLst>
            </a:pPr>
            <a:r>
              <a:rPr lang="en-US" dirty="0" smtClean="0"/>
              <a:t>State/local brownfield TIF…..	$4,130,000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BROWNFIELD FINANCING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1676400" y="1058776"/>
            <a:ext cx="6934200" cy="298543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  <a:buNone/>
              <a:tabLst>
                <a:tab pos="6865938" algn="r"/>
              </a:tabLst>
            </a:pPr>
            <a:r>
              <a:rPr lang="en-US" sz="3200" dirty="0" smtClean="0"/>
              <a:t>Infrastructure…………….$3,375,000</a:t>
            </a:r>
          </a:p>
          <a:p>
            <a:pPr>
              <a:spcBef>
                <a:spcPts val="1200"/>
              </a:spcBef>
              <a:tabLst>
                <a:tab pos="6865938" algn="r"/>
              </a:tabLst>
            </a:pPr>
            <a:r>
              <a:rPr lang="en-US" dirty="0" smtClean="0"/>
              <a:t>State DOT grant………………...	$800,000</a:t>
            </a:r>
          </a:p>
          <a:p>
            <a:pPr>
              <a:spcBef>
                <a:spcPts val="1200"/>
              </a:spcBef>
              <a:tabLst>
                <a:tab pos="6865938" algn="r"/>
              </a:tabLst>
            </a:pPr>
            <a:r>
              <a:rPr lang="en-US" dirty="0" smtClean="0"/>
              <a:t>State/local brownfield TIF…….	$900,000</a:t>
            </a:r>
          </a:p>
          <a:p>
            <a:pPr>
              <a:spcBef>
                <a:spcPts val="1200"/>
              </a:spcBef>
              <a:tabLst>
                <a:tab pos="6865938" algn="r"/>
              </a:tabLst>
            </a:pPr>
            <a:r>
              <a:rPr lang="en-US" dirty="0" smtClean="0"/>
              <a:t>Other infrastructure grants…	$1,000,000</a:t>
            </a:r>
          </a:p>
          <a:p>
            <a:pPr>
              <a:spcBef>
                <a:spcPts val="1200"/>
              </a:spcBef>
              <a:tabLst>
                <a:tab pos="6865938" algn="r"/>
              </a:tabLst>
            </a:pPr>
            <a:r>
              <a:rPr lang="en-US" dirty="0" smtClean="0"/>
              <a:t>Unfunded ………………………..	$675,000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ENVIRO SERVICES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2808461"/>
          </a:xfrm>
        </p:spPr>
        <p:txBody>
          <a:bodyPr/>
          <a:lstStyle/>
          <a:p>
            <a:pPr>
              <a:spcBef>
                <a:spcPts val="1680"/>
              </a:spcBef>
            </a:pPr>
            <a:r>
              <a:rPr lang="en-US" dirty="0" smtClean="0"/>
              <a:t>Project services coordination</a:t>
            </a:r>
          </a:p>
          <a:p>
            <a:pPr>
              <a:spcBef>
                <a:spcPts val="1680"/>
              </a:spcBef>
            </a:pPr>
            <a:r>
              <a:rPr lang="en-US" dirty="0" smtClean="0"/>
              <a:t>Brownfield</a:t>
            </a:r>
            <a:r>
              <a:rPr lang="en-US" baseline="0" dirty="0" smtClean="0"/>
              <a:t> financing management and documentation</a:t>
            </a:r>
          </a:p>
          <a:p>
            <a:pPr>
              <a:spcBef>
                <a:spcPts val="1680"/>
              </a:spcBef>
            </a:pPr>
            <a:r>
              <a:rPr lang="en-US" baseline="0" dirty="0" smtClean="0"/>
              <a:t>External financing support (e.g. SBA)</a:t>
            </a:r>
          </a:p>
          <a:p>
            <a:pPr>
              <a:spcBef>
                <a:spcPts val="1680"/>
              </a:spcBef>
            </a:pPr>
            <a:r>
              <a:rPr lang="en-US" baseline="0" dirty="0" smtClean="0"/>
              <a:t>Project visibility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CoMET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CMC installation</a:t>
            </a:r>
          </a:p>
          <a:p>
            <a:r>
              <a:rPr lang="en-US" dirty="0" smtClean="0"/>
              <a:t>Exposure barrier installation</a:t>
            </a:r>
          </a:p>
          <a:p>
            <a:r>
              <a:rPr lang="en-US" dirty="0" smtClean="0"/>
              <a:t>Foundations</a:t>
            </a:r>
          </a:p>
          <a:p>
            <a:r>
              <a:rPr lang="en-US" dirty="0" smtClean="0"/>
              <a:t>Storm water pond liners</a:t>
            </a:r>
          </a:p>
          <a:p>
            <a:r>
              <a:rPr lang="en-US" dirty="0" smtClean="0"/>
              <a:t>Vapor intrusion mitigation system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0" y="990636"/>
            <a:ext cx="9144000" cy="4254506"/>
            <a:chOff x="0" y="990634"/>
            <a:chExt cx="9144000" cy="4254506"/>
          </a:xfrm>
        </p:grpSpPr>
        <p:pic>
          <p:nvPicPr>
            <p:cNvPr id="6" name="Picture 5" descr="Geology 2.jpg"/>
            <p:cNvPicPr>
              <a:picLocks noChangeAspect="1"/>
            </p:cNvPicPr>
            <p:nvPr/>
          </p:nvPicPr>
          <p:blipFill>
            <a:blip r:embed="rId2" cstate="print"/>
            <a:srcRect r="73714" b="47596"/>
            <a:stretch>
              <a:fillRect/>
            </a:stretch>
          </p:blipFill>
          <p:spPr>
            <a:xfrm>
              <a:off x="0" y="990634"/>
              <a:ext cx="9144000" cy="3320113"/>
            </a:xfrm>
            <a:prstGeom prst="rect">
              <a:avLst/>
            </a:prstGeom>
          </p:spPr>
        </p:pic>
        <p:sp>
          <p:nvSpPr>
            <p:cNvPr id="5" name="Content Placeholder 2"/>
            <p:cNvSpPr txBox="1">
              <a:spLocks/>
            </p:cNvSpPr>
            <p:nvPr/>
          </p:nvSpPr>
          <p:spPr bwMode="auto">
            <a:xfrm>
              <a:off x="1672052" y="1151712"/>
              <a:ext cx="6934200" cy="4093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230188" marR="0" lvl="0" indent="-230188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C2B682"/>
                </a:buClr>
                <a:buSzTx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Foundations</a:t>
              </a:r>
            </a:p>
            <a:p>
              <a:pPr marL="230188" marR="0" lvl="0" indent="-230188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C2B682"/>
                </a:buClr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Tried to save money – no CoMET</a:t>
              </a:r>
            </a:p>
            <a:p>
              <a:pPr marL="230188" marR="0" lvl="0" indent="-230188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C2B682"/>
                </a:buClr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Couldn’t pass city inspection</a:t>
              </a:r>
            </a:p>
            <a:p>
              <a:pPr marL="230188" marR="0" lvl="0" indent="-230188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C2B682"/>
                </a:buClr>
                <a:buSzTx/>
                <a:buFont typeface="Wingdings" pitchFamily="2" charset="2"/>
                <a:buChar char="§"/>
                <a:tabLst/>
                <a:defRPr/>
              </a:pPr>
              <a:r>
                <a:rPr lang="en-US" sz="2800" kern="0" dirty="0" smtClean="0">
                  <a:solidFill>
                    <a:schemeClr val="bg1"/>
                  </a:solidFill>
                  <a:latin typeface="+mn-lt"/>
                </a:rPr>
                <a:t>SME used pulsed radar and ultrasonic testing to retroactively verify foundation construction and placements over CMCs and construction of load transfer area</a:t>
              </a:r>
              <a:endPara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CoMET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3662541"/>
          </a:xfrm>
        </p:spPr>
        <p:txBody>
          <a:bodyPr/>
          <a:lstStyle/>
          <a:p>
            <a:pPr marL="234950"/>
            <a:r>
              <a:rPr lang="en-US" dirty="0" smtClean="0"/>
              <a:t>All CoMET services, except for foundations, were classified as part of brownfield redevelopment response actions to make them eligible for brownfield financing</a:t>
            </a:r>
          </a:p>
          <a:p>
            <a:pPr marL="234950"/>
            <a:r>
              <a:rPr lang="en-US" dirty="0" smtClean="0"/>
              <a:t>Cross-trained staff monitored multiple operations simultaneously to save money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SUSTAINABILITY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3662541"/>
          </a:xfrm>
        </p:spPr>
        <p:txBody>
          <a:bodyPr/>
          <a:lstStyle/>
          <a:p>
            <a:r>
              <a:rPr lang="en-US" dirty="0" smtClean="0"/>
              <a:t>Wind power for the plant</a:t>
            </a:r>
          </a:p>
          <a:p>
            <a:r>
              <a:rPr lang="en-US" dirty="0" smtClean="0"/>
              <a:t>Excess fill</a:t>
            </a:r>
            <a:r>
              <a:rPr lang="en-US" baseline="0" dirty="0" smtClean="0"/>
              <a:t> retained on site</a:t>
            </a:r>
          </a:p>
          <a:p>
            <a:r>
              <a:rPr lang="en-US" baseline="0" dirty="0" smtClean="0"/>
              <a:t>Soil stabilization with no spoils</a:t>
            </a:r>
          </a:p>
          <a:p>
            <a:r>
              <a:rPr lang="en-US" baseline="0" dirty="0" smtClean="0"/>
              <a:t>Minimal commuting</a:t>
            </a:r>
          </a:p>
          <a:p>
            <a:r>
              <a:rPr lang="en-US" baseline="0" dirty="0" smtClean="0"/>
              <a:t>Minimal on-site engine idling</a:t>
            </a:r>
          </a:p>
          <a:p>
            <a:r>
              <a:rPr lang="en-US" baseline="0" dirty="0" smtClean="0"/>
              <a:t>Use of biodiesel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ADDED</a:t>
            </a:r>
          </a:p>
        </p:txBody>
      </p:sp>
      <p:grpSp>
        <p:nvGrpSpPr>
          <p:cNvPr id="2" name="Group 21"/>
          <p:cNvGrpSpPr/>
          <p:nvPr/>
        </p:nvGrpSpPr>
        <p:grpSpPr>
          <a:xfrm>
            <a:off x="1695433" y="866771"/>
            <a:ext cx="5762634" cy="5762634"/>
            <a:chOff x="1695433" y="866771"/>
            <a:chExt cx="5762634" cy="5762634"/>
          </a:xfrm>
        </p:grpSpPr>
        <p:sp>
          <p:nvSpPr>
            <p:cNvPr id="19" name="Oval 18"/>
            <p:cNvSpPr/>
            <p:nvPr/>
          </p:nvSpPr>
          <p:spPr bwMode="auto">
            <a:xfrm>
              <a:off x="1695433" y="866771"/>
              <a:ext cx="5762634" cy="5762634"/>
            </a:xfrm>
            <a:prstGeom prst="ellipse">
              <a:avLst/>
            </a:prstGeom>
            <a:solidFill>
              <a:srgbClr val="0066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29966" y="1014417"/>
              <a:ext cx="10935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00FF00"/>
                  </a:solidFill>
                </a:rPr>
                <a:t>FINANCE</a:t>
              </a:r>
              <a:endParaRPr lang="en-US" sz="1600" dirty="0">
                <a:solidFill>
                  <a:srgbClr val="00FF00"/>
                </a:solidFill>
              </a:endParaRPr>
            </a:p>
          </p:txBody>
        </p:sp>
      </p:grpSp>
      <p:grpSp>
        <p:nvGrpSpPr>
          <p:cNvPr id="3" name="Group 24"/>
          <p:cNvGrpSpPr/>
          <p:nvPr/>
        </p:nvGrpSpPr>
        <p:grpSpPr>
          <a:xfrm>
            <a:off x="2283603" y="1454941"/>
            <a:ext cx="4586294" cy="4586294"/>
            <a:chOff x="2283603" y="1454941"/>
            <a:chExt cx="4586294" cy="4586294"/>
          </a:xfrm>
        </p:grpSpPr>
        <p:sp>
          <p:nvSpPr>
            <p:cNvPr id="16" name="Oval 15"/>
            <p:cNvSpPr/>
            <p:nvPr/>
          </p:nvSpPr>
          <p:spPr bwMode="auto">
            <a:xfrm>
              <a:off x="2283603" y="1454941"/>
              <a:ext cx="4586294" cy="4586294"/>
            </a:xfrm>
            <a:prstGeom prst="ellipse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644860" y="1681172"/>
              <a:ext cx="18637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006600"/>
                  </a:solidFill>
                </a:rPr>
                <a:t>SUSTAINABILITY</a:t>
              </a:r>
              <a:endParaRPr lang="en-US" sz="1600" dirty="0">
                <a:solidFill>
                  <a:srgbClr val="006600"/>
                </a:solidFill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3009919" y="3409954"/>
            <a:ext cx="1771650" cy="1771650"/>
            <a:chOff x="3009919" y="3409954"/>
            <a:chExt cx="1771650" cy="1771650"/>
          </a:xfrm>
        </p:grpSpPr>
        <p:sp>
          <p:nvSpPr>
            <p:cNvPr id="8" name="Oval 7"/>
            <p:cNvSpPr/>
            <p:nvPr/>
          </p:nvSpPr>
          <p:spPr bwMode="auto">
            <a:xfrm>
              <a:off x="3009919" y="3409954"/>
              <a:ext cx="1771650" cy="1771650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372579" y="4121740"/>
              <a:ext cx="9701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ENVIRO</a:t>
              </a:r>
              <a:endParaRPr lang="en-US" sz="1600" dirty="0"/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4414857" y="3357566"/>
            <a:ext cx="1771650" cy="1771650"/>
            <a:chOff x="4414857" y="3357566"/>
            <a:chExt cx="1771650" cy="1771650"/>
          </a:xfrm>
        </p:grpSpPr>
        <p:sp>
          <p:nvSpPr>
            <p:cNvPr id="6" name="Oval 5"/>
            <p:cNvSpPr/>
            <p:nvPr/>
          </p:nvSpPr>
          <p:spPr bwMode="auto">
            <a:xfrm>
              <a:off x="4414857" y="3357566"/>
              <a:ext cx="1771650" cy="1771650"/>
            </a:xfrm>
            <a:prstGeom prst="ellipse">
              <a:avLst/>
            </a:prstGeom>
            <a:solidFill>
              <a:srgbClr val="FFFF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82745" y="4121740"/>
              <a:ext cx="11977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GEOTECH</a:t>
              </a:r>
              <a:endParaRPr lang="en-US" sz="1600" dirty="0"/>
            </a:p>
          </p:txBody>
        </p:sp>
      </p:grpSp>
      <p:grpSp>
        <p:nvGrpSpPr>
          <p:cNvPr id="7" name="Group 12"/>
          <p:cNvGrpSpPr/>
          <p:nvPr/>
        </p:nvGrpSpPr>
        <p:grpSpPr>
          <a:xfrm>
            <a:off x="3676663" y="2062167"/>
            <a:ext cx="1771650" cy="1771650"/>
            <a:chOff x="3162295" y="1990727"/>
            <a:chExt cx="1771650" cy="1771650"/>
          </a:xfrm>
        </p:grpSpPr>
        <p:sp>
          <p:nvSpPr>
            <p:cNvPr id="9" name="Oval 8"/>
            <p:cNvSpPr/>
            <p:nvPr/>
          </p:nvSpPr>
          <p:spPr bwMode="auto">
            <a:xfrm>
              <a:off x="3162295" y="1990727"/>
              <a:ext cx="1771650" cy="1771650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603126" y="2707275"/>
              <a:ext cx="8899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CoMET</a:t>
              </a:r>
              <a:endParaRPr lang="en-US" sz="1600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890368" y="4093699"/>
            <a:ext cx="7517122" cy="1015663"/>
          </a:xfrm>
          <a:prstGeom prst="rect">
            <a:avLst/>
          </a:prstGeom>
          <a:solidFill>
            <a:srgbClr val="7F2D35"/>
          </a:solidFill>
          <a:ln w="28575">
            <a:solidFill>
              <a:srgbClr val="E0C780"/>
            </a:solidFill>
          </a:ln>
        </p:spPr>
        <p:txBody>
          <a:bodyPr wrap="none" rtlCol="0">
            <a:spAutoFit/>
          </a:bodyPr>
          <a:lstStyle/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Complex due diligence and regulatory compliance</a:t>
            </a:r>
          </a:p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Experience with large, complex brownfield redevelopments</a:t>
            </a:r>
          </a:p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Practical exposure mitigation expertise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6987" y="4217963"/>
            <a:ext cx="7788029" cy="707886"/>
          </a:xfrm>
          <a:prstGeom prst="rect">
            <a:avLst/>
          </a:prstGeom>
          <a:solidFill>
            <a:srgbClr val="7F2D35"/>
          </a:solidFill>
          <a:ln w="28575">
            <a:solidFill>
              <a:srgbClr val="E0C780"/>
            </a:solidFill>
          </a:ln>
        </p:spPr>
        <p:txBody>
          <a:bodyPr wrap="none" rtlCol="0">
            <a:spAutoFit/>
          </a:bodyPr>
          <a:lstStyle/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Creative solutions for complex site</a:t>
            </a:r>
          </a:p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Close coordination with environmental and brownfield issues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5341" y="2274277"/>
            <a:ext cx="7730321" cy="707886"/>
          </a:xfrm>
          <a:prstGeom prst="rect">
            <a:avLst/>
          </a:prstGeom>
          <a:solidFill>
            <a:srgbClr val="7F2D35"/>
          </a:solidFill>
          <a:ln w="28575">
            <a:solidFill>
              <a:srgbClr val="E0C780"/>
            </a:solidFill>
          </a:ln>
        </p:spPr>
        <p:txBody>
          <a:bodyPr wrap="none" rtlCol="0">
            <a:spAutoFit/>
          </a:bodyPr>
          <a:lstStyle/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HAZWOPER trained staff </a:t>
            </a:r>
          </a:p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Cross-trained staff also performed environmental monitoring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1983" y="3312943"/>
            <a:ext cx="7926081" cy="707886"/>
          </a:xfrm>
          <a:prstGeom prst="rect">
            <a:avLst/>
          </a:prstGeom>
          <a:solidFill>
            <a:srgbClr val="7F2D35"/>
          </a:solidFill>
          <a:ln w="28575">
            <a:solidFill>
              <a:srgbClr val="E0C780"/>
            </a:solidFill>
          </a:ln>
        </p:spPr>
        <p:txBody>
          <a:bodyPr wrap="none" rtlCol="0">
            <a:spAutoFit/>
          </a:bodyPr>
          <a:lstStyle/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Internally coordinated services </a:t>
            </a:r>
          </a:p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Team communication – identified and solved problems quickly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611594" y="963123"/>
            <a:ext cx="5973430" cy="1015663"/>
          </a:xfrm>
          <a:prstGeom prst="rect">
            <a:avLst/>
          </a:prstGeom>
          <a:solidFill>
            <a:srgbClr val="7F2D35"/>
          </a:solidFill>
          <a:ln w="28575">
            <a:solidFill>
              <a:srgbClr val="E0C780"/>
            </a:solidFill>
          </a:ln>
        </p:spPr>
        <p:txBody>
          <a:bodyPr wrap="none" rtlCol="0">
            <a:spAutoFit/>
          </a:bodyPr>
          <a:lstStyle/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Minimal excess fill from construction activities</a:t>
            </a:r>
          </a:p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No off-site disposal</a:t>
            </a:r>
          </a:p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Identified green operational practices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6595" y="4363332"/>
            <a:ext cx="7214154" cy="1631216"/>
          </a:xfrm>
          <a:prstGeom prst="rect">
            <a:avLst/>
          </a:prstGeom>
          <a:solidFill>
            <a:srgbClr val="7F2D35"/>
          </a:solidFill>
          <a:ln w="28575">
            <a:solidFill>
              <a:srgbClr val="E0C780"/>
            </a:solidFill>
          </a:ln>
        </p:spPr>
        <p:txBody>
          <a:bodyPr wrap="none" rtlCol="0">
            <a:spAutoFit/>
          </a:bodyPr>
          <a:lstStyle/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Acquired and managed &gt;$6,000,000 brownfield financing</a:t>
            </a:r>
          </a:p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Supported acquisition of $5,000,000 project financing</a:t>
            </a:r>
          </a:p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Brownfield financing for site development activities</a:t>
            </a:r>
          </a:p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Combined environmental-CoMET monitoring services</a:t>
            </a:r>
          </a:p>
          <a:p>
            <a:pPr marL="112713" indent="-112713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Creative, cost-effective solutions to multiple problems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4428.JPG"/>
          <p:cNvPicPr>
            <a:picLocks noChangeAspect="1"/>
          </p:cNvPicPr>
          <p:nvPr/>
        </p:nvPicPr>
        <p:blipFill>
          <a:blip r:embed="rId2" cstate="print">
            <a:lum contrast="9000"/>
          </a:blip>
          <a:stretch>
            <a:fillRect/>
          </a:stretch>
        </p:blipFill>
        <p:spPr>
          <a:xfrm>
            <a:off x="514735" y="703971"/>
            <a:ext cx="8118933" cy="541262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VENTOWER</a:t>
            </a:r>
            <a:endParaRPr lang="en-US" dirty="0"/>
          </a:p>
        </p:txBody>
      </p:sp>
      <p:pic>
        <p:nvPicPr>
          <p:cNvPr id="3" name="Picture 2" descr="Ventower Dec 2010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6627" y="709225"/>
            <a:ext cx="8129588" cy="54197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 descr="Ventower 10-1-10 Wide East 2.jpg"/>
          <p:cNvPicPr>
            <a:picLocks noChangeAspect="1"/>
          </p:cNvPicPr>
          <p:nvPr/>
        </p:nvPicPr>
        <p:blipFill>
          <a:blip r:embed="rId4" cstate="print">
            <a:lum bright="-3000"/>
          </a:blip>
          <a:srcRect l="7608"/>
          <a:stretch>
            <a:fillRect/>
          </a:stretch>
        </p:blipFill>
        <p:spPr>
          <a:xfrm>
            <a:off x="506631" y="698694"/>
            <a:ext cx="8118388" cy="542074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378200" y="1500188"/>
            <a:ext cx="3632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en-US" sz="1800" dirty="0">
                <a:solidFill>
                  <a:srgbClr val="C2B682"/>
                </a:solidFill>
              </a:rPr>
              <a:t>Soil and Materials Engineers, Inc.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429000" y="6508750"/>
            <a:ext cx="494506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en-US" sz="1400" b="0" dirty="0">
                <a:solidFill>
                  <a:schemeClr val="bg1"/>
                </a:solidFill>
              </a:rPr>
              <a:t>consultants in the geosciences, materials and the environment 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270250" y="4548188"/>
            <a:ext cx="3236784" cy="7571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800" dirty="0" smtClean="0">
                <a:solidFill>
                  <a:srgbClr val="D4D294"/>
                </a:solidFill>
              </a:rPr>
              <a:t>James Harless, PhD, CHMM</a:t>
            </a:r>
          </a:p>
          <a:p>
            <a:pPr algn="l">
              <a:lnSpc>
                <a:spcPct val="120000"/>
              </a:lnSpc>
            </a:pPr>
            <a:r>
              <a:rPr lang="en-US" sz="1800" dirty="0" smtClean="0">
                <a:solidFill>
                  <a:srgbClr val="D4D294"/>
                </a:solidFill>
              </a:rPr>
              <a:t>Vice President / Principal</a:t>
            </a:r>
            <a:endParaRPr lang="en-US" sz="1800" dirty="0">
              <a:solidFill>
                <a:srgbClr val="D4D294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95263" y="5743575"/>
            <a:ext cx="1687512" cy="103028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1400" b="0" dirty="0">
                <a:solidFill>
                  <a:schemeClr val="bg1"/>
                </a:solidFill>
              </a:rPr>
              <a:t>Ohio</a:t>
            </a:r>
          </a:p>
          <a:p>
            <a:pPr algn="l"/>
            <a:r>
              <a:rPr lang="en-US" sz="1400" b="0" dirty="0">
                <a:solidFill>
                  <a:schemeClr val="bg1"/>
                </a:solidFill>
              </a:rPr>
              <a:t>Michigan</a:t>
            </a:r>
          </a:p>
          <a:p>
            <a:pPr algn="l"/>
            <a:r>
              <a:rPr lang="en-US" sz="1400" b="0" dirty="0">
                <a:solidFill>
                  <a:schemeClr val="bg1"/>
                </a:solidFill>
              </a:rPr>
              <a:t>Indiana</a:t>
            </a:r>
          </a:p>
          <a:p>
            <a:pPr algn="l">
              <a:spcBef>
                <a:spcPts val="600"/>
              </a:spcBef>
            </a:pPr>
            <a:r>
              <a:rPr lang="en-US" sz="1400" b="0" dirty="0">
                <a:solidFill>
                  <a:schemeClr val="bg1"/>
                </a:solidFill>
              </a:rPr>
              <a:t>www.sme-usa.com</a:t>
            </a:r>
          </a:p>
        </p:txBody>
      </p:sp>
      <p:sp>
        <p:nvSpPr>
          <p:cNvPr id="8" name="Rectangle 7"/>
          <p:cNvSpPr/>
          <p:nvPr/>
        </p:nvSpPr>
        <p:spPr>
          <a:xfrm>
            <a:off x="3251096" y="2753870"/>
            <a:ext cx="569239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/>
            <a:r>
              <a:rPr lang="en-US" sz="4400" dirty="0" smtClean="0">
                <a:ln w="1143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CASE STUDY</a:t>
            </a:r>
          </a:p>
          <a:p>
            <a:pPr algn="l"/>
            <a:r>
              <a:rPr lang="en-US" sz="3200" dirty="0" smtClean="0">
                <a:ln w="1143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Living the Value Proposition</a:t>
            </a:r>
          </a:p>
          <a:p>
            <a:pPr algn="l"/>
            <a:r>
              <a:rPr lang="en-US" altLang="en-US" sz="4400" dirty="0" smtClean="0">
                <a:ln w="1143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</a:t>
            </a:r>
            <a:endParaRPr lang="en-US" sz="4400" dirty="0">
              <a:ln w="1143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1143000"/>
            <a:ext cx="6934200" cy="2440668"/>
          </a:xfrm>
        </p:spPr>
        <p:txBody>
          <a:bodyPr/>
          <a:lstStyle/>
          <a:p>
            <a:pPr>
              <a:spcBef>
                <a:spcPct val="70000"/>
              </a:spcBef>
            </a:pPr>
            <a:r>
              <a:rPr lang="en-US" sz="2600" dirty="0" smtClean="0"/>
              <a:t>Project Overview</a:t>
            </a:r>
          </a:p>
          <a:p>
            <a:pPr>
              <a:spcBef>
                <a:spcPct val="70000"/>
              </a:spcBef>
            </a:pPr>
            <a:r>
              <a:rPr lang="en-US" sz="2600" dirty="0" smtClean="0"/>
              <a:t>Environmental Services</a:t>
            </a:r>
          </a:p>
          <a:p>
            <a:pPr>
              <a:spcBef>
                <a:spcPct val="70000"/>
              </a:spcBef>
            </a:pPr>
            <a:r>
              <a:rPr lang="en-US" sz="2600" dirty="0" smtClean="0"/>
              <a:t>Geotechnical Services</a:t>
            </a:r>
          </a:p>
          <a:p>
            <a:pPr>
              <a:spcBef>
                <a:spcPct val="70000"/>
              </a:spcBef>
            </a:pPr>
            <a:r>
              <a:rPr lang="en-US" sz="2600" dirty="0" smtClean="0"/>
              <a:t>CoMET Services</a:t>
            </a:r>
          </a:p>
          <a:p>
            <a:pPr>
              <a:spcBef>
                <a:spcPct val="70000"/>
              </a:spcBef>
            </a:pPr>
            <a:r>
              <a:rPr lang="en-US" sz="2600" dirty="0" smtClean="0"/>
              <a:t>Sustainability</a:t>
            </a:r>
          </a:p>
          <a:p>
            <a:pPr>
              <a:spcBef>
                <a:spcPct val="70000"/>
              </a:spcBef>
            </a:pPr>
            <a:r>
              <a:rPr lang="en-US" sz="2600" dirty="0" smtClean="0"/>
              <a:t>Value</a:t>
            </a:r>
            <a:r>
              <a:rPr lang="en-US" sz="2600" baseline="0" dirty="0" smtClean="0"/>
              <a:t> Added Summary</a:t>
            </a:r>
            <a:endParaRPr lang="en-US" sz="26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 smtClean="0"/>
              <a:t>PROJECT OVERVIEW</a:t>
            </a:r>
            <a:endParaRPr lang="en-US" sz="4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4647426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Wind tower manufacturing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48-acre site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100,000 sq. ft. factory + 10,000 sq. ft. offices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Heavy products - high floor, pavement and ground loads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Requires road, rail and water transportation facilities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$19,000,000 startup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800095" y="696913"/>
            <a:ext cx="7586664" cy="5453062"/>
            <a:chOff x="800095" y="696913"/>
            <a:chExt cx="7586664" cy="5453062"/>
          </a:xfrm>
        </p:grpSpPr>
        <p:pic>
          <p:nvPicPr>
            <p:cNvPr id="6" name="Picture 4" descr="PRESENTATION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0095" y="696913"/>
              <a:ext cx="7586664" cy="545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Ventower Logo copy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01622" y="4242436"/>
              <a:ext cx="746921" cy="241074"/>
            </a:xfrm>
            <a:prstGeom prst="rect">
              <a:avLst/>
            </a:prstGeom>
          </p:spPr>
        </p:pic>
      </p:grpSp>
      <p:pic>
        <p:nvPicPr>
          <p:cNvPr id="8" name="Picture 7" descr="Ventower 10-1-10 Wide East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1" y="710873"/>
            <a:ext cx="8772525" cy="541192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VALUE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695433" y="866771"/>
            <a:ext cx="5762634" cy="5762634"/>
            <a:chOff x="1695433" y="866771"/>
            <a:chExt cx="5762634" cy="5762634"/>
          </a:xfrm>
        </p:grpSpPr>
        <p:sp>
          <p:nvSpPr>
            <p:cNvPr id="19" name="Oval 18"/>
            <p:cNvSpPr/>
            <p:nvPr/>
          </p:nvSpPr>
          <p:spPr bwMode="auto">
            <a:xfrm>
              <a:off x="1695433" y="866771"/>
              <a:ext cx="5762634" cy="5762634"/>
            </a:xfrm>
            <a:prstGeom prst="ellipse">
              <a:avLst/>
            </a:prstGeom>
            <a:solidFill>
              <a:srgbClr val="0066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29966" y="1014417"/>
              <a:ext cx="10935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92D050"/>
                  </a:solidFill>
                </a:rPr>
                <a:t>FINANCE</a:t>
              </a:r>
              <a:endParaRPr lang="en-US" sz="1600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83603" y="1454941"/>
            <a:ext cx="4586294" cy="4586294"/>
            <a:chOff x="2283603" y="1454941"/>
            <a:chExt cx="4586294" cy="4586294"/>
          </a:xfrm>
        </p:grpSpPr>
        <p:sp>
          <p:nvSpPr>
            <p:cNvPr id="16" name="Oval 15"/>
            <p:cNvSpPr/>
            <p:nvPr/>
          </p:nvSpPr>
          <p:spPr bwMode="auto">
            <a:xfrm>
              <a:off x="2283603" y="1454941"/>
              <a:ext cx="4586294" cy="4586294"/>
            </a:xfrm>
            <a:prstGeom prst="ellipse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644860" y="1681172"/>
              <a:ext cx="18637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006600"/>
                  </a:solidFill>
                </a:rPr>
                <a:t>SUSTAINABILITY</a:t>
              </a:r>
              <a:endParaRPr lang="en-US" sz="1600" dirty="0">
                <a:solidFill>
                  <a:srgbClr val="006600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009919" y="3409954"/>
            <a:ext cx="1771650" cy="1771650"/>
            <a:chOff x="3009919" y="3409954"/>
            <a:chExt cx="1771650" cy="1771650"/>
          </a:xfrm>
        </p:grpSpPr>
        <p:sp>
          <p:nvSpPr>
            <p:cNvPr id="8" name="Oval 7"/>
            <p:cNvSpPr/>
            <p:nvPr/>
          </p:nvSpPr>
          <p:spPr bwMode="auto">
            <a:xfrm>
              <a:off x="3009919" y="3409954"/>
              <a:ext cx="1771650" cy="1771650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372579" y="4121740"/>
              <a:ext cx="9701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ENVIRO</a:t>
              </a:r>
              <a:endParaRPr lang="en-US" sz="16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414857" y="3357566"/>
            <a:ext cx="1771650" cy="1771650"/>
            <a:chOff x="4414857" y="3357566"/>
            <a:chExt cx="1771650" cy="1771650"/>
          </a:xfrm>
        </p:grpSpPr>
        <p:sp>
          <p:nvSpPr>
            <p:cNvPr id="6" name="Oval 5"/>
            <p:cNvSpPr/>
            <p:nvPr/>
          </p:nvSpPr>
          <p:spPr bwMode="auto">
            <a:xfrm>
              <a:off x="4414857" y="3357566"/>
              <a:ext cx="1771650" cy="1771650"/>
            </a:xfrm>
            <a:prstGeom prst="ellipse">
              <a:avLst/>
            </a:prstGeom>
            <a:solidFill>
              <a:srgbClr val="FFFF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82745" y="4121740"/>
              <a:ext cx="11977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GEOTECH</a:t>
              </a:r>
              <a:endParaRPr lang="en-US" sz="16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76663" y="2062167"/>
            <a:ext cx="1771650" cy="1771650"/>
            <a:chOff x="3162295" y="1990727"/>
            <a:chExt cx="1771650" cy="1771650"/>
          </a:xfrm>
        </p:grpSpPr>
        <p:sp>
          <p:nvSpPr>
            <p:cNvPr id="9" name="Oval 8"/>
            <p:cNvSpPr/>
            <p:nvPr/>
          </p:nvSpPr>
          <p:spPr bwMode="auto">
            <a:xfrm>
              <a:off x="3162295" y="1990727"/>
              <a:ext cx="1771650" cy="1771650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603126" y="2707275"/>
              <a:ext cx="8899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CoMET</a:t>
              </a:r>
              <a:endParaRPr lang="en-US" sz="1600" dirty="0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VALUE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20907" y="2728953"/>
            <a:ext cx="668689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NOT</a:t>
            </a:r>
          </a:p>
          <a:p>
            <a:endParaRPr lang="en-US" sz="4400" dirty="0" smtClean="0"/>
          </a:p>
          <a:p>
            <a:r>
              <a:rPr lang="en-US" sz="4400" b="0" dirty="0" smtClean="0">
                <a:solidFill>
                  <a:schemeClr val="bg1"/>
                </a:solidFill>
              </a:rPr>
              <a:t>COMMODITY SERVICES</a:t>
            </a:r>
            <a:endParaRPr lang="en-US" sz="4400" b="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5648" y="1371603"/>
            <a:ext cx="7417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D4D294"/>
                </a:solidFill>
                <a:latin typeface="Algerian" pitchFamily="82" charset="0"/>
              </a:rPr>
              <a:t>CONSULTING SERVICES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VALUE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3447098"/>
          </a:xfrm>
        </p:spPr>
        <p:txBody>
          <a:bodyPr/>
          <a:lstStyle/>
          <a:p>
            <a:r>
              <a:rPr lang="en-US" dirty="0" smtClean="0"/>
              <a:t>Big picture vision</a:t>
            </a:r>
          </a:p>
          <a:p>
            <a:r>
              <a:rPr lang="en-US" dirty="0" smtClean="0"/>
              <a:t>Creative solutions</a:t>
            </a:r>
          </a:p>
          <a:p>
            <a:r>
              <a:rPr lang="en-US" dirty="0" smtClean="0"/>
              <a:t>Integrated higher level services at lower overall costs</a:t>
            </a:r>
          </a:p>
          <a:p>
            <a:r>
              <a:rPr lang="en-US" dirty="0" smtClean="0"/>
              <a:t>Incorporating sustainability</a:t>
            </a:r>
          </a:p>
          <a:p>
            <a:r>
              <a:rPr lang="en-US" dirty="0" smtClean="0"/>
              <a:t>Finding the money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CONDITIONS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76400" y="1143000"/>
            <a:ext cx="6934200" cy="5047536"/>
          </a:xfrm>
        </p:spPr>
        <p:txBody>
          <a:bodyPr/>
          <a:lstStyle/>
          <a:p>
            <a:r>
              <a:rPr lang="en-US" dirty="0" smtClean="0"/>
              <a:t>Industrial waste landfill (1950s – 1975)</a:t>
            </a:r>
          </a:p>
          <a:p>
            <a:pPr lvl="1"/>
            <a:r>
              <a:rPr lang="en-US" dirty="0" smtClean="0"/>
              <a:t>Foundry sand</a:t>
            </a:r>
          </a:p>
          <a:p>
            <a:pPr lvl="1"/>
            <a:r>
              <a:rPr lang="en-US" dirty="0" smtClean="0"/>
              <a:t>Coal tar</a:t>
            </a:r>
          </a:p>
          <a:p>
            <a:pPr lvl="1"/>
            <a:r>
              <a:rPr lang="en-US" dirty="0" smtClean="0"/>
              <a:t>Colorful chemical wastes</a:t>
            </a:r>
          </a:p>
          <a:p>
            <a:r>
              <a:rPr lang="en-US" dirty="0" smtClean="0"/>
              <a:t>Groundwater/leachate contamination</a:t>
            </a:r>
          </a:p>
          <a:p>
            <a:r>
              <a:rPr lang="en-US" dirty="0" smtClean="0"/>
              <a:t>“Soil” contamination</a:t>
            </a:r>
          </a:p>
          <a:p>
            <a:pPr lvl="1"/>
            <a:r>
              <a:rPr lang="en-US" dirty="0" smtClean="0"/>
              <a:t>Human contact</a:t>
            </a:r>
          </a:p>
          <a:p>
            <a:pPr lvl="1"/>
            <a:r>
              <a:rPr lang="en-US" dirty="0" smtClean="0"/>
              <a:t>Vapor intrusion</a:t>
            </a:r>
            <a:endParaRPr lang="en-US" dirty="0"/>
          </a:p>
        </p:txBody>
      </p:sp>
      <p:pic>
        <p:nvPicPr>
          <p:cNvPr id="4" name="Picture 3" descr="IMG_0429.jpg"/>
          <p:cNvPicPr>
            <a:picLocks noChangeAspect="1"/>
          </p:cNvPicPr>
          <p:nvPr/>
        </p:nvPicPr>
        <p:blipFill>
          <a:blip r:embed="rId2" cstate="print">
            <a:lum bright="8000" contrast="28000"/>
          </a:blip>
          <a:stretch>
            <a:fillRect/>
          </a:stretch>
        </p:blipFill>
        <p:spPr>
          <a:xfrm>
            <a:off x="534050" y="733859"/>
            <a:ext cx="8060337" cy="538119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Picture 5" descr="IMG_4237.JPG"/>
          <p:cNvPicPr>
            <a:picLocks noChangeAspect="1"/>
          </p:cNvPicPr>
          <p:nvPr/>
        </p:nvPicPr>
        <p:blipFill>
          <a:blip r:embed="rId3" cstate="print">
            <a:lum bright="4000"/>
          </a:blip>
          <a:stretch>
            <a:fillRect/>
          </a:stretch>
        </p:blipFill>
        <p:spPr>
          <a:xfrm>
            <a:off x="542926" y="746617"/>
            <a:ext cx="8065298" cy="537686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AI">
  <a:themeElements>
    <a:clrScheme name="AAI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AA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FFC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FFC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A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I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I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I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I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I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I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Kentwood Bfield Financing</Template>
  <TotalTime>4857</TotalTime>
  <Words>591</Words>
  <Application>Microsoft Office PowerPoint</Application>
  <PresentationFormat>On-screen Show (4:3)</PresentationFormat>
  <Paragraphs>180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AAI</vt:lpstr>
      <vt:lpstr>Slide 1</vt:lpstr>
      <vt:lpstr>Slide 2</vt:lpstr>
      <vt:lpstr>OVERVIEW</vt:lpstr>
      <vt:lpstr>PROJECT OVERVIEW</vt:lpstr>
      <vt:lpstr>DEVELOPMENT</vt:lpstr>
      <vt:lpstr>ADDING VALUE</vt:lpstr>
      <vt:lpstr>ADDING VALUE</vt:lpstr>
      <vt:lpstr>ADDING VALUE</vt:lpstr>
      <vt:lpstr>SITE CONDITIONS</vt:lpstr>
      <vt:lpstr>CHALLENGES</vt:lpstr>
      <vt:lpstr>GEOTECHNICAL SERVICES</vt:lpstr>
      <vt:lpstr>GEOTECHNICAL SERVICES</vt:lpstr>
      <vt:lpstr>FOUNDATION STRATEGY</vt:lpstr>
      <vt:lpstr>CMC INSTALLATION</vt:lpstr>
      <vt:lpstr>PAVEMENT AND LAYDOWN AREAS</vt:lpstr>
      <vt:lpstr>GEOTECHNICAL SERVICES</vt:lpstr>
      <vt:lpstr>ENVIRONMENTAL SERVICES</vt:lpstr>
      <vt:lpstr>ENVIRONMENTAL SERVICES</vt:lpstr>
      <vt:lpstr>BROWNFIELD COSTS </vt:lpstr>
      <vt:lpstr>BROWNFIELD COSTS</vt:lpstr>
      <vt:lpstr>BROWNFIELD FINANCING</vt:lpstr>
      <vt:lpstr>BROWNFIELD FINANCING</vt:lpstr>
      <vt:lpstr>OTHER ENVIRO SERVICES</vt:lpstr>
      <vt:lpstr>CoMET SERVICES</vt:lpstr>
      <vt:lpstr>CoMET SERVICES</vt:lpstr>
      <vt:lpstr>SUSTAINABILITY</vt:lpstr>
      <vt:lpstr>VALUE ADDED</vt:lpstr>
      <vt:lpstr>VENTOWER</vt:lpstr>
      <vt:lpstr>Slide 29</vt:lpstr>
    </vt:vector>
  </TitlesOfParts>
  <Company>SME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James Harless</dc:creator>
  <cp:lastModifiedBy>Harless</cp:lastModifiedBy>
  <cp:revision>225</cp:revision>
  <dcterms:created xsi:type="dcterms:W3CDTF">2007-02-05T14:32:52Z</dcterms:created>
  <dcterms:modified xsi:type="dcterms:W3CDTF">2011-04-09T03:48:56Z</dcterms:modified>
</cp:coreProperties>
</file>