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4"/>
  </p:handoutMasterIdLst>
  <p:sldIdLst>
    <p:sldId id="256" r:id="rId2"/>
    <p:sldId id="257" r:id="rId3"/>
    <p:sldId id="259" r:id="rId4"/>
    <p:sldId id="261" r:id="rId5"/>
    <p:sldId id="290" r:id="rId6"/>
    <p:sldId id="262" r:id="rId7"/>
    <p:sldId id="263" r:id="rId8"/>
    <p:sldId id="268" r:id="rId9"/>
    <p:sldId id="258" r:id="rId10"/>
    <p:sldId id="284" r:id="rId11"/>
    <p:sldId id="286" r:id="rId12"/>
    <p:sldId id="287" r:id="rId13"/>
    <p:sldId id="267" r:id="rId14"/>
    <p:sldId id="269" r:id="rId15"/>
    <p:sldId id="270" r:id="rId16"/>
    <p:sldId id="271" r:id="rId17"/>
    <p:sldId id="272" r:id="rId18"/>
    <p:sldId id="273" r:id="rId19"/>
    <p:sldId id="293" r:id="rId20"/>
    <p:sldId id="274" r:id="rId21"/>
    <p:sldId id="275" r:id="rId22"/>
    <p:sldId id="276" r:id="rId23"/>
    <p:sldId id="277" r:id="rId24"/>
    <p:sldId id="278" r:id="rId25"/>
    <p:sldId id="279" r:id="rId26"/>
    <p:sldId id="288" r:id="rId27"/>
    <p:sldId id="280" r:id="rId28"/>
    <p:sldId id="289" r:id="rId29"/>
    <p:sldId id="281" r:id="rId30"/>
    <p:sldId id="282" r:id="rId31"/>
    <p:sldId id="283" r:id="rId32"/>
    <p:sldId id="292" r:id="rId33"/>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4F37"/>
    <a:srgbClr val="B7AF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8" d="100"/>
          <a:sy n="118" d="100"/>
        </p:scale>
        <p:origin x="-1422" y="92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AA894C82-DD42-48CB-96B1-4433B6C3938B}" type="datetimeFigureOut">
              <a:rPr lang="en-US" smtClean="0"/>
              <a:t>4/4/2011</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85F2CB61-EF88-48A2-BA17-ABD184816EF9}" type="slidenum">
              <a:rPr lang="en-US" smtClean="0"/>
              <a:t>‹#›</a:t>
            </a:fld>
            <a:endParaRPr lang="en-US"/>
          </a:p>
        </p:txBody>
      </p:sp>
    </p:spTree>
    <p:extLst>
      <p:ext uri="{BB962C8B-B14F-4D97-AF65-F5344CB8AC3E}">
        <p14:creationId xmlns:p14="http://schemas.microsoft.com/office/powerpoint/2010/main" val="151039583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9F72EA1E-2417-49B5-9FB2-5A6F053B6ECA}" type="datetimeFigureOut">
              <a:rPr lang="en-US" smtClean="0"/>
              <a:t>4/4/2011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66CA7B-D58A-4D8E-87A8-DB9FA885627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72EA1E-2417-49B5-9FB2-5A6F053B6ECA}" type="datetimeFigureOut">
              <a:rPr lang="en-US" smtClean="0"/>
              <a:t>4/4/2011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66CA7B-D58A-4D8E-87A8-DB9FA885627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72EA1E-2417-49B5-9FB2-5A6F053B6ECA}" type="datetimeFigureOut">
              <a:rPr lang="en-US" smtClean="0"/>
              <a:t>4/4/2011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66CA7B-D58A-4D8E-87A8-DB9FA885627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72EA1E-2417-49B5-9FB2-5A6F053B6ECA}" type="datetimeFigureOut">
              <a:rPr lang="en-US" smtClean="0"/>
              <a:t>4/4/2011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66CA7B-D58A-4D8E-87A8-DB9FA885627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72EA1E-2417-49B5-9FB2-5A6F053B6ECA}" type="datetimeFigureOut">
              <a:rPr lang="en-US" smtClean="0"/>
              <a:t>4/4/2011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66CA7B-D58A-4D8E-87A8-DB9FA885627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72EA1E-2417-49B5-9FB2-5A6F053B6ECA}" type="datetimeFigureOut">
              <a:rPr lang="en-US" smtClean="0"/>
              <a:t>4/4/2011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66CA7B-D58A-4D8E-87A8-DB9FA885627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72EA1E-2417-49B5-9FB2-5A6F053B6ECA}" type="datetimeFigureOut">
              <a:rPr lang="en-US" smtClean="0"/>
              <a:t>4/4/2011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66CA7B-D58A-4D8E-87A8-DB9FA885627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72EA1E-2417-49B5-9FB2-5A6F053B6ECA}" type="datetimeFigureOut">
              <a:rPr lang="en-US" smtClean="0"/>
              <a:t>4/4/2011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66CA7B-D58A-4D8E-87A8-DB9FA885627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72EA1E-2417-49B5-9FB2-5A6F053B6ECA}" type="datetimeFigureOut">
              <a:rPr lang="en-US" smtClean="0"/>
              <a:t>4/4/2011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66CA7B-D58A-4D8E-87A8-DB9FA885627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72EA1E-2417-49B5-9FB2-5A6F053B6ECA}" type="datetimeFigureOut">
              <a:rPr lang="en-US" smtClean="0"/>
              <a:t>4/4/2011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66CA7B-D58A-4D8E-87A8-DB9FA885627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72EA1E-2417-49B5-9FB2-5A6F053B6ECA}" type="datetimeFigureOut">
              <a:rPr lang="en-US" smtClean="0"/>
              <a:t>4/4/2011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66CA7B-D58A-4D8E-87A8-DB9FA885627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72EA1E-2417-49B5-9FB2-5A6F053B6ECA}" type="datetimeFigureOut">
              <a:rPr lang="en-US" smtClean="0"/>
              <a:t>4/4/2011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66CA7B-D58A-4D8E-87A8-DB9FA885627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0" eaLnBrk="1" latinLnBrk="0" hangingPunct="1">
        <a:spcBef>
          <a:spcPct val="0"/>
        </a:spcBef>
        <a:buNone/>
        <a:defRPr sz="7200" b="1" kern="1200">
          <a:solidFill>
            <a:schemeClr val="accent1">
              <a:lumMod val="60000"/>
              <a:lumOff val="40000"/>
            </a:schemeClr>
          </a:solidFill>
          <a:latin typeface="Calibri" pitchFamily="34" charset="0"/>
          <a:ea typeface="+mj-ea"/>
          <a:cs typeface="Calibri"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762001"/>
            <a:ext cx="7772400" cy="2819400"/>
          </a:xfrm>
        </p:spPr>
        <p:txBody>
          <a:bodyPr/>
          <a:lstStyle/>
          <a:p>
            <a:pPr>
              <a:lnSpc>
                <a:spcPts val="6700"/>
              </a:lnSpc>
            </a:pPr>
            <a:r>
              <a:rPr lang="en-US" sz="8800" dirty="0" smtClean="0">
                <a:effectLst>
                  <a:outerShdw blurRad="38100" dist="38100" dir="2700000" algn="tl">
                    <a:srgbClr val="000000">
                      <a:alpha val="43137"/>
                    </a:srgbClr>
                  </a:outerShdw>
                </a:effectLst>
              </a:rPr>
              <a:t>Lessons</a:t>
            </a:r>
            <a:br>
              <a:rPr lang="en-US" sz="8800" dirty="0" smtClean="0">
                <a:effectLst>
                  <a:outerShdw blurRad="38100" dist="38100" dir="2700000" algn="tl">
                    <a:srgbClr val="000000">
                      <a:alpha val="43137"/>
                    </a:srgbClr>
                  </a:outerShdw>
                </a:effectLst>
              </a:rPr>
            </a:br>
            <a:r>
              <a:rPr lang="en-US" sz="8800" dirty="0" smtClean="0">
                <a:effectLst>
                  <a:outerShdw blurRad="38100" dist="38100" dir="2700000" algn="tl">
                    <a:srgbClr val="000000">
                      <a:alpha val="43137"/>
                    </a:srgbClr>
                  </a:outerShdw>
                </a:effectLst>
              </a:rPr>
              <a:t>in</a:t>
            </a:r>
            <a:r>
              <a:rPr lang="en-US" sz="8800" dirty="0">
                <a:effectLst>
                  <a:outerShdw blurRad="38100" dist="38100" dir="2700000" algn="tl">
                    <a:srgbClr val="000000">
                      <a:alpha val="43137"/>
                    </a:srgbClr>
                  </a:outerShdw>
                </a:effectLst>
              </a:rPr>
              <a:t/>
            </a:r>
            <a:br>
              <a:rPr lang="en-US" sz="8800" dirty="0">
                <a:effectLst>
                  <a:outerShdw blurRad="38100" dist="38100" dir="2700000" algn="tl">
                    <a:srgbClr val="000000">
                      <a:alpha val="43137"/>
                    </a:srgbClr>
                  </a:outerShdw>
                </a:effectLst>
              </a:rPr>
            </a:br>
            <a:r>
              <a:rPr lang="en-US" sz="8800" dirty="0" smtClean="0">
                <a:effectLst>
                  <a:outerShdw blurRad="38100" dist="38100" dir="2700000" algn="tl">
                    <a:srgbClr val="000000">
                      <a:alpha val="43137"/>
                    </a:srgbClr>
                  </a:outerShdw>
                </a:effectLst>
              </a:rPr>
              <a:t>Service</a:t>
            </a:r>
            <a:endParaRPr lang="en-US" sz="8800" dirty="0">
              <a:solidFill>
                <a:schemeClr val="tx1">
                  <a:lumMod val="50000"/>
                  <a:lumOff val="50000"/>
                </a:schemeClr>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438400" y="3962400"/>
            <a:ext cx="6096000" cy="685800"/>
          </a:xfrm>
        </p:spPr>
        <p:txBody>
          <a:bodyPr>
            <a:noAutofit/>
          </a:bodyPr>
          <a:lstStyle/>
          <a:p>
            <a:pPr algn="r"/>
            <a:r>
              <a:rPr lang="en-US" sz="3600" b="1" dirty="0" smtClean="0">
                <a:solidFill>
                  <a:schemeClr val="tx1">
                    <a:lumMod val="50000"/>
                    <a:lumOff val="50000"/>
                  </a:schemeClr>
                </a:solidFill>
                <a:effectLst>
                  <a:outerShdw blurRad="38100" dist="38100" dir="2700000" algn="tl">
                    <a:srgbClr val="000000">
                      <a:alpha val="43137"/>
                    </a:srgbClr>
                  </a:outerShdw>
                </a:effectLst>
              </a:rPr>
              <a:t>Stewardship versus Ownership</a:t>
            </a:r>
            <a:endParaRPr lang="en-US" sz="3600" b="1" dirty="0">
              <a:solidFill>
                <a:schemeClr val="accent1">
                  <a:lumMod val="60000"/>
                  <a:lumOff val="40000"/>
                </a:schemeClr>
              </a:solidFill>
              <a:effectLst>
                <a:outerShdw blurRad="38100" dist="38100" dir="2700000" algn="tl">
                  <a:srgbClr val="000000">
                    <a:alpha val="43137"/>
                  </a:srgbClr>
                </a:outerShdw>
              </a:effectLst>
            </a:endParaRPr>
          </a:p>
        </p:txBody>
      </p:sp>
      <p:sp>
        <p:nvSpPr>
          <p:cNvPr id="4" name="Rectangle 3"/>
          <p:cNvSpPr/>
          <p:nvPr/>
        </p:nvSpPr>
        <p:spPr>
          <a:xfrm>
            <a:off x="8839200" y="685800"/>
            <a:ext cx="304800" cy="2819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57200" y="5678269"/>
            <a:ext cx="8001000" cy="646331"/>
          </a:xfrm>
          <a:prstGeom prst="rect">
            <a:avLst/>
          </a:prstGeom>
          <a:noFill/>
          <a:ln w="63500" cap="rnd" cmpd="thickThin">
            <a:solidFill>
              <a:schemeClr val="accent1">
                <a:lumMod val="60000"/>
                <a:lumOff val="40000"/>
              </a:schemeClr>
            </a:solidFill>
          </a:ln>
          <a:effectLst>
            <a:innerShdw blurRad="63500" dist="50800" dir="2700000">
              <a:prstClr val="black">
                <a:alpha val="50000"/>
              </a:prstClr>
            </a:innerShdw>
            <a:reflection endPos="0" dist="50800" dir="5400000" sy="-100000" algn="bl" rotWithShape="0"/>
          </a:effectLst>
        </p:spPr>
        <p:txBody>
          <a:bodyPr wrap="square" rtlCol="0">
            <a:spAutoFit/>
          </a:bodyPr>
          <a:lstStyle/>
          <a:p>
            <a:r>
              <a:rPr lang="en-US" b="1" dirty="0" smtClean="0">
                <a:solidFill>
                  <a:schemeClr val="bg1">
                    <a:lumMod val="50000"/>
                  </a:schemeClr>
                </a:solidFill>
                <a:latin typeface="Tahoma" pitchFamily="34" charset="0"/>
                <a:ea typeface="Tahoma" pitchFamily="34" charset="0"/>
                <a:cs typeface="Tahoma" pitchFamily="34" charset="0"/>
              </a:rPr>
              <a:t>Presenter</a:t>
            </a:r>
            <a:r>
              <a:rPr lang="en-US" b="1" dirty="0" smtClean="0">
                <a:solidFill>
                  <a:schemeClr val="bg1">
                    <a:lumMod val="50000"/>
                  </a:schemeClr>
                </a:solidFill>
              </a:rPr>
              <a:t>:  Mel Nichols                                             ASFE April 2011 Annual Meeting</a:t>
            </a:r>
            <a:br>
              <a:rPr lang="en-US" b="1" dirty="0" smtClean="0">
                <a:solidFill>
                  <a:schemeClr val="bg1">
                    <a:lumMod val="50000"/>
                  </a:schemeClr>
                </a:solidFill>
              </a:rPr>
            </a:br>
            <a:r>
              <a:rPr lang="en-US" b="1" dirty="0" smtClean="0">
                <a:solidFill>
                  <a:schemeClr val="bg1">
                    <a:lumMod val="50000"/>
                  </a:schemeClr>
                </a:solidFill>
              </a:rPr>
              <a:t>                                                                                                                            St. Louis, MO</a:t>
            </a:r>
            <a:endParaRPr lang="en-US" b="1" dirty="0">
              <a:solidFill>
                <a:schemeClr val="bg1">
                  <a:lumMod val="50000"/>
                </a:schemeClr>
              </a:solidFill>
            </a:endParaRPr>
          </a:p>
        </p:txBody>
      </p:sp>
      <p:sp>
        <p:nvSpPr>
          <p:cNvPr id="6" name="Rectangle 5"/>
          <p:cNvSpPr/>
          <p:nvPr/>
        </p:nvSpPr>
        <p:spPr>
          <a:xfrm>
            <a:off x="8839200" y="5544234"/>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4648200" cy="1162050"/>
          </a:xfrm>
        </p:spPr>
        <p:txBody>
          <a:bodyPr/>
          <a:lstStyle/>
          <a:p>
            <a:pPr>
              <a:lnSpc>
                <a:spcPts val="4300"/>
              </a:lnSpc>
            </a:pPr>
            <a:r>
              <a:rPr lang="en-US" sz="5400" dirty="0" smtClean="0">
                <a:effectLst>
                  <a:outerShdw blurRad="38100" dist="38100" dir="2700000" algn="tl">
                    <a:srgbClr val="000000">
                      <a:alpha val="43137"/>
                    </a:srgbClr>
                  </a:outerShdw>
                </a:effectLst>
              </a:rPr>
              <a:t>Parable of the Talents</a:t>
            </a:r>
            <a:endParaRPr lang="en-US" sz="5400" dirty="0">
              <a:solidFill>
                <a:schemeClr val="tx1">
                  <a:lumMod val="65000"/>
                  <a:lumOff val="35000"/>
                </a:schemeClr>
              </a:solidFill>
              <a:effectLst>
                <a:outerShdw blurRad="38100" dist="38100" dir="2700000" algn="tl">
                  <a:srgbClr val="000000">
                    <a:alpha val="43137"/>
                  </a:srgbClr>
                </a:outerShdw>
              </a:effectLst>
            </a:endParaRPr>
          </a:p>
        </p:txBody>
      </p:sp>
      <p:sp>
        <p:nvSpPr>
          <p:cNvPr id="4" name="Text Placeholder 3"/>
          <p:cNvSpPr>
            <a:spLocks noGrp="1"/>
          </p:cNvSpPr>
          <p:nvPr>
            <p:ph type="body" sz="half" idx="2"/>
          </p:nvPr>
        </p:nvSpPr>
        <p:spPr>
          <a:xfrm>
            <a:off x="457200" y="1435100"/>
            <a:ext cx="4648200" cy="5118100"/>
          </a:xfrm>
        </p:spPr>
        <p:txBody>
          <a:bodyPr>
            <a:normAutofit lnSpcReduction="10000"/>
          </a:bodyPr>
          <a:lstStyle/>
          <a:p>
            <a:pPr>
              <a:lnSpc>
                <a:spcPct val="120000"/>
              </a:lnSpc>
              <a:spcBef>
                <a:spcPts val="0"/>
              </a:spcBef>
              <a:spcAft>
                <a:spcPts val="600"/>
              </a:spcAft>
            </a:pPr>
            <a:r>
              <a:rPr lang="en-US" sz="2000" dirty="0" smtClean="0">
                <a:effectLst>
                  <a:outerShdw blurRad="38100" dist="38100" dir="2700000" algn="tl">
                    <a:srgbClr val="000000">
                      <a:alpha val="43137"/>
                    </a:srgbClr>
                  </a:outerShdw>
                </a:effectLst>
              </a:rPr>
              <a:t>“But </a:t>
            </a:r>
            <a:r>
              <a:rPr lang="en-US" sz="2000" dirty="0">
                <a:effectLst>
                  <a:outerShdw blurRad="38100" dist="38100" dir="2700000" algn="tl">
                    <a:srgbClr val="000000">
                      <a:alpha val="43137"/>
                    </a:srgbClr>
                  </a:outerShdw>
                </a:effectLst>
              </a:rPr>
              <a:t>he that had received one went and dug in the earth, and hid his lord’s money.</a:t>
            </a:r>
          </a:p>
          <a:p>
            <a:pPr>
              <a:lnSpc>
                <a:spcPct val="120000"/>
              </a:lnSpc>
              <a:spcBef>
                <a:spcPts val="0"/>
              </a:spcBef>
              <a:spcAft>
                <a:spcPts val="600"/>
              </a:spcAft>
            </a:pPr>
            <a:r>
              <a:rPr lang="en-US" sz="2000" dirty="0">
                <a:effectLst>
                  <a:outerShdw blurRad="38100" dist="38100" dir="2700000" algn="tl">
                    <a:srgbClr val="000000">
                      <a:alpha val="43137"/>
                    </a:srgbClr>
                  </a:outerShdw>
                </a:effectLst>
              </a:rPr>
              <a:t>After a long time the lord of those servants came, and reckoned with them.</a:t>
            </a:r>
          </a:p>
          <a:p>
            <a:pPr>
              <a:lnSpc>
                <a:spcPct val="120000"/>
              </a:lnSpc>
              <a:spcBef>
                <a:spcPts val="0"/>
              </a:spcBef>
              <a:spcAft>
                <a:spcPts val="600"/>
              </a:spcAft>
            </a:pPr>
            <a:r>
              <a:rPr lang="en-US" sz="2000" dirty="0">
                <a:effectLst>
                  <a:outerShdw blurRad="38100" dist="38100" dir="2700000" algn="tl">
                    <a:srgbClr val="000000">
                      <a:alpha val="43137"/>
                    </a:srgbClr>
                  </a:outerShdw>
                </a:effectLst>
              </a:rPr>
              <a:t>And so he that had received five talents came and brought other five talents, saying, Lord, thou delivered unto me five talents: behold, I have gained beside them five talents more.</a:t>
            </a:r>
          </a:p>
          <a:p>
            <a:pPr>
              <a:lnSpc>
                <a:spcPct val="120000"/>
              </a:lnSpc>
              <a:spcBef>
                <a:spcPts val="0"/>
              </a:spcBef>
              <a:spcAft>
                <a:spcPts val="600"/>
              </a:spcAft>
            </a:pPr>
            <a:r>
              <a:rPr lang="en-US" sz="2000" dirty="0">
                <a:effectLst>
                  <a:outerShdw blurRad="38100" dist="38100" dir="2700000" algn="tl">
                    <a:srgbClr val="000000">
                      <a:alpha val="43137"/>
                    </a:srgbClr>
                  </a:outerShdw>
                </a:effectLst>
              </a:rPr>
              <a:t>His lord said unto him, Well done, thou good and faithful servant: thou hast been faithful over a few things, I will make thee ruler over many things: enter thou into the joy of thy lord</a:t>
            </a:r>
            <a:r>
              <a:rPr lang="en-US" sz="2000" dirty="0" smtClean="0">
                <a:effectLst>
                  <a:outerShdw blurRad="38100" dist="38100" dir="2700000" algn="tl">
                    <a:srgbClr val="000000">
                      <a:alpha val="43137"/>
                    </a:srgbClr>
                  </a:outerShdw>
                </a:effectLst>
              </a:rPr>
              <a:t>.”</a:t>
            </a:r>
            <a:endParaRPr lang="en-US" sz="2000" dirty="0">
              <a:effectLst>
                <a:outerShdw blurRad="38100" dist="38100" dir="2700000" algn="tl">
                  <a:srgbClr val="000000">
                    <a:alpha val="43137"/>
                  </a:srgbClr>
                </a:outerShdw>
              </a:effectLst>
            </a:endParaRPr>
          </a:p>
        </p:txBody>
      </p:sp>
      <p:sp>
        <p:nvSpPr>
          <p:cNvPr id="6" name="Rectangle 5"/>
          <p:cNvSpPr/>
          <p:nvPr/>
        </p:nvSpPr>
        <p:spPr>
          <a:xfrm>
            <a:off x="0" y="152400"/>
            <a:ext cx="304800" cy="1371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57800" y="647363"/>
            <a:ext cx="3657600" cy="421105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reflection stA="80000" endPos="65000" dist="50800" dir="5400000" sy="-100000" algn="bl" rotWithShape="0"/>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590246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000"/>
                            </p:stCondLst>
                            <p:childTnLst>
                              <p:par>
                                <p:cTn id="9" presetID="9" presetClass="emph" presetSubtype="0" grpId="1" nodeType="afterEffect">
                                  <p:stCondLst>
                                    <p:cond delay="4000"/>
                                  </p:stCondLst>
                                  <p:childTnLst>
                                    <p:set>
                                      <p:cBhvr rctx="PPT">
                                        <p:cTn id="10" dur="indefinite"/>
                                        <p:tgtEl>
                                          <p:spTgt spid="4">
                                            <p:txEl>
                                              <p:pRg st="0" end="0"/>
                                            </p:txEl>
                                          </p:spTgt>
                                        </p:tgtEl>
                                        <p:attrNameLst>
                                          <p:attrName>style.opacity</p:attrName>
                                        </p:attrNameLst>
                                      </p:cBhvr>
                                      <p:to>
                                        <p:strVal val="0.25"/>
                                      </p:to>
                                    </p:set>
                                    <p:animEffect filter="image" prLst="opacity: 0.25">
                                      <p:cBhvr rctx="IE">
                                        <p:cTn id="11" dur="indefinite"/>
                                        <p:tgtEl>
                                          <p:spTgt spid="4">
                                            <p:txEl>
                                              <p:pRg st="0" end="0"/>
                                            </p:txEl>
                                          </p:spTgt>
                                        </p:tgtEl>
                                      </p:cBhvr>
                                    </p:animEffect>
                                  </p:childTnLst>
                                </p:cTn>
                              </p:par>
                            </p:childTnLst>
                          </p:cTn>
                        </p:par>
                        <p:par>
                          <p:cTn id="12" fill="hold">
                            <p:stCondLst>
                              <p:cond delay="5000"/>
                            </p:stCondLst>
                            <p:childTnLst>
                              <p:par>
                                <p:cTn id="13" presetID="10" presetClass="entr" presetSubtype="0" fill="hold" grpId="0" nodeType="after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1000"/>
                                        <p:tgtEl>
                                          <p:spTgt spid="4">
                                            <p:txEl>
                                              <p:pRg st="1" end="1"/>
                                            </p:txEl>
                                          </p:spTgt>
                                        </p:tgtEl>
                                      </p:cBhvr>
                                    </p:animEffect>
                                  </p:childTnLst>
                                </p:cTn>
                              </p:par>
                            </p:childTnLst>
                          </p:cTn>
                        </p:par>
                        <p:par>
                          <p:cTn id="16" fill="hold">
                            <p:stCondLst>
                              <p:cond delay="6000"/>
                            </p:stCondLst>
                            <p:childTnLst>
                              <p:par>
                                <p:cTn id="17" presetID="9" presetClass="emph" presetSubtype="0" grpId="1" nodeType="afterEffect">
                                  <p:stCondLst>
                                    <p:cond delay="3000"/>
                                  </p:stCondLst>
                                  <p:childTnLst>
                                    <p:set>
                                      <p:cBhvr rctx="PPT">
                                        <p:cTn id="18" dur="indefinite"/>
                                        <p:tgtEl>
                                          <p:spTgt spid="4">
                                            <p:txEl>
                                              <p:pRg st="1" end="1"/>
                                            </p:txEl>
                                          </p:spTgt>
                                        </p:tgtEl>
                                        <p:attrNameLst>
                                          <p:attrName>style.opacity</p:attrName>
                                        </p:attrNameLst>
                                      </p:cBhvr>
                                      <p:to>
                                        <p:strVal val="0.25"/>
                                      </p:to>
                                    </p:set>
                                    <p:animEffect filter="image" prLst="opacity: 0.25">
                                      <p:cBhvr rctx="IE">
                                        <p:cTn id="19" dur="indefinite"/>
                                        <p:tgtEl>
                                          <p:spTgt spid="4">
                                            <p:txEl>
                                              <p:pRg st="1" end="1"/>
                                            </p:txEl>
                                          </p:spTgt>
                                        </p:tgtEl>
                                      </p:cBhvr>
                                    </p:animEffect>
                                  </p:childTnLst>
                                </p:cTn>
                              </p:par>
                            </p:childTnLst>
                          </p:cTn>
                        </p:par>
                        <p:par>
                          <p:cTn id="20" fill="hold">
                            <p:stCondLst>
                              <p:cond delay="9000"/>
                            </p:stCondLst>
                            <p:childTnLst>
                              <p:par>
                                <p:cTn id="21" presetID="10" presetClass="entr" presetSubtype="0" fill="hold" grpId="0" nodeType="after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1000"/>
                                        <p:tgtEl>
                                          <p:spTgt spid="4">
                                            <p:txEl>
                                              <p:pRg st="2" end="2"/>
                                            </p:txEl>
                                          </p:spTgt>
                                        </p:tgtEl>
                                      </p:cBhvr>
                                    </p:animEffect>
                                  </p:childTnLst>
                                </p:cTn>
                              </p:par>
                            </p:childTnLst>
                          </p:cTn>
                        </p:par>
                        <p:par>
                          <p:cTn id="24" fill="hold">
                            <p:stCondLst>
                              <p:cond delay="10000"/>
                            </p:stCondLst>
                            <p:childTnLst>
                              <p:par>
                                <p:cTn id="25" presetID="9" presetClass="emph" presetSubtype="0" grpId="1" nodeType="afterEffect">
                                  <p:stCondLst>
                                    <p:cond delay="11000"/>
                                  </p:stCondLst>
                                  <p:childTnLst>
                                    <p:set>
                                      <p:cBhvr rctx="PPT">
                                        <p:cTn id="26" dur="indefinite"/>
                                        <p:tgtEl>
                                          <p:spTgt spid="4">
                                            <p:txEl>
                                              <p:pRg st="2" end="2"/>
                                            </p:txEl>
                                          </p:spTgt>
                                        </p:tgtEl>
                                        <p:attrNameLst>
                                          <p:attrName>style.opacity</p:attrName>
                                        </p:attrNameLst>
                                      </p:cBhvr>
                                      <p:to>
                                        <p:strVal val="0.25"/>
                                      </p:to>
                                    </p:set>
                                    <p:animEffect filter="image" prLst="opacity: 0.25">
                                      <p:cBhvr rctx="IE">
                                        <p:cTn id="27" dur="indefinite"/>
                                        <p:tgtEl>
                                          <p:spTgt spid="4">
                                            <p:txEl>
                                              <p:pRg st="2" end="2"/>
                                            </p:txEl>
                                          </p:spTgt>
                                        </p:tgtEl>
                                      </p:cBhvr>
                                    </p:animEffect>
                                  </p:childTnLst>
                                </p:cTn>
                              </p:par>
                            </p:childTnLst>
                          </p:cTn>
                        </p:par>
                        <p:par>
                          <p:cTn id="28" fill="hold">
                            <p:stCondLst>
                              <p:cond delay="21000"/>
                            </p:stCondLst>
                            <p:childTnLst>
                              <p:par>
                                <p:cTn id="29" presetID="10" presetClass="entr" presetSubtype="0" fill="hold" grpId="0" nodeType="after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fade">
                                      <p:cBhvr>
                                        <p:cTn id="31"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4" grpId="1"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4648200" cy="1162050"/>
          </a:xfrm>
        </p:spPr>
        <p:txBody>
          <a:bodyPr/>
          <a:lstStyle/>
          <a:p>
            <a:pPr>
              <a:lnSpc>
                <a:spcPts val="4300"/>
              </a:lnSpc>
            </a:pPr>
            <a:r>
              <a:rPr lang="en-US" sz="5400" dirty="0" smtClean="0">
                <a:effectLst>
                  <a:outerShdw blurRad="38100" dist="38100" dir="2700000" algn="tl">
                    <a:srgbClr val="000000">
                      <a:alpha val="43137"/>
                    </a:srgbClr>
                  </a:outerShdw>
                </a:effectLst>
              </a:rPr>
              <a:t>Parable of the Talents</a:t>
            </a:r>
            <a:endParaRPr lang="en-US" sz="5400" dirty="0">
              <a:solidFill>
                <a:schemeClr val="tx1">
                  <a:lumMod val="65000"/>
                  <a:lumOff val="35000"/>
                </a:schemeClr>
              </a:solidFill>
              <a:effectLst>
                <a:outerShdw blurRad="38100" dist="38100" dir="2700000" algn="tl">
                  <a:srgbClr val="000000">
                    <a:alpha val="43137"/>
                  </a:srgbClr>
                </a:outerShdw>
              </a:effectLst>
            </a:endParaRPr>
          </a:p>
        </p:txBody>
      </p:sp>
      <p:sp>
        <p:nvSpPr>
          <p:cNvPr id="4" name="Text Placeholder 3"/>
          <p:cNvSpPr>
            <a:spLocks noGrp="1"/>
          </p:cNvSpPr>
          <p:nvPr>
            <p:ph type="body" sz="half" idx="2"/>
          </p:nvPr>
        </p:nvSpPr>
        <p:spPr>
          <a:xfrm>
            <a:off x="457200" y="1435100"/>
            <a:ext cx="4648200" cy="5118100"/>
          </a:xfrm>
        </p:spPr>
        <p:txBody>
          <a:bodyPr>
            <a:normAutofit/>
          </a:bodyPr>
          <a:lstStyle/>
          <a:p>
            <a:pPr>
              <a:spcBef>
                <a:spcPts val="0"/>
              </a:spcBef>
              <a:spcAft>
                <a:spcPts val="600"/>
              </a:spcAft>
            </a:pPr>
            <a:r>
              <a:rPr lang="en-US" sz="2000" dirty="0" smtClean="0">
                <a:effectLst>
                  <a:outerShdw blurRad="38100" dist="38100" dir="2700000" algn="tl">
                    <a:srgbClr val="000000">
                      <a:alpha val="43137"/>
                    </a:srgbClr>
                  </a:outerShdw>
                </a:effectLst>
              </a:rPr>
              <a:t>“He </a:t>
            </a:r>
            <a:r>
              <a:rPr lang="en-US" sz="2000" dirty="0">
                <a:effectLst>
                  <a:outerShdw blurRad="38100" dist="38100" dir="2700000" algn="tl">
                    <a:srgbClr val="000000">
                      <a:alpha val="43137"/>
                    </a:srgbClr>
                  </a:outerShdw>
                </a:effectLst>
              </a:rPr>
              <a:t>also that had received two talents came and said, Lord, thou delivered unto me two talents: behold, I have gained two other talents beside them.</a:t>
            </a:r>
          </a:p>
          <a:p>
            <a:pPr>
              <a:spcBef>
                <a:spcPts val="0"/>
              </a:spcBef>
              <a:spcAft>
                <a:spcPts val="600"/>
              </a:spcAft>
            </a:pPr>
            <a:r>
              <a:rPr lang="en-US" sz="2000" dirty="0">
                <a:effectLst>
                  <a:outerShdw blurRad="38100" dist="38100" dir="2700000" algn="tl">
                    <a:srgbClr val="000000">
                      <a:alpha val="43137"/>
                    </a:srgbClr>
                  </a:outerShdw>
                </a:effectLst>
              </a:rPr>
              <a:t>His lord said unto him, Well done, good and faithful servant; thou hast been faithful over a few things, I will make thee ruler over many things: enter thou into the joy of thy lord.</a:t>
            </a:r>
          </a:p>
          <a:p>
            <a:pPr>
              <a:spcBef>
                <a:spcPts val="0"/>
              </a:spcBef>
              <a:spcAft>
                <a:spcPts val="600"/>
              </a:spcAft>
            </a:pPr>
            <a:r>
              <a:rPr lang="en-US" sz="2000" dirty="0">
                <a:effectLst>
                  <a:outerShdw blurRad="38100" dist="38100" dir="2700000" algn="tl">
                    <a:srgbClr val="000000">
                      <a:alpha val="43137"/>
                    </a:srgbClr>
                  </a:outerShdw>
                </a:effectLst>
              </a:rPr>
              <a:t>Then he which had received the one talent came and said, Lord, I knew thee that thou art an hard man, reaping where thou hast not sown, and gathering where thou hast not </a:t>
            </a:r>
            <a:r>
              <a:rPr lang="en-US" sz="2000" dirty="0" err="1">
                <a:effectLst>
                  <a:outerShdw blurRad="38100" dist="38100" dir="2700000" algn="tl">
                    <a:srgbClr val="000000">
                      <a:alpha val="43137"/>
                    </a:srgbClr>
                  </a:outerShdw>
                </a:effectLst>
              </a:rPr>
              <a:t>strawed</a:t>
            </a:r>
            <a:r>
              <a:rPr lang="en-US" sz="2000" dirty="0" smtClean="0">
                <a:effectLst>
                  <a:outerShdw blurRad="38100" dist="38100" dir="2700000" algn="tl">
                    <a:srgbClr val="000000">
                      <a:alpha val="43137"/>
                    </a:srgbClr>
                  </a:outerShdw>
                </a:effectLst>
              </a:rPr>
              <a:t>:”</a:t>
            </a:r>
            <a:endParaRPr lang="en-US" sz="2000" dirty="0">
              <a:effectLst>
                <a:outerShdw blurRad="38100" dist="38100" dir="2700000" algn="tl">
                  <a:srgbClr val="000000">
                    <a:alpha val="43137"/>
                  </a:srgbClr>
                </a:outerShdw>
              </a:effectLst>
            </a:endParaRPr>
          </a:p>
        </p:txBody>
      </p:sp>
      <p:sp>
        <p:nvSpPr>
          <p:cNvPr id="6" name="Rectangle 5"/>
          <p:cNvSpPr/>
          <p:nvPr/>
        </p:nvSpPr>
        <p:spPr>
          <a:xfrm>
            <a:off x="0" y="152400"/>
            <a:ext cx="304800" cy="1371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57800" y="647363"/>
            <a:ext cx="3657600" cy="421105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reflection stA="80000" endPos="65000" dist="50800" dir="5400000" sy="-100000" algn="bl" rotWithShape="0"/>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8315258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000"/>
                            </p:stCondLst>
                            <p:childTnLst>
                              <p:par>
                                <p:cTn id="9" presetID="9" presetClass="emph" presetSubtype="0" grpId="1" nodeType="afterEffect">
                                  <p:stCondLst>
                                    <p:cond delay="8000"/>
                                  </p:stCondLst>
                                  <p:childTnLst>
                                    <p:set>
                                      <p:cBhvr rctx="PPT">
                                        <p:cTn id="10" dur="indefinite"/>
                                        <p:tgtEl>
                                          <p:spTgt spid="4">
                                            <p:txEl>
                                              <p:pRg st="0" end="0"/>
                                            </p:txEl>
                                          </p:spTgt>
                                        </p:tgtEl>
                                        <p:attrNameLst>
                                          <p:attrName>style.opacity</p:attrName>
                                        </p:attrNameLst>
                                      </p:cBhvr>
                                      <p:to>
                                        <p:strVal val="0.25"/>
                                      </p:to>
                                    </p:set>
                                    <p:animEffect filter="image" prLst="opacity: 0.25">
                                      <p:cBhvr rctx="IE">
                                        <p:cTn id="11" dur="indefinite"/>
                                        <p:tgtEl>
                                          <p:spTgt spid="4">
                                            <p:txEl>
                                              <p:pRg st="0" end="0"/>
                                            </p:txEl>
                                          </p:spTgt>
                                        </p:tgtEl>
                                      </p:cBhvr>
                                    </p:animEffect>
                                  </p:childTnLst>
                                </p:cTn>
                              </p:par>
                            </p:childTnLst>
                          </p:cTn>
                        </p:par>
                        <p:par>
                          <p:cTn id="12" fill="hold">
                            <p:stCondLst>
                              <p:cond delay="9000"/>
                            </p:stCondLst>
                            <p:childTnLst>
                              <p:par>
                                <p:cTn id="13" presetID="10" presetClass="entr" presetSubtype="0" fill="hold" grpId="0" nodeType="after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1000"/>
                                        <p:tgtEl>
                                          <p:spTgt spid="4">
                                            <p:txEl>
                                              <p:pRg st="1" end="1"/>
                                            </p:txEl>
                                          </p:spTgt>
                                        </p:tgtEl>
                                      </p:cBhvr>
                                    </p:animEffect>
                                  </p:childTnLst>
                                </p:cTn>
                              </p:par>
                            </p:childTnLst>
                          </p:cTn>
                        </p:par>
                        <p:par>
                          <p:cTn id="16" fill="hold">
                            <p:stCondLst>
                              <p:cond delay="10000"/>
                            </p:stCondLst>
                            <p:childTnLst>
                              <p:par>
                                <p:cTn id="17" presetID="9" presetClass="emph" presetSubtype="0" grpId="1" nodeType="afterEffect">
                                  <p:stCondLst>
                                    <p:cond delay="11500"/>
                                  </p:stCondLst>
                                  <p:childTnLst>
                                    <p:set>
                                      <p:cBhvr rctx="PPT">
                                        <p:cTn id="18" dur="indefinite"/>
                                        <p:tgtEl>
                                          <p:spTgt spid="4">
                                            <p:txEl>
                                              <p:pRg st="1" end="1"/>
                                            </p:txEl>
                                          </p:spTgt>
                                        </p:tgtEl>
                                        <p:attrNameLst>
                                          <p:attrName>style.opacity</p:attrName>
                                        </p:attrNameLst>
                                      </p:cBhvr>
                                      <p:to>
                                        <p:strVal val="0.25"/>
                                      </p:to>
                                    </p:set>
                                    <p:animEffect filter="image" prLst="opacity: 0.25">
                                      <p:cBhvr rctx="IE">
                                        <p:cTn id="19" dur="indefinite"/>
                                        <p:tgtEl>
                                          <p:spTgt spid="4">
                                            <p:txEl>
                                              <p:pRg st="1" end="1"/>
                                            </p:txEl>
                                          </p:spTgt>
                                        </p:tgtEl>
                                      </p:cBhvr>
                                    </p:animEffect>
                                  </p:childTnLst>
                                </p:cTn>
                              </p:par>
                            </p:childTnLst>
                          </p:cTn>
                        </p:par>
                        <p:par>
                          <p:cTn id="20" fill="hold">
                            <p:stCondLst>
                              <p:cond delay="21500"/>
                            </p:stCondLst>
                            <p:childTnLst>
                              <p:par>
                                <p:cTn id="21" presetID="10" presetClass="entr" presetSubtype="0" fill="hold" grpId="0" nodeType="after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4" grpId="1"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4648200" cy="1162050"/>
          </a:xfrm>
        </p:spPr>
        <p:txBody>
          <a:bodyPr/>
          <a:lstStyle/>
          <a:p>
            <a:pPr>
              <a:lnSpc>
                <a:spcPts val="4300"/>
              </a:lnSpc>
            </a:pPr>
            <a:r>
              <a:rPr lang="en-US" sz="5400" dirty="0" smtClean="0">
                <a:effectLst>
                  <a:outerShdw blurRad="38100" dist="38100" dir="2700000" algn="tl">
                    <a:srgbClr val="000000">
                      <a:alpha val="43137"/>
                    </a:srgbClr>
                  </a:outerShdw>
                </a:effectLst>
              </a:rPr>
              <a:t>Parable of the Talents</a:t>
            </a:r>
            <a:endParaRPr lang="en-US" sz="5400" dirty="0">
              <a:solidFill>
                <a:schemeClr val="tx1">
                  <a:lumMod val="65000"/>
                  <a:lumOff val="35000"/>
                </a:schemeClr>
              </a:solidFill>
              <a:effectLst>
                <a:outerShdw blurRad="38100" dist="38100" dir="2700000" algn="tl">
                  <a:srgbClr val="000000">
                    <a:alpha val="43137"/>
                  </a:srgbClr>
                </a:outerShdw>
              </a:effectLst>
            </a:endParaRPr>
          </a:p>
        </p:txBody>
      </p:sp>
      <p:sp>
        <p:nvSpPr>
          <p:cNvPr id="4" name="Text Placeholder 3"/>
          <p:cNvSpPr>
            <a:spLocks noGrp="1"/>
          </p:cNvSpPr>
          <p:nvPr>
            <p:ph type="body" sz="half" idx="2"/>
          </p:nvPr>
        </p:nvSpPr>
        <p:spPr>
          <a:xfrm>
            <a:off x="457200" y="1435100"/>
            <a:ext cx="4648200" cy="5118100"/>
          </a:xfrm>
        </p:spPr>
        <p:txBody>
          <a:bodyPr>
            <a:normAutofit/>
          </a:bodyPr>
          <a:lstStyle/>
          <a:p>
            <a:pPr>
              <a:spcBef>
                <a:spcPts val="0"/>
              </a:spcBef>
              <a:spcAft>
                <a:spcPts val="600"/>
              </a:spcAft>
            </a:pPr>
            <a:r>
              <a:rPr lang="en-US" sz="2000" dirty="0" smtClean="0">
                <a:effectLst>
                  <a:outerShdw blurRad="38100" dist="38100" dir="2700000" algn="tl">
                    <a:srgbClr val="000000">
                      <a:alpha val="43137"/>
                    </a:srgbClr>
                  </a:outerShdw>
                </a:effectLst>
              </a:rPr>
              <a:t>“And </a:t>
            </a:r>
            <a:r>
              <a:rPr lang="en-US" sz="2000" dirty="0">
                <a:effectLst>
                  <a:outerShdw blurRad="38100" dist="38100" dir="2700000" algn="tl">
                    <a:srgbClr val="000000">
                      <a:alpha val="43137"/>
                    </a:srgbClr>
                  </a:outerShdw>
                </a:effectLst>
              </a:rPr>
              <a:t>I was afraid, and went and hid thy talent in the earth . . . .</a:t>
            </a:r>
          </a:p>
          <a:p>
            <a:pPr>
              <a:spcBef>
                <a:spcPts val="0"/>
              </a:spcBef>
              <a:spcAft>
                <a:spcPts val="600"/>
              </a:spcAft>
            </a:pPr>
            <a:r>
              <a:rPr lang="en-US" sz="2000" dirty="0">
                <a:effectLst>
                  <a:outerShdw blurRad="38100" dist="38100" dir="2700000" algn="tl">
                    <a:srgbClr val="000000">
                      <a:alpha val="43137"/>
                    </a:srgbClr>
                  </a:outerShdw>
                </a:effectLst>
              </a:rPr>
              <a:t>His lord answered and said unto him, Thou wicked and slothful servant . . </a:t>
            </a:r>
          </a:p>
          <a:p>
            <a:pPr>
              <a:spcBef>
                <a:spcPts val="0"/>
              </a:spcBef>
              <a:spcAft>
                <a:spcPts val="600"/>
              </a:spcAft>
            </a:pPr>
            <a:r>
              <a:rPr lang="en-US" sz="2000" dirty="0">
                <a:effectLst>
                  <a:outerShdw blurRad="38100" dist="38100" dir="2700000" algn="tl">
                    <a:srgbClr val="000000">
                      <a:alpha val="43137"/>
                    </a:srgbClr>
                  </a:outerShdw>
                </a:effectLst>
              </a:rPr>
              <a:t>Thou ought therefore to have put my money to the exchangers, and then at my coming I should have received mine own with usury.</a:t>
            </a:r>
          </a:p>
          <a:p>
            <a:pPr>
              <a:spcBef>
                <a:spcPts val="0"/>
              </a:spcBef>
              <a:spcAft>
                <a:spcPts val="600"/>
              </a:spcAft>
            </a:pPr>
            <a:r>
              <a:rPr lang="en-US" sz="2000" dirty="0">
                <a:effectLst>
                  <a:outerShdw blurRad="38100" dist="38100" dir="2700000" algn="tl">
                    <a:srgbClr val="000000">
                      <a:alpha val="43137"/>
                    </a:srgbClr>
                  </a:outerShdw>
                </a:effectLst>
              </a:rPr>
              <a:t>Take therefore the talent from him, and give it unto him which hath ten talents.</a:t>
            </a:r>
          </a:p>
          <a:p>
            <a:pPr>
              <a:spcBef>
                <a:spcPts val="0"/>
              </a:spcBef>
              <a:spcAft>
                <a:spcPts val="600"/>
              </a:spcAft>
            </a:pPr>
            <a:r>
              <a:rPr lang="en-US" sz="2000" dirty="0">
                <a:effectLst>
                  <a:outerShdw blurRad="38100" dist="38100" dir="2700000" algn="tl">
                    <a:srgbClr val="000000">
                      <a:alpha val="43137"/>
                    </a:srgbClr>
                  </a:outerShdw>
                </a:effectLst>
              </a:rPr>
              <a:t>And cast ye the unprofitable servant into </a:t>
            </a:r>
            <a:r>
              <a:rPr lang="en-US" sz="2000">
                <a:effectLst>
                  <a:outerShdw blurRad="38100" dist="38100" dir="2700000" algn="tl">
                    <a:srgbClr val="000000">
                      <a:alpha val="43137"/>
                    </a:srgbClr>
                  </a:outerShdw>
                </a:effectLst>
              </a:rPr>
              <a:t>outer </a:t>
            </a:r>
            <a:r>
              <a:rPr lang="en-US" sz="2000" smtClean="0">
                <a:effectLst>
                  <a:outerShdw blurRad="38100" dist="38100" dir="2700000" algn="tl">
                    <a:srgbClr val="000000">
                      <a:alpha val="43137"/>
                    </a:srgbClr>
                  </a:outerShdw>
                </a:effectLst>
              </a:rPr>
              <a:t>darkness </a:t>
            </a:r>
            <a:r>
              <a:rPr lang="en-US" sz="2000" dirty="0" smtClean="0">
                <a:effectLst>
                  <a:outerShdw blurRad="38100" dist="38100" dir="2700000" algn="tl">
                    <a:srgbClr val="000000">
                      <a:alpha val="43137"/>
                    </a:srgbClr>
                  </a:outerShdw>
                </a:effectLst>
              </a:rPr>
              <a:t>. . </a:t>
            </a:r>
            <a:r>
              <a:rPr lang="en-US" sz="2000" smtClean="0">
                <a:effectLst>
                  <a:outerShdw blurRad="38100" dist="38100" dir="2700000" algn="tl">
                    <a:srgbClr val="000000">
                      <a:alpha val="43137"/>
                    </a:srgbClr>
                  </a:outerShdw>
                </a:effectLst>
              </a:rPr>
              <a:t>. </a:t>
            </a:r>
            <a:r>
              <a:rPr lang="en-US" sz="2000" dirty="0" smtClean="0">
                <a:effectLst>
                  <a:outerShdw blurRad="38100" dist="38100" dir="2700000" algn="tl">
                    <a:srgbClr val="000000">
                      <a:alpha val="43137"/>
                    </a:srgbClr>
                  </a:outerShdw>
                </a:effectLst>
              </a:rPr>
              <a:t>.”</a:t>
            </a:r>
            <a:endParaRPr lang="en-US" sz="2000" dirty="0">
              <a:effectLst>
                <a:outerShdw blurRad="38100" dist="38100" dir="2700000" algn="tl">
                  <a:srgbClr val="000000">
                    <a:alpha val="43137"/>
                  </a:srgbClr>
                </a:outerShdw>
              </a:effectLst>
            </a:endParaRPr>
          </a:p>
          <a:p>
            <a:r>
              <a:rPr lang="en-US" sz="1600" dirty="0"/>
              <a:t>                                                           Matt. 25:14-28,30</a:t>
            </a:r>
          </a:p>
        </p:txBody>
      </p:sp>
      <p:sp>
        <p:nvSpPr>
          <p:cNvPr id="6" name="Rectangle 5"/>
          <p:cNvSpPr/>
          <p:nvPr/>
        </p:nvSpPr>
        <p:spPr>
          <a:xfrm>
            <a:off x="0" y="152400"/>
            <a:ext cx="304800" cy="1371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57800" y="647363"/>
            <a:ext cx="3657600" cy="421105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reflection stA="80000" endPos="65000" dist="50800" dir="5400000" sy="-100000" algn="bl" rotWithShape="0"/>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4178654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000"/>
                            </p:stCondLst>
                            <p:childTnLst>
                              <p:par>
                                <p:cTn id="9" presetID="9" presetClass="emph" presetSubtype="0" grpId="1" nodeType="afterEffect">
                                  <p:stCondLst>
                                    <p:cond delay="3000"/>
                                  </p:stCondLst>
                                  <p:childTnLst>
                                    <p:set>
                                      <p:cBhvr rctx="PPT">
                                        <p:cTn id="10" dur="indefinite"/>
                                        <p:tgtEl>
                                          <p:spTgt spid="4">
                                            <p:txEl>
                                              <p:pRg st="0" end="0"/>
                                            </p:txEl>
                                          </p:spTgt>
                                        </p:tgtEl>
                                        <p:attrNameLst>
                                          <p:attrName>style.opacity</p:attrName>
                                        </p:attrNameLst>
                                      </p:cBhvr>
                                      <p:to>
                                        <p:strVal val="0.25"/>
                                      </p:to>
                                    </p:set>
                                    <p:animEffect filter="image" prLst="opacity: 0.25">
                                      <p:cBhvr rctx="IE">
                                        <p:cTn id="11" dur="indefinite"/>
                                        <p:tgtEl>
                                          <p:spTgt spid="4">
                                            <p:txEl>
                                              <p:pRg st="0" end="0"/>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1000"/>
                                        <p:tgtEl>
                                          <p:spTgt spid="4">
                                            <p:txEl>
                                              <p:pRg st="1" end="1"/>
                                            </p:txEl>
                                          </p:spTgt>
                                        </p:tgtEl>
                                      </p:cBhvr>
                                    </p:animEffect>
                                  </p:childTnLst>
                                </p:cTn>
                              </p:par>
                            </p:childTnLst>
                          </p:cTn>
                        </p:par>
                        <p:par>
                          <p:cTn id="16" fill="hold">
                            <p:stCondLst>
                              <p:cond delay="5000"/>
                            </p:stCondLst>
                            <p:childTnLst>
                              <p:par>
                                <p:cTn id="17" presetID="9" presetClass="emph" presetSubtype="0" grpId="1" nodeType="afterEffect">
                                  <p:stCondLst>
                                    <p:cond delay="4000"/>
                                  </p:stCondLst>
                                  <p:childTnLst>
                                    <p:set>
                                      <p:cBhvr rctx="PPT">
                                        <p:cTn id="18" dur="indefinite"/>
                                        <p:tgtEl>
                                          <p:spTgt spid="4">
                                            <p:txEl>
                                              <p:pRg st="1" end="1"/>
                                            </p:txEl>
                                          </p:spTgt>
                                        </p:tgtEl>
                                        <p:attrNameLst>
                                          <p:attrName>style.opacity</p:attrName>
                                        </p:attrNameLst>
                                      </p:cBhvr>
                                      <p:to>
                                        <p:strVal val="0.25"/>
                                      </p:to>
                                    </p:set>
                                    <p:animEffect filter="image" prLst="opacity: 0.25">
                                      <p:cBhvr rctx="IE">
                                        <p:cTn id="19" dur="indefinite"/>
                                        <p:tgtEl>
                                          <p:spTgt spid="4">
                                            <p:txEl>
                                              <p:pRg st="1" end="1"/>
                                            </p:txEl>
                                          </p:spTgt>
                                        </p:tgtEl>
                                      </p:cBhvr>
                                    </p:animEffect>
                                  </p:childTnLst>
                                </p:cTn>
                              </p:par>
                            </p:childTnLst>
                          </p:cTn>
                        </p:par>
                        <p:par>
                          <p:cTn id="20" fill="hold">
                            <p:stCondLst>
                              <p:cond delay="9000"/>
                            </p:stCondLst>
                            <p:childTnLst>
                              <p:par>
                                <p:cTn id="21" presetID="10" presetClass="entr" presetSubtype="0" fill="hold" grpId="0" nodeType="after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1000"/>
                                        <p:tgtEl>
                                          <p:spTgt spid="4">
                                            <p:txEl>
                                              <p:pRg st="2" end="2"/>
                                            </p:txEl>
                                          </p:spTgt>
                                        </p:tgtEl>
                                      </p:cBhvr>
                                    </p:animEffect>
                                  </p:childTnLst>
                                </p:cTn>
                              </p:par>
                            </p:childTnLst>
                          </p:cTn>
                        </p:par>
                        <p:par>
                          <p:cTn id="24" fill="hold">
                            <p:stCondLst>
                              <p:cond delay="10000"/>
                            </p:stCondLst>
                            <p:childTnLst>
                              <p:par>
                                <p:cTn id="25" presetID="9" presetClass="emph" presetSubtype="0" grpId="1" nodeType="afterEffect">
                                  <p:stCondLst>
                                    <p:cond delay="7000"/>
                                  </p:stCondLst>
                                  <p:childTnLst>
                                    <p:set>
                                      <p:cBhvr rctx="PPT">
                                        <p:cTn id="26" dur="indefinite"/>
                                        <p:tgtEl>
                                          <p:spTgt spid="4">
                                            <p:txEl>
                                              <p:pRg st="2" end="2"/>
                                            </p:txEl>
                                          </p:spTgt>
                                        </p:tgtEl>
                                        <p:attrNameLst>
                                          <p:attrName>style.opacity</p:attrName>
                                        </p:attrNameLst>
                                      </p:cBhvr>
                                      <p:to>
                                        <p:strVal val="0.25"/>
                                      </p:to>
                                    </p:set>
                                    <p:animEffect filter="image" prLst="opacity: 0.25">
                                      <p:cBhvr rctx="IE">
                                        <p:cTn id="27" dur="indefinite"/>
                                        <p:tgtEl>
                                          <p:spTgt spid="4">
                                            <p:txEl>
                                              <p:pRg st="2" end="2"/>
                                            </p:txEl>
                                          </p:spTgt>
                                        </p:tgtEl>
                                      </p:cBhvr>
                                    </p:animEffect>
                                  </p:childTnLst>
                                </p:cTn>
                              </p:par>
                            </p:childTnLst>
                          </p:cTn>
                        </p:par>
                        <p:par>
                          <p:cTn id="28" fill="hold">
                            <p:stCondLst>
                              <p:cond delay="17000"/>
                            </p:stCondLst>
                            <p:childTnLst>
                              <p:par>
                                <p:cTn id="29" presetID="10" presetClass="entr" presetSubtype="0" fill="hold" grpId="0" nodeType="after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fade">
                                      <p:cBhvr>
                                        <p:cTn id="31" dur="1000"/>
                                        <p:tgtEl>
                                          <p:spTgt spid="4">
                                            <p:txEl>
                                              <p:pRg st="3" end="3"/>
                                            </p:txEl>
                                          </p:spTgt>
                                        </p:tgtEl>
                                      </p:cBhvr>
                                    </p:animEffect>
                                  </p:childTnLst>
                                </p:cTn>
                              </p:par>
                            </p:childTnLst>
                          </p:cTn>
                        </p:par>
                        <p:par>
                          <p:cTn id="32" fill="hold">
                            <p:stCondLst>
                              <p:cond delay="18000"/>
                            </p:stCondLst>
                            <p:childTnLst>
                              <p:par>
                                <p:cTn id="33" presetID="9" presetClass="emph" presetSubtype="0" grpId="1" nodeType="afterEffect">
                                  <p:stCondLst>
                                    <p:cond delay="5000"/>
                                  </p:stCondLst>
                                  <p:childTnLst>
                                    <p:set>
                                      <p:cBhvr rctx="PPT">
                                        <p:cTn id="34" dur="indefinite"/>
                                        <p:tgtEl>
                                          <p:spTgt spid="4">
                                            <p:txEl>
                                              <p:pRg st="3" end="3"/>
                                            </p:txEl>
                                          </p:spTgt>
                                        </p:tgtEl>
                                        <p:attrNameLst>
                                          <p:attrName>style.opacity</p:attrName>
                                        </p:attrNameLst>
                                      </p:cBhvr>
                                      <p:to>
                                        <p:strVal val="0.25"/>
                                      </p:to>
                                    </p:set>
                                    <p:animEffect filter="image" prLst="opacity: 0.25">
                                      <p:cBhvr rctx="IE">
                                        <p:cTn id="35" dur="indefinite"/>
                                        <p:tgtEl>
                                          <p:spTgt spid="4">
                                            <p:txEl>
                                              <p:pRg st="3" end="3"/>
                                            </p:txEl>
                                          </p:spTgt>
                                        </p:tgtEl>
                                      </p:cBhvr>
                                    </p:animEffect>
                                  </p:childTnLst>
                                </p:cTn>
                              </p:par>
                            </p:childTnLst>
                          </p:cTn>
                        </p:par>
                        <p:par>
                          <p:cTn id="36" fill="hold">
                            <p:stCondLst>
                              <p:cond delay="23000"/>
                            </p:stCondLst>
                            <p:childTnLst>
                              <p:par>
                                <p:cTn id="37" presetID="10" presetClass="entr" presetSubtype="0" fill="hold" grpId="0" nodeType="after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1000"/>
                                        <p:tgtEl>
                                          <p:spTgt spid="4">
                                            <p:txEl>
                                              <p:pRg st="4" end="4"/>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4" grpId="1"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pPr algn="just"/>
            <a:r>
              <a:rPr lang="en-US" sz="5400" dirty="0" smtClean="0">
                <a:effectLst>
                  <a:outerShdw blurRad="38100" dist="38100" dir="2700000" algn="tl">
                    <a:srgbClr val="000000">
                      <a:alpha val="43137"/>
                    </a:srgbClr>
                  </a:outerShdw>
                </a:effectLst>
              </a:rPr>
              <a:t>Created Equal</a:t>
            </a:r>
            <a:endParaRPr lang="en-US" sz="5400" dirty="0">
              <a:effectLst>
                <a:outerShdw blurRad="38100" dist="38100" dir="2700000" algn="tl">
                  <a:srgbClr val="000000">
                    <a:alpha val="43137"/>
                  </a:srgbClr>
                </a:outerShdw>
              </a:effectLst>
            </a:endParaRPr>
          </a:p>
        </p:txBody>
      </p:sp>
      <p:pic>
        <p:nvPicPr>
          <p:cNvPr id="17" name="Content Placeholder 1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21192" y="1828800"/>
            <a:ext cx="4731808" cy="3548856"/>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5" name="Content Placeholder 14"/>
          <p:cNvSpPr>
            <a:spLocks noGrp="1"/>
          </p:cNvSpPr>
          <p:nvPr>
            <p:ph sz="half" idx="2"/>
          </p:nvPr>
        </p:nvSpPr>
        <p:spPr/>
        <p:txBody>
          <a:bodyPr>
            <a:normAutofit lnSpcReduction="10000"/>
          </a:bodyPr>
          <a:lstStyle/>
          <a:p>
            <a:pPr marL="0" indent="0">
              <a:buNone/>
            </a:pPr>
            <a:endParaRPr lang="en-US" sz="2400" dirty="0" smtClean="0">
              <a:effectLst>
                <a:outerShdw blurRad="38100" dist="38100" dir="2700000" algn="tl">
                  <a:srgbClr val="000000">
                    <a:alpha val="43137"/>
                  </a:srgbClr>
                </a:outerShdw>
              </a:effectLst>
            </a:endParaRPr>
          </a:p>
          <a:p>
            <a:pPr marL="0" indent="0">
              <a:buNone/>
            </a:pPr>
            <a:r>
              <a:rPr lang="en-US" dirty="0" smtClean="0">
                <a:effectLst>
                  <a:outerShdw blurRad="38100" dist="38100" dir="2700000" algn="tl">
                    <a:srgbClr val="000000">
                      <a:alpha val="43137"/>
                    </a:srgbClr>
                  </a:outerShdw>
                </a:effectLst>
              </a:rPr>
              <a:t>“We </a:t>
            </a:r>
            <a:r>
              <a:rPr lang="en-US" dirty="0">
                <a:effectLst>
                  <a:outerShdw blurRad="38100" dist="38100" dir="2700000" algn="tl">
                    <a:srgbClr val="000000">
                      <a:alpha val="43137"/>
                    </a:srgbClr>
                  </a:outerShdw>
                </a:effectLst>
              </a:rPr>
              <a:t>hold these truths to be self-evident, that all men are created equal, that they are endowed by their Creator with certain unalienable Rights, that among these are Life, Liberty, </a:t>
            </a:r>
            <a:r>
              <a:rPr lang="en-US" dirty="0" smtClean="0">
                <a:effectLst>
                  <a:outerShdw blurRad="38100" dist="38100" dir="2700000" algn="tl">
                    <a:srgbClr val="000000">
                      <a:alpha val="43137"/>
                    </a:srgbClr>
                  </a:outerShdw>
                </a:effectLst>
              </a:rPr>
              <a:t>and </a:t>
            </a:r>
            <a:r>
              <a:rPr lang="en-US" dirty="0">
                <a:effectLst>
                  <a:outerShdw blurRad="38100" dist="38100" dir="2700000" algn="tl">
                    <a:srgbClr val="000000">
                      <a:alpha val="43137"/>
                    </a:srgbClr>
                  </a:outerShdw>
                </a:effectLst>
              </a:rPr>
              <a:t>the Pursuit of Happiness</a:t>
            </a:r>
            <a:r>
              <a:rPr lang="en-US" dirty="0" smtClean="0"/>
              <a:t>.”</a:t>
            </a:r>
          </a:p>
          <a:p>
            <a:pPr marL="0" indent="0" algn="r">
              <a:buNone/>
            </a:pPr>
            <a:r>
              <a:rPr lang="en-US" sz="1600" dirty="0" smtClean="0"/>
              <a:t>Declaration of Independence</a:t>
            </a:r>
            <a:endParaRPr lang="en-US" sz="1600" dirty="0"/>
          </a:p>
        </p:txBody>
      </p:sp>
      <p:sp>
        <p:nvSpPr>
          <p:cNvPr id="16" name="Rectangle 15"/>
          <p:cNvSpPr/>
          <p:nvPr/>
        </p:nvSpPr>
        <p:spPr>
          <a:xfrm>
            <a:off x="0" y="4572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1101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 calcmode="lin" valueType="num">
                                      <p:cBhvr additive="base">
                                        <p:cTn id="11" dur="1000" fill="hold"/>
                                        <p:tgtEl>
                                          <p:spTgt spid="15">
                                            <p:txEl>
                                              <p:pRg st="1" end="1"/>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 calcmode="lin" valueType="num">
                                      <p:cBhvr additive="base">
                                        <p:cTn id="15" dur="1000" fill="hold"/>
                                        <p:tgtEl>
                                          <p:spTgt spid="15">
                                            <p:txEl>
                                              <p:pRg st="2" end="2"/>
                                            </p:txEl>
                                          </p:spTgt>
                                        </p:tgtEl>
                                        <p:attrNameLst>
                                          <p:attrName>ppt_x</p:attrName>
                                        </p:attrNameLst>
                                      </p:cBhvr>
                                      <p:tavLst>
                                        <p:tav tm="0">
                                          <p:val>
                                            <p:strVal val="1+#ppt_w/2"/>
                                          </p:val>
                                        </p:tav>
                                        <p:tav tm="100000">
                                          <p:val>
                                            <p:strVal val="#ppt_x"/>
                                          </p:val>
                                        </p:tav>
                                      </p:tavLst>
                                    </p:anim>
                                    <p:anim calcmode="lin" valueType="num">
                                      <p:cBhvr additive="base">
                                        <p:cTn id="16" dur="1000" fill="hold"/>
                                        <p:tgtEl>
                                          <p:spTgt spid="15">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Thou Shalt Not Covet</a:t>
            </a:r>
            <a:endParaRPr lang="en-US" sz="5400" dirty="0">
              <a:effectLst>
                <a:outerShdw blurRad="38100" dist="38100" dir="2700000" algn="tl">
                  <a:srgbClr val="000000">
                    <a:alpha val="43137"/>
                  </a:srgbClr>
                </a:outerShdw>
              </a:effectLst>
            </a:endParaRPr>
          </a:p>
        </p:txBody>
      </p:sp>
      <p:sp>
        <p:nvSpPr>
          <p:cNvPr id="2" name="Content Placeholder 1"/>
          <p:cNvSpPr>
            <a:spLocks noGrp="1"/>
          </p:cNvSpPr>
          <p:nvPr>
            <p:ph sz="half" idx="2"/>
          </p:nvPr>
        </p:nvSpPr>
        <p:spPr/>
        <p:txBody>
          <a:bodyPr>
            <a:normAutofit/>
          </a:bodyPr>
          <a:lstStyle/>
          <a:p>
            <a:endParaRPr lang="en-US" sz="2400"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Do not covet what others have.</a:t>
            </a:r>
          </a:p>
          <a:p>
            <a:endParaRPr lang="en-US" dirty="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Do not covet what you have.</a:t>
            </a:r>
            <a:endParaRPr lang="en-US" dirty="0">
              <a:effectLst>
                <a:outerShdw blurRad="38100" dist="38100" dir="2700000" algn="tl">
                  <a:srgbClr val="000000">
                    <a:alpha val="43137"/>
                  </a:srgbClr>
                </a:outerShdw>
              </a:effectLst>
            </a:endParaRPr>
          </a:p>
        </p:txBody>
      </p:sp>
      <p:sp>
        <p:nvSpPr>
          <p:cNvPr id="4" name="Rectangle 3"/>
          <p:cNvSpPr/>
          <p:nvPr/>
        </p:nvSpPr>
        <p:spPr>
          <a:xfrm>
            <a:off x="0" y="4572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p:cNvPicPr>
            <a:picLocks noGrp="1" noChangeAspect="1"/>
          </p:cNvPicPr>
          <p:nvPr>
            <p:ph sz="half" idx="1"/>
          </p:nvPr>
        </p:nvPicPr>
        <p:blipFill>
          <a:blip r:embed="rId2" cstate="print">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tretch>
            <a:fillRect/>
          </a:stretch>
        </p:blipFill>
        <p:spPr>
          <a:xfrm>
            <a:off x="381000" y="1947906"/>
            <a:ext cx="3586479" cy="5443494"/>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616347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Vision</a:t>
            </a:r>
            <a:endParaRPr lang="en-US" sz="5400" dirty="0">
              <a:effectLst>
                <a:outerShdw blurRad="38100" dist="38100" dir="2700000" algn="tl">
                  <a:srgbClr val="000000">
                    <a:alpha val="43137"/>
                  </a:srgbClr>
                </a:outerShdw>
              </a:effectLst>
            </a:endParaRPr>
          </a:p>
        </p:txBody>
      </p:sp>
      <p:pic>
        <p:nvPicPr>
          <p:cNvPr id="1027" name="Picture 3" descr="C:\Users\Mel Nichols\AppData\Local\Microsoft\Windows\Temporary Internet Files\Content.IE5\1QQQGDVJ\MP900442372[1].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228600" y="2133601"/>
            <a:ext cx="4621325" cy="3071822"/>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sz="half" idx="2"/>
          </p:nvPr>
        </p:nvSpPr>
        <p:spPr>
          <a:xfrm>
            <a:off x="4648200" y="1066800"/>
            <a:ext cx="4038600" cy="4525963"/>
          </a:xfrm>
        </p:spPr>
        <p:txBody>
          <a:bodyPr>
            <a:noAutofit/>
          </a:bodyPr>
          <a:lstStyle/>
          <a:p>
            <a:r>
              <a:rPr lang="en-US" dirty="0" smtClean="0">
                <a:effectLst>
                  <a:outerShdw blurRad="38100" dist="38100" dir="2700000" algn="tl">
                    <a:srgbClr val="000000">
                      <a:alpha val="43137"/>
                    </a:srgbClr>
                  </a:outerShdw>
                </a:effectLst>
              </a:rPr>
              <a:t>Good stewardship begins with a long-term vision instead of focusing on short-term gain.</a:t>
            </a:r>
          </a:p>
          <a:p>
            <a:r>
              <a:rPr lang="en-US" dirty="0" smtClean="0">
                <a:effectLst>
                  <a:outerShdw blurRad="38100" dist="38100" dir="2700000" algn="tl">
                    <a:srgbClr val="000000">
                      <a:alpha val="43137"/>
                    </a:srgbClr>
                  </a:outerShdw>
                </a:effectLst>
              </a:rPr>
              <a:t>Most persons spend way too much time looking at their feet instead of focusing off in the distance at the destination that can truly bring satisfaction.</a:t>
            </a:r>
            <a:endParaRPr lang="en-US" dirty="0">
              <a:effectLst>
                <a:outerShdw blurRad="38100" dist="38100" dir="2700000" algn="tl">
                  <a:srgbClr val="000000">
                    <a:alpha val="43137"/>
                  </a:srgbClr>
                </a:outerShdw>
              </a:effectLst>
            </a:endParaRPr>
          </a:p>
        </p:txBody>
      </p:sp>
      <p:sp>
        <p:nvSpPr>
          <p:cNvPr id="4" name="Rectangle 3"/>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360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1000" fill="hold"/>
                                        <p:tgtEl>
                                          <p:spTgt spid="1027"/>
                                        </p:tgtEl>
                                        <p:attrNameLst>
                                          <p:attrName>ppt_x</p:attrName>
                                        </p:attrNameLst>
                                      </p:cBhvr>
                                      <p:tavLst>
                                        <p:tav tm="0">
                                          <p:val>
                                            <p:strVal val="0-#ppt_w/2"/>
                                          </p:val>
                                        </p:tav>
                                        <p:tav tm="100000">
                                          <p:val>
                                            <p:strVal val="#ppt_x"/>
                                          </p:val>
                                        </p:tav>
                                      </p:tavLst>
                                    </p:anim>
                                    <p:anim calcmode="lin" valueType="num">
                                      <p:cBhvr additive="base">
                                        <p:cTn id="8" dur="1000" fill="hold"/>
                                        <p:tgtEl>
                                          <p:spTgt spid="102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Walking Steel</a:t>
            </a:r>
            <a:endParaRPr lang="en-US" sz="5400" dirty="0">
              <a:effectLst>
                <a:outerShdw blurRad="38100" dist="38100" dir="2700000" algn="tl">
                  <a:srgbClr val="000000">
                    <a:alpha val="43137"/>
                  </a:srgbClr>
                </a:outerShdw>
              </a:effectLst>
            </a:endParaRPr>
          </a:p>
        </p:txBody>
      </p:sp>
      <p:sp>
        <p:nvSpPr>
          <p:cNvPr id="4" name="Rectangle 3"/>
          <p:cNvSpPr/>
          <p:nvPr/>
        </p:nvSpPr>
        <p:spPr>
          <a:xfrm>
            <a:off x="0" y="3048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p:cNvPicPr>
            <a:picLocks noGrp="1" noChangeAspect="1"/>
          </p:cNvPicPr>
          <p:nvPr>
            <p:ph idx="1"/>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981200" y="1676400"/>
            <a:ext cx="6219057" cy="4117360"/>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43155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Competition</a:t>
            </a:r>
            <a:endParaRPr lang="en-US" sz="5400" dirty="0">
              <a:effectLst>
                <a:outerShdw blurRad="38100" dist="38100" dir="2700000" algn="tl">
                  <a:srgbClr val="000000">
                    <a:alpha val="43137"/>
                  </a:srgbClr>
                </a:outerShdw>
              </a:effectLst>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0" y="2133600"/>
            <a:ext cx="4572000" cy="2997537"/>
          </a:xfrm>
          <a:effectLst>
            <a:reflection endPos="0" dir="5400000" sy="-100000" algn="bl" rotWithShape="0"/>
          </a:effectLst>
        </p:spPr>
      </p:pic>
      <p:sp>
        <p:nvSpPr>
          <p:cNvPr id="6" name="Content Placeholder 5"/>
          <p:cNvSpPr>
            <a:spLocks noGrp="1"/>
          </p:cNvSpPr>
          <p:nvPr>
            <p:ph sz="half" idx="2"/>
          </p:nvPr>
        </p:nvSpPr>
        <p:spPr>
          <a:xfrm>
            <a:off x="4800600" y="2209800"/>
            <a:ext cx="4038600" cy="3657600"/>
          </a:xfrm>
        </p:spPr>
        <p:txBody>
          <a:bodyPr/>
          <a:lstStyle/>
          <a:p>
            <a:pPr>
              <a:spcBef>
                <a:spcPts val="0"/>
              </a:spcBef>
              <a:spcAft>
                <a:spcPts val="600"/>
              </a:spcAft>
            </a:pPr>
            <a:r>
              <a:rPr lang="en-US" sz="2400" dirty="0" smtClean="0">
                <a:effectLst>
                  <a:outerShdw blurRad="38100" dist="38100" dir="2700000" algn="tl">
                    <a:srgbClr val="000000">
                      <a:alpha val="43137"/>
                    </a:srgbClr>
                  </a:outerShdw>
                </a:effectLst>
              </a:rPr>
              <a:t>Life is not a zero-sum game</a:t>
            </a:r>
          </a:p>
          <a:p>
            <a:pPr marL="0" indent="0">
              <a:spcBef>
                <a:spcPts val="0"/>
              </a:spcBef>
              <a:spcAft>
                <a:spcPts val="600"/>
              </a:spcAft>
              <a:buNone/>
            </a:pPr>
            <a:endParaRPr lang="en-US" dirty="0" smtClean="0">
              <a:effectLst>
                <a:outerShdw blurRad="38100" dist="38100" dir="2700000" algn="tl">
                  <a:srgbClr val="000000">
                    <a:alpha val="43137"/>
                  </a:srgbClr>
                </a:outerShdw>
              </a:effectLst>
            </a:endParaRPr>
          </a:p>
          <a:p>
            <a:pPr>
              <a:spcBef>
                <a:spcPts val="0"/>
              </a:spcBef>
              <a:spcAft>
                <a:spcPts val="600"/>
              </a:spcAft>
            </a:pPr>
            <a:r>
              <a:rPr lang="en-US" sz="2400" dirty="0" smtClean="0">
                <a:effectLst>
                  <a:outerShdw blurRad="38100" dist="38100" dir="2700000" algn="tl">
                    <a:srgbClr val="000000">
                      <a:alpha val="43137"/>
                    </a:srgbClr>
                  </a:outerShdw>
                </a:effectLst>
              </a:rPr>
              <a:t>“For the earth is full, and there is enough and to spare.”</a:t>
            </a:r>
          </a:p>
          <a:p>
            <a:pPr marL="0" indent="0" algn="r">
              <a:buNone/>
            </a:pPr>
            <a:r>
              <a:rPr lang="en-US" sz="1600" dirty="0" smtClean="0"/>
              <a:t>D&amp;C 104:17</a:t>
            </a:r>
            <a:endParaRPr lang="en-US" sz="1600" dirty="0"/>
          </a:p>
        </p:txBody>
      </p:sp>
      <p:sp>
        <p:nvSpPr>
          <p:cNvPr id="5" name="Rectangle 4"/>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081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1000"/>
                                        <p:tgtEl>
                                          <p:spTgt spid="6">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1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I Am the Problem</a:t>
            </a:r>
            <a:endParaRPr lang="en-US" sz="5400" dirty="0">
              <a:effectLst>
                <a:outerShdw blurRad="38100" dist="38100" dir="2700000" algn="tl">
                  <a:srgbClr val="000000">
                    <a:alpha val="43137"/>
                  </a:srgbClr>
                </a:outerShdw>
              </a:effectLst>
            </a:endParaRPr>
          </a:p>
        </p:txBody>
      </p:sp>
      <p:sp>
        <p:nvSpPr>
          <p:cNvPr id="6" name="Content Placeholder 5"/>
          <p:cNvSpPr>
            <a:spLocks noGrp="1"/>
          </p:cNvSpPr>
          <p:nvPr>
            <p:ph sz="half" idx="2"/>
          </p:nvPr>
        </p:nvSpPr>
        <p:spPr/>
        <p:txBody>
          <a:bodyPr>
            <a:noAutofit/>
          </a:bodyPr>
          <a:lstStyle/>
          <a:p>
            <a:r>
              <a:rPr lang="en-US" dirty="0" smtClean="0">
                <a:effectLst>
                  <a:outerShdw blurRad="38100" dist="38100" dir="2700000" algn="tl">
                    <a:srgbClr val="000000">
                      <a:alpha val="43137"/>
                    </a:srgbClr>
                  </a:outerShdw>
                </a:effectLst>
              </a:rPr>
              <a:t>Practice and teach, “I am the Problem”</a:t>
            </a:r>
          </a:p>
          <a:p>
            <a:r>
              <a:rPr lang="en-US" dirty="0" smtClean="0">
                <a:effectLst>
                  <a:outerShdw blurRad="38100" dist="38100" dir="2700000" algn="tl">
                    <a:srgbClr val="000000">
                      <a:alpha val="43137"/>
                    </a:srgbClr>
                  </a:outerShdw>
                </a:effectLst>
              </a:rPr>
              <a:t>Believe that 90% of our problems we can solve within our organization with our collective resources.</a:t>
            </a:r>
          </a:p>
          <a:p>
            <a:r>
              <a:rPr lang="en-US" dirty="0" smtClean="0">
                <a:effectLst>
                  <a:outerShdw blurRad="38100" dist="38100" dir="2700000" algn="tl">
                    <a:srgbClr val="000000">
                      <a:alpha val="43137"/>
                    </a:srgbClr>
                  </a:outerShdw>
                </a:effectLst>
              </a:rPr>
              <a:t>Look to yourself first for the reason for a failure.</a:t>
            </a:r>
          </a:p>
          <a:p>
            <a:r>
              <a:rPr lang="en-US" dirty="0" smtClean="0">
                <a:effectLst>
                  <a:outerShdw blurRad="38100" dist="38100" dir="2700000" algn="tl">
                    <a:srgbClr val="000000">
                      <a:alpha val="43137"/>
                    </a:srgbClr>
                  </a:outerShdw>
                </a:effectLst>
              </a:rPr>
              <a:t>Do not blame others.</a:t>
            </a:r>
            <a:endParaRPr lang="en-US" dirty="0">
              <a:effectLst>
                <a:outerShdw blurRad="38100" dist="38100" dir="2700000" algn="tl">
                  <a:srgbClr val="000000">
                    <a:alpha val="43137"/>
                  </a:srgbClr>
                </a:outerShdw>
              </a:effectLst>
            </a:endParaRPr>
          </a:p>
        </p:txBody>
      </p:sp>
      <p:sp>
        <p:nvSpPr>
          <p:cNvPr id="4" name="Rectangle 3"/>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5" name="Picture 3" descr="C:\Users\Mel Nichols\AppData\Local\Microsoft\Windows\Temporary Internet Files\Content.IE5\64ICX40D\MC900055414[1].wmf"/>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451885" y="1447800"/>
            <a:ext cx="2977115" cy="4661160"/>
          </a:xfrm>
          <a:prstGeom prst="rect">
            <a:avLst/>
          </a:prstGeom>
          <a:ln>
            <a:noFill/>
          </a:ln>
          <a:effectLst>
            <a:outerShdw blurRad="292100" dist="139700" dir="2700000" algn="tl" rotWithShape="0">
              <a:srgbClr val="333333">
                <a:alpha val="65000"/>
              </a:srgbClr>
            </a:outerShdw>
            <a:reflection stA="81000" endPos="65000" dist="50800" dir="5400000" sy="-100000" algn="bl" rotWithShape="0"/>
          </a:effectLst>
          <a:extLst/>
        </p:spPr>
      </p:pic>
    </p:spTree>
    <p:extLst>
      <p:ext uri="{BB962C8B-B14F-4D97-AF65-F5344CB8AC3E}">
        <p14:creationId xmlns:p14="http://schemas.microsoft.com/office/powerpoint/2010/main" val="101635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500"/>
                                        <p:tgtEl>
                                          <p:spTgt spid="307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1000"/>
                                        <p:tgtEl>
                                          <p:spTgt spid="6">
                                            <p:txEl>
                                              <p:pRg st="2" end="2"/>
                                            </p:txEl>
                                          </p:spTgt>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fade">
                                      <p:cBhvr>
                                        <p:cTn id="23" dur="1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Comes from the . . .</a:t>
            </a:r>
            <a:endParaRPr lang="en-US" dirty="0"/>
          </a:p>
        </p:txBody>
      </p:sp>
      <p:sp>
        <p:nvSpPr>
          <p:cNvPr id="7" name="Content Placeholder 6"/>
          <p:cNvSpPr>
            <a:spLocks noGrp="1"/>
          </p:cNvSpPr>
          <p:nvPr>
            <p:ph sz="half" idx="2"/>
          </p:nvPr>
        </p:nvSpPr>
        <p:spPr/>
        <p:txBody>
          <a:bodyPr>
            <a:normAutofit/>
          </a:bodyPr>
          <a:lstStyle/>
          <a:p>
            <a:pPr marL="0" indent="0" algn="ctr">
              <a:buNone/>
            </a:pPr>
            <a:r>
              <a:rPr lang="en-US" sz="7200" b="1" dirty="0" smtClean="0">
                <a:effectLst>
                  <a:outerShdw blurRad="38100" dist="38100" dir="2700000" algn="tl">
                    <a:srgbClr val="000000">
                      <a:alpha val="43137"/>
                    </a:srgbClr>
                  </a:outerShdw>
                </a:effectLst>
              </a:rPr>
              <a:t>Top</a:t>
            </a:r>
            <a:endParaRPr lang="en-US" sz="7200" b="1" dirty="0">
              <a:effectLst>
                <a:outerShdw blurRad="38100" dist="38100" dir="2700000" algn="tl">
                  <a:srgbClr val="000000">
                    <a:alpha val="43137"/>
                  </a:srgbClr>
                </a:outerShdw>
              </a:effectLst>
            </a:endParaRPr>
          </a:p>
        </p:txBody>
      </p:sp>
      <p:sp>
        <p:nvSpPr>
          <p:cNvPr id="8" name="Text Placeholder 7"/>
          <p:cNvSpPr>
            <a:spLocks noGrp="1"/>
          </p:cNvSpPr>
          <p:nvPr>
            <p:ph type="body" sz="quarter" idx="3"/>
          </p:nvPr>
        </p:nvSpPr>
        <p:spPr/>
        <p:txBody>
          <a:bodyPr/>
          <a:lstStyle/>
          <a:p>
            <a:r>
              <a:rPr lang="en-US" dirty="0" smtClean="0"/>
              <a:t>Not from the . . .</a:t>
            </a:r>
            <a:endParaRPr lang="en-US" dirty="0"/>
          </a:p>
        </p:txBody>
      </p:sp>
      <p:sp>
        <p:nvSpPr>
          <p:cNvPr id="9" name="Content Placeholder 8"/>
          <p:cNvSpPr>
            <a:spLocks noGrp="1"/>
          </p:cNvSpPr>
          <p:nvPr>
            <p:ph sz="quarter" idx="4"/>
          </p:nvPr>
        </p:nvSpPr>
        <p:spPr/>
        <p:txBody>
          <a:bodyPr>
            <a:normAutofit/>
          </a:bodyPr>
          <a:lstStyle/>
          <a:p>
            <a:pPr marL="0" indent="0" algn="ctr">
              <a:buNone/>
            </a:pPr>
            <a:r>
              <a:rPr lang="en-US" sz="7200" b="1" dirty="0" smtClean="0">
                <a:effectLst>
                  <a:outerShdw blurRad="38100" dist="38100" dir="2700000" algn="tl">
                    <a:srgbClr val="000000">
                      <a:alpha val="43137"/>
                    </a:srgbClr>
                  </a:outerShdw>
                </a:effectLst>
              </a:rPr>
              <a:t>UP</a:t>
            </a:r>
            <a:endParaRPr lang="en-US" sz="7200" b="1" dirty="0">
              <a:effectLst>
                <a:outerShdw blurRad="38100" dist="38100" dir="2700000" algn="tl">
                  <a:srgbClr val="000000">
                    <a:alpha val="43137"/>
                  </a:srgbClr>
                </a:outerShdw>
              </a:effectLst>
            </a:endParaRPr>
          </a:p>
        </p:txBody>
      </p:sp>
      <p:sp>
        <p:nvSpPr>
          <p:cNvPr id="12" name="Down Arrow 11"/>
          <p:cNvSpPr/>
          <p:nvPr/>
        </p:nvSpPr>
        <p:spPr>
          <a:xfrm>
            <a:off x="1905000" y="3352800"/>
            <a:ext cx="914400" cy="1828800"/>
          </a:xfrm>
          <a:prstGeom prst="downArrow">
            <a:avLst/>
          </a:prstGeom>
          <a:solidFill>
            <a:srgbClr val="FF0000"/>
          </a:solidFill>
          <a:ln>
            <a:solidFill>
              <a:srgbClr val="FF0000"/>
            </a:solidFill>
          </a:ln>
          <a:effectLst>
            <a:innerShdw blurRad="63500" dist="50800" dir="135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685800" y="5029200"/>
            <a:ext cx="3581400" cy="1200329"/>
          </a:xfrm>
          <a:prstGeom prst="rect">
            <a:avLst/>
          </a:prstGeom>
          <a:noFill/>
        </p:spPr>
        <p:txBody>
          <a:bodyPr wrap="square" rtlCol="0">
            <a:spAutoFit/>
          </a:bodyPr>
          <a:lstStyle/>
          <a:p>
            <a:pPr algn="ctr"/>
            <a:r>
              <a:rPr lang="en-US" sz="7200" b="1" dirty="0" smtClean="0">
                <a:effectLst>
                  <a:outerShdw blurRad="38100" dist="38100" dir="2700000" algn="tl">
                    <a:srgbClr val="000000">
                      <a:alpha val="43137"/>
                    </a:srgbClr>
                  </a:outerShdw>
                </a:effectLst>
              </a:rPr>
              <a:t>Down</a:t>
            </a:r>
            <a:endParaRPr lang="en-US" sz="7200" b="1" dirty="0">
              <a:effectLst>
                <a:outerShdw blurRad="38100" dist="38100" dir="2700000" algn="tl">
                  <a:srgbClr val="000000">
                    <a:alpha val="43137"/>
                  </a:srgbClr>
                </a:outerShdw>
              </a:effectLst>
            </a:endParaRPr>
          </a:p>
        </p:txBody>
      </p:sp>
      <p:sp>
        <p:nvSpPr>
          <p:cNvPr id="14" name="Up Arrow 13"/>
          <p:cNvSpPr/>
          <p:nvPr/>
        </p:nvSpPr>
        <p:spPr>
          <a:xfrm>
            <a:off x="6096000" y="3355848"/>
            <a:ext cx="914400" cy="1828800"/>
          </a:xfrm>
          <a:prstGeom prst="upArrow">
            <a:avLst/>
          </a:prstGeom>
          <a:solidFill>
            <a:srgbClr val="FF0000"/>
          </a:soli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953000" y="5029200"/>
            <a:ext cx="3581400" cy="1200329"/>
          </a:xfrm>
          <a:prstGeom prst="rect">
            <a:avLst/>
          </a:prstGeom>
          <a:noFill/>
        </p:spPr>
        <p:txBody>
          <a:bodyPr wrap="square" rtlCol="0">
            <a:spAutoFit/>
          </a:bodyPr>
          <a:lstStyle/>
          <a:p>
            <a:pPr algn="ctr"/>
            <a:r>
              <a:rPr lang="en-US" sz="7200" b="1" dirty="0" smtClean="0">
                <a:effectLst>
                  <a:outerShdw blurRad="38100" dist="38100" dir="2700000" algn="tl">
                    <a:srgbClr val="000000">
                      <a:alpha val="43137"/>
                    </a:srgbClr>
                  </a:outerShdw>
                </a:effectLst>
              </a:rPr>
              <a:t>Bottom</a:t>
            </a:r>
            <a:endParaRPr lang="en-US" sz="7200" b="1" dirty="0">
              <a:effectLst>
                <a:outerShdw blurRad="38100" dist="38100" dir="2700000" algn="tl">
                  <a:srgbClr val="000000">
                    <a:alpha val="43137"/>
                  </a:srgbClr>
                </a:outerShdw>
              </a:effectLst>
            </a:endParaRPr>
          </a:p>
        </p:txBody>
      </p:sp>
      <p:sp>
        <p:nvSpPr>
          <p:cNvPr id="16" name="Title 15"/>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Failure</a:t>
            </a:r>
            <a:endParaRPr lang="en-US" sz="5400" dirty="0">
              <a:effectLst>
                <a:outerShdw blurRad="38100" dist="38100" dir="2700000" algn="tl">
                  <a:srgbClr val="000000">
                    <a:alpha val="43137"/>
                  </a:srgbClr>
                </a:outerShdw>
              </a:effectLst>
            </a:endParaRPr>
          </a:p>
        </p:txBody>
      </p:sp>
      <p:sp>
        <p:nvSpPr>
          <p:cNvPr id="17" name="Rectangle 16"/>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8974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1000"/>
                                        <p:tgtEl>
                                          <p:spTgt spid="12"/>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Effect transition="in" filter="fade">
                                      <p:cBhvr>
                                        <p:cTn id="19" dur="1000"/>
                                        <p:tgtEl>
                                          <p:spTgt spid="13">
                                            <p:txEl>
                                              <p:pRg st="0" end="0"/>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1000"/>
                                        <p:tgtEl>
                                          <p:spTgt spid="8">
                                            <p:txEl>
                                              <p:pRg st="0" end="0"/>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childTnLst>
                                </p:cTn>
                              </p:par>
                            </p:childTnLst>
                          </p:cTn>
                        </p:par>
                        <p:par>
                          <p:cTn id="28" fill="hold">
                            <p:stCondLst>
                              <p:cond delay="6000"/>
                            </p:stCondLst>
                            <p:childTnLst>
                              <p:par>
                                <p:cTn id="29" presetID="2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1000"/>
                                        <p:tgtEl>
                                          <p:spTgt spid="14"/>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Effect transition="in" filter="fade">
                                      <p:cBhvr>
                                        <p:cTn id="35"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build="p"/>
      <p:bldP spid="12" grpId="0" animBg="1"/>
      <p:bldP spid="14" grpId="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pPr algn="l"/>
            <a:r>
              <a:rPr lang="en-US" dirty="0" smtClean="0">
                <a:effectLst>
                  <a:outerShdw blurRad="38100" dist="38100" dir="2700000" algn="tl">
                    <a:srgbClr val="000000">
                      <a:alpha val="43137"/>
                    </a:srgbClr>
                  </a:outerShdw>
                </a:effectLst>
              </a:rPr>
              <a:t>Stewardship</a:t>
            </a:r>
            <a:endParaRPr lang="en-US" dirty="0">
              <a:solidFill>
                <a:schemeClr val="tx1">
                  <a:lumMod val="50000"/>
                  <a:lumOff val="5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743200" y="1600200"/>
            <a:ext cx="5638800" cy="4419600"/>
          </a:xfrm>
        </p:spPr>
        <p:txBody>
          <a:bodyPr>
            <a:noAutofit/>
          </a:bodyPr>
          <a:lstStyle/>
          <a:p>
            <a:pPr marL="457200"/>
            <a:r>
              <a:rPr lang="en-US" sz="2800" dirty="0" smtClean="0">
                <a:effectLst>
                  <a:outerShdw blurRad="38100" dist="38100" dir="2700000" algn="tl">
                    <a:srgbClr val="000000">
                      <a:alpha val="43137"/>
                    </a:srgbClr>
                  </a:outerShdw>
                </a:effectLst>
              </a:rPr>
              <a:t>What is stewardship?</a:t>
            </a:r>
          </a:p>
          <a:p>
            <a:pPr marL="457200"/>
            <a:r>
              <a:rPr lang="en-US" sz="2800" dirty="0" smtClean="0">
                <a:effectLst>
                  <a:outerShdw blurRad="38100" dist="38100" dir="2700000" algn="tl">
                    <a:srgbClr val="000000">
                      <a:alpha val="43137"/>
                    </a:srgbClr>
                  </a:outerShdw>
                </a:effectLst>
              </a:rPr>
              <a:t>What are the basic principles underlying good stewardship?</a:t>
            </a:r>
          </a:p>
          <a:p>
            <a:pPr marL="457200"/>
            <a:r>
              <a:rPr lang="en-US" sz="2800" dirty="0" smtClean="0">
                <a:effectLst>
                  <a:outerShdw blurRad="38100" dist="38100" dir="2700000" algn="tl">
                    <a:srgbClr val="000000">
                      <a:alpha val="43137"/>
                    </a:srgbClr>
                  </a:outerShdw>
                </a:effectLst>
              </a:rPr>
              <a:t>What are the differences between stewardship and ownership?</a:t>
            </a:r>
          </a:p>
          <a:p>
            <a:pPr marL="457200"/>
            <a:r>
              <a:rPr lang="en-US" sz="2800" dirty="0" smtClean="0">
                <a:effectLst>
                  <a:outerShdw blurRad="38100" dist="38100" dir="2700000" algn="tl">
                    <a:srgbClr val="000000">
                      <a:alpha val="43137"/>
                    </a:srgbClr>
                  </a:outerShdw>
                </a:effectLst>
              </a:rPr>
              <a:t>How are they manifested?</a:t>
            </a:r>
          </a:p>
          <a:p>
            <a:pPr marL="457200"/>
            <a:r>
              <a:rPr lang="en-US" sz="2800" dirty="0" smtClean="0">
                <a:effectLst>
                  <a:outerShdw blurRad="38100" dist="38100" dir="2700000" algn="tl">
                    <a:srgbClr val="000000">
                      <a:alpha val="43137"/>
                    </a:srgbClr>
                  </a:outerShdw>
                </a:effectLst>
              </a:rPr>
              <a:t>How does a leader encourage stewardship within the organization?</a:t>
            </a:r>
          </a:p>
          <a:p>
            <a:pPr marL="457200"/>
            <a:r>
              <a:rPr lang="en-US" sz="2800" dirty="0" smtClean="0">
                <a:effectLst>
                  <a:outerShdw blurRad="38100" dist="38100" dir="2700000" algn="tl">
                    <a:srgbClr val="000000">
                      <a:alpha val="43137"/>
                    </a:srgbClr>
                  </a:outerShdw>
                </a:effectLst>
              </a:rPr>
              <a:t>Why might that be important?</a:t>
            </a:r>
            <a:endParaRPr lang="en-US" sz="2800" dirty="0">
              <a:effectLst>
                <a:outerShdw blurRad="38100" dist="38100" dir="2700000" algn="tl">
                  <a:srgbClr val="000000">
                    <a:alpha val="43137"/>
                  </a:srgbClr>
                </a:outerShdw>
              </a:effectLst>
            </a:endParaRPr>
          </a:p>
        </p:txBody>
      </p:sp>
      <p:sp>
        <p:nvSpPr>
          <p:cNvPr id="4" name="Rectangle 3"/>
          <p:cNvSpPr/>
          <p:nvPr/>
        </p:nvSpPr>
        <p:spPr>
          <a:xfrm>
            <a:off x="0" y="5334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p:cNvSpPr txBox="1">
            <a:spLocks/>
          </p:cNvSpPr>
          <p:nvPr/>
        </p:nvSpPr>
        <p:spPr>
          <a:xfrm>
            <a:off x="-152400" y="1524000"/>
            <a:ext cx="2286000" cy="3810000"/>
          </a:xfrm>
          <a:prstGeom prst="rect">
            <a:avLst/>
          </a:prstGeom>
          <a:effectLst/>
        </p:spPr>
        <p:txBody>
          <a:bodyPr vert="horz" lIns="91440" tIns="45720" rIns="91440" bIns="45720" rtlCol="0">
            <a:noAutofit/>
          </a:bodyPr>
          <a:lstStyle/>
          <a:p>
            <a:pPr marL="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5700" b="0" i="0" u="none" strike="noStrike" kern="1200" cap="none" spc="0" normalizeH="0" baseline="0" noProof="0" dirty="0" smtClean="0">
                <a:ln>
                  <a:noFill/>
                </a:ln>
                <a:solidFill>
                  <a:schemeClr val="accent1">
                    <a:lumMod val="60000"/>
                    <a:lumOff val="40000"/>
                    <a:alpha val="33000"/>
                  </a:schemeClr>
                </a:solidFill>
                <a:effectLst/>
                <a:uLnTx/>
                <a:uFillTx/>
                <a:latin typeface="+mn-lt"/>
                <a:ea typeface="+mn-ea"/>
                <a:cs typeface="+mn-cs"/>
              </a:rPr>
              <a:t>S</a:t>
            </a:r>
            <a:endParaRPr kumimoji="0" lang="en-US" b="0" i="0" u="none" strike="noStrike" kern="1200" cap="none" spc="0" normalizeH="0" baseline="0" noProof="0" dirty="0" smtClean="0">
              <a:ln>
                <a:noFill/>
              </a:ln>
              <a:solidFill>
                <a:schemeClr val="accent1">
                  <a:lumMod val="60000"/>
                  <a:lumOff val="40000"/>
                  <a:alpha val="33000"/>
                </a:schemeClr>
              </a:solidFill>
              <a:effectLst/>
              <a:uLnTx/>
              <a:uFillTx/>
              <a:latin typeface="+mn-lt"/>
              <a:ea typeface="+mn-ea"/>
              <a:cs typeface="+mn-cs"/>
            </a:endParaRPr>
          </a:p>
        </p:txBody>
      </p:sp>
      <p:sp>
        <p:nvSpPr>
          <p:cNvPr id="8" name="Content Placeholder 2"/>
          <p:cNvSpPr txBox="1">
            <a:spLocks/>
          </p:cNvSpPr>
          <p:nvPr/>
        </p:nvSpPr>
        <p:spPr>
          <a:xfrm>
            <a:off x="304800" y="3048000"/>
            <a:ext cx="2286000" cy="3810000"/>
          </a:xfrm>
          <a:prstGeom prst="rect">
            <a:avLst/>
          </a:prstGeom>
          <a:effectLst/>
        </p:spPr>
        <p:txBody>
          <a:bodyPr vert="horz" lIns="91440" tIns="45720" rIns="91440" bIns="45720" rtlCol="0">
            <a:noAutofit/>
          </a:bodyPr>
          <a:lstStyle/>
          <a:p>
            <a:pPr marL="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lang="en-US" sz="21400" dirty="0">
                <a:solidFill>
                  <a:schemeClr val="tx1">
                    <a:lumMod val="65000"/>
                    <a:lumOff val="35000"/>
                    <a:alpha val="15000"/>
                  </a:schemeClr>
                </a:solidFill>
              </a:rPr>
              <a:t>O</a:t>
            </a:r>
            <a:endParaRPr kumimoji="0" lang="en-US" sz="1600" b="0" i="0" u="none" strike="noStrike" kern="1200" cap="none" spc="0" normalizeH="0" baseline="0" noProof="0" dirty="0" smtClean="0">
              <a:ln>
                <a:noFill/>
              </a:ln>
              <a:solidFill>
                <a:schemeClr val="tx1">
                  <a:lumMod val="65000"/>
                  <a:lumOff val="35000"/>
                  <a:alpha val="15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4000"/>
                            </p:stCondLst>
                            <p:childTnLst>
                              <p:par>
                                <p:cTn id="13" presetID="10" presetClass="entr" presetSubtype="0" fill="hold" nodeType="afterEffect">
                                  <p:stCondLst>
                                    <p:cond delay="10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6000"/>
                            </p:stCondLst>
                            <p:childTnLst>
                              <p:par>
                                <p:cTn id="17" presetID="10" presetClass="entr" presetSubtype="0" fill="hold" nodeType="afterEffect">
                                  <p:stCondLst>
                                    <p:cond delay="10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par>
                          <p:cTn id="20" fill="hold">
                            <p:stCondLst>
                              <p:cond delay="8000"/>
                            </p:stCondLst>
                            <p:childTnLst>
                              <p:par>
                                <p:cTn id="21" presetID="10" presetClass="entr" presetSubtype="0" fill="hold" nodeType="afterEffect">
                                  <p:stCondLst>
                                    <p:cond delay="10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childTnLst>
                          </p:cTn>
                        </p:par>
                        <p:par>
                          <p:cTn id="24" fill="hold">
                            <p:stCondLst>
                              <p:cond delay="10000"/>
                            </p:stCondLst>
                            <p:childTnLst>
                              <p:par>
                                <p:cTn id="25" presetID="10" presetClass="entr" presetSubtype="0" fill="hold" nodeType="afterEffect">
                                  <p:stCondLst>
                                    <p:cond delay="10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Bonuses</a:t>
            </a:r>
            <a:endParaRPr lang="en-US" sz="5400" dirty="0">
              <a:effectLst>
                <a:outerShdw blurRad="38100" dist="38100" dir="2700000" algn="tl">
                  <a:srgbClr val="000000">
                    <a:alpha val="43137"/>
                  </a:srgbClr>
                </a:outerShdw>
              </a:effectLst>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752600"/>
            <a:ext cx="3763668" cy="4389120"/>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6" name="Content Placeholder 5"/>
          <p:cNvSpPr>
            <a:spLocks noGrp="1"/>
          </p:cNvSpPr>
          <p:nvPr>
            <p:ph sz="half" idx="2"/>
          </p:nvPr>
        </p:nvSpPr>
        <p:spPr>
          <a:xfrm>
            <a:off x="4648200" y="1447800"/>
            <a:ext cx="4038600" cy="4525963"/>
          </a:xfrm>
        </p:spPr>
        <p:txBody>
          <a:bodyPr>
            <a:noAutofit/>
          </a:bodyPr>
          <a:lstStyle/>
          <a:p>
            <a:r>
              <a:rPr lang="en-US" dirty="0" smtClean="0">
                <a:effectLst>
                  <a:outerShdw blurRad="38100" dist="38100" dir="2700000" algn="tl">
                    <a:srgbClr val="000000">
                      <a:alpha val="43137"/>
                    </a:srgbClr>
                  </a:outerShdw>
                </a:effectLst>
              </a:rPr>
              <a:t>Be careful with your bonus structure.</a:t>
            </a:r>
          </a:p>
          <a:p>
            <a:r>
              <a:rPr lang="en-US" dirty="0" smtClean="0">
                <a:effectLst>
                  <a:outerShdw blurRad="38100" dist="38100" dir="2700000" algn="tl">
                    <a:srgbClr val="000000">
                      <a:alpha val="43137"/>
                    </a:srgbClr>
                  </a:outerShdw>
                </a:effectLst>
              </a:rPr>
              <a:t>Do not have a formulated bonus program based on a specific formula.</a:t>
            </a:r>
          </a:p>
          <a:p>
            <a:r>
              <a:rPr lang="en-US" dirty="0" smtClean="0">
                <a:effectLst>
                  <a:outerShdw blurRad="38100" dist="38100" dir="2700000" algn="tl">
                    <a:srgbClr val="000000">
                      <a:alpha val="43137"/>
                    </a:srgbClr>
                  </a:outerShdw>
                </a:effectLst>
              </a:rPr>
              <a:t>Bonuses must be based on the company reaching its overall goals and . . .</a:t>
            </a:r>
          </a:p>
          <a:p>
            <a:r>
              <a:rPr lang="en-US" dirty="0" smtClean="0">
                <a:effectLst>
                  <a:outerShdw blurRad="38100" dist="38100" dir="2700000" algn="tl">
                    <a:srgbClr val="000000">
                      <a:alpha val="43137"/>
                    </a:srgbClr>
                  </a:outerShdw>
                </a:effectLst>
              </a:rPr>
              <a:t>Should be subjective !</a:t>
            </a:r>
            <a:endParaRPr lang="en-US" dirty="0">
              <a:effectLst>
                <a:outerShdw blurRad="38100" dist="38100" dir="2700000" algn="tl">
                  <a:srgbClr val="000000">
                    <a:alpha val="43137"/>
                  </a:srgbClr>
                </a:outerShdw>
              </a:effectLst>
            </a:endParaRPr>
          </a:p>
        </p:txBody>
      </p:sp>
      <p:sp>
        <p:nvSpPr>
          <p:cNvPr id="5" name="Rectangle 4"/>
          <p:cNvSpPr/>
          <p:nvPr/>
        </p:nvSpPr>
        <p:spPr>
          <a:xfrm>
            <a:off x="0" y="4572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2427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1000"/>
                                        <p:tgtEl>
                                          <p:spTgt spid="6">
                                            <p:txEl>
                                              <p:pRg st="1" end="1"/>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Effect transition="in" filter="fade">
                                      <p:cBhvr>
                                        <p:cTn id="24" dur="1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People are the Key</a:t>
            </a:r>
            <a:endParaRPr lang="en-US" sz="5400" dirty="0">
              <a:effectLst>
                <a:outerShdw blurRad="38100" dist="38100" dir="2700000" algn="tl">
                  <a:srgbClr val="000000">
                    <a:alpha val="43137"/>
                  </a:srgbClr>
                </a:outerShdw>
              </a:effectLst>
            </a:endParaRPr>
          </a:p>
        </p:txBody>
      </p:sp>
      <p:pic>
        <p:nvPicPr>
          <p:cNvPr id="4" name="Content Placeholder 3"/>
          <p:cNvPicPr>
            <a:picLocks noGrp="1" noChangeAspect="1"/>
          </p:cNvPicPr>
          <p:nvPr>
            <p:ph sz="half" idx="1"/>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457200" y="1676400"/>
            <a:ext cx="4114800" cy="4114800"/>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Content Placeholder 2"/>
          <p:cNvSpPr>
            <a:spLocks noGrp="1"/>
          </p:cNvSpPr>
          <p:nvPr>
            <p:ph sz="half" idx="2"/>
          </p:nvPr>
        </p:nvSpPr>
        <p:spPr/>
        <p:txBody>
          <a:bodyPr/>
          <a:lstStyle/>
          <a:p>
            <a:r>
              <a:rPr lang="en-US" dirty="0" smtClean="0">
                <a:effectLst>
                  <a:outerShdw blurRad="38100" dist="38100" dir="2700000" algn="tl">
                    <a:srgbClr val="000000">
                      <a:alpha val="43137"/>
                    </a:srgbClr>
                  </a:outerShdw>
                </a:effectLst>
              </a:rPr>
              <a:t>Everything in our business is about people.</a:t>
            </a:r>
          </a:p>
          <a:p>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Your most important job is to identify the right people, bring them into the firm, and then keep them there</a:t>
            </a:r>
            <a:r>
              <a:rPr lang="en-US" dirty="0" smtClean="0"/>
              <a:t>.</a:t>
            </a:r>
            <a:endParaRPr lang="en-US" dirty="0"/>
          </a:p>
        </p:txBody>
      </p:sp>
      <p:sp>
        <p:nvSpPr>
          <p:cNvPr id="5" name="Rectangle 4"/>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813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HR Department</a:t>
            </a:r>
            <a:endParaRPr lang="en-US" sz="5400" dirty="0">
              <a:effectLst>
                <a:outerShdw blurRad="38100" dist="38100" dir="2700000" algn="tl">
                  <a:srgbClr val="000000">
                    <a:alpha val="43137"/>
                  </a:srgbClr>
                </a:outerShdw>
              </a:effectLst>
            </a:endParaRP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1000" y="1559560"/>
            <a:ext cx="2286000" cy="1793240"/>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4" name="Rectangle 3"/>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13"/>
          <p:cNvSpPr>
            <a:spLocks noGrp="1"/>
          </p:cNvSpPr>
          <p:nvPr>
            <p:ph sz="half" idx="2"/>
          </p:nvPr>
        </p:nvSpPr>
        <p:spPr>
          <a:xfrm>
            <a:off x="4495800" y="1600200"/>
            <a:ext cx="4191000" cy="4525963"/>
          </a:xfrm>
        </p:spPr>
        <p:txBody>
          <a:bodyPr>
            <a:normAutofit/>
          </a:bodyPr>
          <a:lstStyle/>
          <a:p>
            <a:endParaRPr lang="en-US" sz="2400"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Fire your HR Department or at least . . .</a:t>
            </a:r>
          </a:p>
          <a:p>
            <a:endParaRPr lang="en-US" dirty="0">
              <a:effectLst>
                <a:outerShdw blurRad="38100" dist="38100" dir="2700000" algn="tl">
                  <a:srgbClr val="000000">
                    <a:alpha val="43137"/>
                  </a:srgbClr>
                </a:outerShdw>
              </a:effectLst>
            </a:endParaRPr>
          </a:p>
          <a:p>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Put them on a short leash !</a:t>
            </a:r>
          </a:p>
        </p:txBody>
      </p:sp>
      <p:pic>
        <p:nvPicPr>
          <p:cNvPr id="17" name="Content Placeholder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3810000"/>
            <a:ext cx="2286000" cy="2234711"/>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593024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1000"/>
                                        <p:tgtEl>
                                          <p:spTgt spid="14">
                                            <p:txEl>
                                              <p:pRg st="1" end="1"/>
                                            </p:txEl>
                                          </p:spTgt>
                                        </p:tgtEl>
                                      </p:cBhvr>
                                    </p:animEffect>
                                  </p:childTnLst>
                                </p:cTn>
                              </p:par>
                            </p:childTnLst>
                          </p:cTn>
                        </p:par>
                        <p:par>
                          <p:cTn id="13" fill="hold">
                            <p:stCondLst>
                              <p:cond delay="2000"/>
                            </p:stCondLst>
                            <p:childTnLst>
                              <p:par>
                                <p:cTn id="14" presetID="2" presetClass="entr" presetSubtype="12"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0-#ppt_w/2"/>
                                          </p:val>
                                        </p:tav>
                                        <p:tav tm="100000">
                                          <p:val>
                                            <p:strVal val="#ppt_x"/>
                                          </p:val>
                                        </p:tav>
                                      </p:tavLst>
                                    </p:anim>
                                    <p:anim calcmode="lin" valueType="num">
                                      <p:cBhvr additive="base">
                                        <p:cTn id="17" dur="1000" fill="hold"/>
                                        <p:tgtEl>
                                          <p:spTgt spid="17"/>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14">
                                            <p:txEl>
                                              <p:pRg st="4" end="4"/>
                                            </p:txEl>
                                          </p:spTgt>
                                        </p:tgtEl>
                                        <p:attrNameLst>
                                          <p:attrName>style.visibility</p:attrName>
                                        </p:attrNameLst>
                                      </p:cBhvr>
                                      <p:to>
                                        <p:strVal val="visible"/>
                                      </p:to>
                                    </p:set>
                                    <p:animEffect transition="in" filter="fade">
                                      <p:cBhvr>
                                        <p:cTn id="21" dur="10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Building a Team</a:t>
            </a:r>
            <a:endParaRPr lang="en-US" sz="5400" dirty="0">
              <a:effectLst>
                <a:outerShdw blurRad="38100" dist="38100" dir="2700000" algn="tl">
                  <a:srgbClr val="000000">
                    <a:alpha val="43137"/>
                  </a:srgbClr>
                </a:outerShdw>
              </a:effectLst>
            </a:endParaRPr>
          </a:p>
        </p:txBody>
      </p:sp>
      <p:pic>
        <p:nvPicPr>
          <p:cNvPr id="4" name="Content Placeholder 3"/>
          <p:cNvPicPr>
            <a:picLocks noGrp="1" noChangeAspect="1"/>
          </p:cNvPicPr>
          <p:nvPr>
            <p:ph sz="half" idx="1"/>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304800" y="1752600"/>
            <a:ext cx="4572000" cy="3346703"/>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Content Placeholder 2"/>
          <p:cNvSpPr>
            <a:spLocks noGrp="1"/>
          </p:cNvSpPr>
          <p:nvPr>
            <p:ph sz="half" idx="2"/>
          </p:nvPr>
        </p:nvSpPr>
        <p:spPr/>
        <p:txBody>
          <a:bodyPr>
            <a:normAutofit/>
          </a:bodyPr>
          <a:lstStyle/>
          <a:p>
            <a:r>
              <a:rPr lang="en-US" dirty="0" smtClean="0">
                <a:effectLst>
                  <a:outerShdw blurRad="38100" dist="38100" dir="2700000" algn="tl">
                    <a:srgbClr val="000000">
                      <a:alpha val="43137"/>
                    </a:srgbClr>
                  </a:outerShdw>
                </a:effectLst>
              </a:rPr>
              <a:t>Hire people first on their:</a:t>
            </a:r>
          </a:p>
          <a:p>
            <a:pPr lvl="1"/>
            <a:r>
              <a:rPr lang="en-US" sz="2800" dirty="0" smtClean="0">
                <a:solidFill>
                  <a:schemeClr val="tx1"/>
                </a:solidFill>
                <a:effectLst>
                  <a:outerShdw blurRad="38100" dist="38100" dir="2700000" algn="tl">
                    <a:srgbClr val="000000">
                      <a:alpha val="43137"/>
                    </a:srgbClr>
                  </a:outerShdw>
                </a:effectLst>
              </a:rPr>
              <a:t>Loyalty</a:t>
            </a:r>
          </a:p>
          <a:p>
            <a:pPr lvl="1"/>
            <a:r>
              <a:rPr lang="en-US" sz="2800" dirty="0" smtClean="0">
                <a:solidFill>
                  <a:schemeClr val="tx1"/>
                </a:solidFill>
                <a:effectLst>
                  <a:outerShdw blurRad="38100" dist="38100" dir="2700000" algn="tl">
                    <a:srgbClr val="000000">
                      <a:alpha val="43137"/>
                    </a:srgbClr>
                  </a:outerShdw>
                </a:effectLst>
              </a:rPr>
              <a:t>Character</a:t>
            </a:r>
          </a:p>
          <a:p>
            <a:pPr lvl="1"/>
            <a:r>
              <a:rPr lang="en-US" sz="2800" dirty="0" smtClean="0">
                <a:solidFill>
                  <a:schemeClr val="tx1"/>
                </a:solidFill>
                <a:effectLst>
                  <a:outerShdw blurRad="38100" dist="38100" dir="2700000" algn="tl">
                    <a:srgbClr val="000000">
                      <a:alpha val="43137"/>
                    </a:srgbClr>
                  </a:outerShdw>
                </a:effectLst>
              </a:rPr>
              <a:t>Talent</a:t>
            </a:r>
          </a:p>
          <a:p>
            <a:pPr lvl="1"/>
            <a:r>
              <a:rPr lang="en-US" sz="2800" dirty="0" smtClean="0">
                <a:solidFill>
                  <a:schemeClr val="tx1"/>
                </a:solidFill>
                <a:effectLst>
                  <a:outerShdw blurRad="38100" dist="38100" dir="2700000" algn="tl">
                    <a:srgbClr val="000000">
                      <a:alpha val="43137"/>
                    </a:srgbClr>
                  </a:outerShdw>
                </a:effectLst>
              </a:rPr>
              <a:t>Experience</a:t>
            </a:r>
          </a:p>
          <a:p>
            <a:pPr lvl="1"/>
            <a:endParaRPr lang="en-US" sz="2800" dirty="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Experience is greatly overrated when hiring.</a:t>
            </a:r>
          </a:p>
        </p:txBody>
      </p:sp>
      <p:sp>
        <p:nvSpPr>
          <p:cNvPr id="5" name="Rectangle 4"/>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7525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childTnLst>
                                </p:cTn>
                              </p:par>
                            </p:childTnLst>
                          </p:cTn>
                        </p:par>
                        <p:par>
                          <p:cTn id="25" fill="hold">
                            <p:stCondLst>
                              <p:cond delay="5000"/>
                            </p:stCondLst>
                            <p:childTnLst>
                              <p:par>
                                <p:cTn id="26" presetID="10" presetClass="entr" presetSubtype="0" fill="hold" grpId="0"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childTnLst>
                                </p:cTn>
                              </p:par>
                            </p:childTnLst>
                          </p:cTn>
                        </p:par>
                        <p:par>
                          <p:cTn id="29" fill="hold">
                            <p:stCondLst>
                              <p:cond delay="6000"/>
                            </p:stCondLst>
                            <p:childTnLst>
                              <p:par>
                                <p:cTn id="30" presetID="10" presetClass="entr" presetSubtype="0" fill="hold" grpId="0"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2"/>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Treat People Fairly</a:t>
            </a:r>
            <a:endParaRPr lang="en-US" sz="5400" dirty="0">
              <a:effectLst>
                <a:outerShdw blurRad="38100" dist="38100" dir="2700000" algn="tl">
                  <a:srgbClr val="000000">
                    <a:alpha val="43137"/>
                  </a:srgbClr>
                </a:outerShdw>
              </a:effectLst>
            </a:endParaRPr>
          </a:p>
        </p:txBody>
      </p:sp>
      <p:sp>
        <p:nvSpPr>
          <p:cNvPr id="6" name="Content Placeholder 5"/>
          <p:cNvSpPr>
            <a:spLocks noGrp="1"/>
          </p:cNvSpPr>
          <p:nvPr>
            <p:ph sz="half" idx="2"/>
          </p:nvPr>
        </p:nvSpPr>
        <p:spPr/>
        <p:txBody>
          <a:bodyPr>
            <a:noAutofit/>
          </a:bodyPr>
          <a:lstStyle/>
          <a:p>
            <a:r>
              <a:rPr lang="en-US" dirty="0" smtClean="0">
                <a:effectLst>
                  <a:outerShdw blurRad="38100" dist="38100" dir="2700000" algn="tl">
                    <a:srgbClr val="000000">
                      <a:alpha val="43137"/>
                    </a:srgbClr>
                  </a:outerShdw>
                </a:effectLst>
              </a:rPr>
              <a:t>Everyone wants to be treated as an individual, but they also expect to be treated equally.</a:t>
            </a:r>
          </a:p>
          <a:p>
            <a:r>
              <a:rPr lang="en-US" dirty="0" smtClean="0">
                <a:effectLst>
                  <a:outerShdw blurRad="38100" dist="38100" dir="2700000" algn="tl">
                    <a:srgbClr val="000000">
                      <a:alpha val="43137"/>
                    </a:srgbClr>
                  </a:outerShdw>
                </a:effectLst>
              </a:rPr>
              <a:t>You can’t be fair to everyone all of the time.</a:t>
            </a:r>
          </a:p>
          <a:p>
            <a:r>
              <a:rPr lang="en-US" dirty="0" smtClean="0">
                <a:effectLst>
                  <a:outerShdw blurRad="38100" dist="38100" dir="2700000" algn="tl">
                    <a:srgbClr val="000000">
                      <a:alpha val="43137"/>
                    </a:srgbClr>
                  </a:outerShdw>
                </a:effectLst>
              </a:rPr>
              <a:t>People join organizations and leave managers.</a:t>
            </a:r>
            <a:endParaRPr lang="en-US" dirty="0">
              <a:effectLst>
                <a:outerShdw blurRad="38100" dist="38100" dir="2700000" algn="tl">
                  <a:srgbClr val="000000">
                    <a:alpha val="43137"/>
                  </a:srgbClr>
                </a:outerShdw>
              </a:effectLst>
            </a:endParaRPr>
          </a:p>
        </p:txBody>
      </p:sp>
      <p:sp>
        <p:nvSpPr>
          <p:cNvPr id="4" name="Rectangle 3"/>
          <p:cNvSpPr/>
          <p:nvPr/>
        </p:nvSpPr>
        <p:spPr>
          <a:xfrm>
            <a:off x="0" y="4572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Mel Nichols\AppData\Local\Microsoft\Windows\Temporary Internet Files\Content.IE5\RC8S0CDR\MP900409268[1].jpg"/>
          <p:cNvPicPr>
            <a:picLocks noGrp="1" noChangeAspect="1" noChangeArrowheads="1"/>
          </p:cNvPicPr>
          <p:nvPr>
            <p:ph sz="half" idx="1"/>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457200" y="1843881"/>
            <a:ext cx="4038600" cy="4038600"/>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520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1000" fill="hold"/>
                                        <p:tgtEl>
                                          <p:spTgt spid="1026"/>
                                        </p:tgtEl>
                                        <p:attrNameLst>
                                          <p:attrName>ppt_x</p:attrName>
                                        </p:attrNameLst>
                                      </p:cBhvr>
                                      <p:tavLst>
                                        <p:tav tm="0">
                                          <p:val>
                                            <p:strVal val="0-#ppt_w/2"/>
                                          </p:val>
                                        </p:tav>
                                        <p:tav tm="100000">
                                          <p:val>
                                            <p:strVal val="#ppt_x"/>
                                          </p:val>
                                        </p:tav>
                                      </p:tavLst>
                                    </p:anim>
                                    <p:anim calcmode="lin" valueType="num">
                                      <p:cBhvr additive="base">
                                        <p:cTn id="8" dur="1000" fill="hold"/>
                                        <p:tgtEl>
                                          <p:spTgt spid="1026"/>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1000"/>
                                        <p:tgtEl>
                                          <p:spTgt spid="6">
                                            <p:txEl>
                                              <p:pRg st="1" end="1"/>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Rules</a:t>
            </a:r>
            <a:endParaRPr lang="en-US" sz="5400"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1"/>
          </p:nvPr>
        </p:nvPicPr>
        <p:blipFill>
          <a:blip r:embed="rId2">
            <a:extLst>
              <a:ext uri="{BEBA8EAE-BF5A-486C-A8C5-ECC9F3942E4B}">
                <a14:imgProps xmlns:a14="http://schemas.microsoft.com/office/drawing/2010/main">
                  <a14:imgLayer r:embed="rId3">
                    <a14:imgEffect>
                      <a14:sharpenSoften amount="50000"/>
                    </a14:imgEffect>
                    <a14:imgEffect>
                      <a14:colorTemperature colorTemp="88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33399" y="1524000"/>
            <a:ext cx="4114800" cy="3976575"/>
          </a:xfrm>
          <a:prstGeom prst="rect">
            <a:avLst/>
          </a:prstGeom>
          <a:ln>
            <a:noFill/>
          </a:ln>
          <a:effectLst>
            <a:reflection blurRad="12700" stA="80000" endPos="30000" dist="5000" dir="5400000" sy="-100000" algn="bl" rotWithShape="0"/>
          </a:effectLst>
          <a:scene3d>
            <a:camera prst="perspectiveContrastingLeftFacing">
              <a:rot lat="20999999" lon="19799999" rev="0"/>
            </a:camera>
            <a:lightRig rig="threePt" dir="t">
              <a:rot lat="0" lon="0" rev="2700000"/>
            </a:lightRig>
          </a:scene3d>
          <a:sp3d>
            <a:bevelT w="63500" h="50800"/>
          </a:sp3d>
        </p:spPr>
      </p:pic>
      <p:sp>
        <p:nvSpPr>
          <p:cNvPr id="6" name="Content Placeholder 5"/>
          <p:cNvSpPr>
            <a:spLocks noGrp="1"/>
          </p:cNvSpPr>
          <p:nvPr>
            <p:ph sz="half" idx="2"/>
          </p:nvPr>
        </p:nvSpPr>
        <p:spPr/>
        <p:txBody>
          <a:bodyPr>
            <a:normAutofit/>
          </a:bodyPr>
          <a:lstStyle/>
          <a:p>
            <a:r>
              <a:rPr lang="en-US" dirty="0">
                <a:effectLst>
                  <a:outerShdw blurRad="38100" dist="38100" dir="2700000" algn="tl">
                    <a:srgbClr val="000000">
                      <a:alpha val="43137"/>
                    </a:srgbClr>
                  </a:outerShdw>
                </a:effectLst>
              </a:rPr>
              <a:t>Rules are important</a:t>
            </a:r>
            <a:r>
              <a:rPr lang="en-US" dirty="0" smtClean="0">
                <a:effectLst>
                  <a:outerShdw blurRad="38100" dist="38100" dir="2700000" algn="tl">
                    <a:srgbClr val="000000">
                      <a:alpha val="43137"/>
                    </a:srgbClr>
                  </a:outerShdw>
                </a:effectLst>
              </a:rPr>
              <a:t>.</a:t>
            </a:r>
          </a:p>
          <a:p>
            <a:endParaRPr lang="en-US" dirty="0">
              <a:effectLst>
                <a:outerShdw blurRad="38100" dist="38100" dir="2700000" algn="tl">
                  <a:srgbClr val="000000">
                    <a:alpha val="43137"/>
                  </a:srgbClr>
                </a:outerShdw>
              </a:effectLst>
            </a:endParaRPr>
          </a:p>
          <a:p>
            <a:r>
              <a:rPr lang="en-US" dirty="0">
                <a:effectLst>
                  <a:outerShdw blurRad="38100" dist="38100" dir="2700000" algn="tl">
                    <a:srgbClr val="000000">
                      <a:alpha val="43137"/>
                    </a:srgbClr>
                  </a:outerShdw>
                </a:effectLst>
              </a:rPr>
              <a:t>Obedience to rules is critically important</a:t>
            </a:r>
            <a:r>
              <a:rPr lang="en-US" dirty="0" smtClean="0">
                <a:effectLst>
                  <a:outerShdw blurRad="38100" dist="38100" dir="2700000" algn="tl">
                    <a:srgbClr val="000000">
                      <a:alpha val="43137"/>
                    </a:srgbClr>
                  </a:outerShdw>
                </a:effectLst>
              </a:rPr>
              <a:t>.</a:t>
            </a:r>
          </a:p>
          <a:p>
            <a:endParaRPr lang="en-US" dirty="0">
              <a:effectLst>
                <a:outerShdw blurRad="38100" dist="38100" dir="2700000" algn="tl">
                  <a:srgbClr val="000000">
                    <a:alpha val="43137"/>
                  </a:srgbClr>
                </a:outerShdw>
              </a:effectLst>
            </a:endParaRPr>
          </a:p>
          <a:p>
            <a:r>
              <a:rPr lang="en-US" dirty="0">
                <a:effectLst>
                  <a:outerShdw blurRad="38100" dist="38100" dir="2700000" algn="tl">
                    <a:srgbClr val="000000">
                      <a:alpha val="43137"/>
                    </a:srgbClr>
                  </a:outerShdw>
                </a:effectLst>
              </a:rPr>
              <a:t>No individual or organization </a:t>
            </a:r>
            <a:r>
              <a:rPr lang="en-US">
                <a:effectLst>
                  <a:outerShdw blurRad="38100" dist="38100" dir="2700000" algn="tl">
                    <a:srgbClr val="000000">
                      <a:alpha val="43137"/>
                    </a:srgbClr>
                  </a:outerShdw>
                </a:effectLst>
              </a:rPr>
              <a:t>that </a:t>
            </a:r>
            <a:r>
              <a:rPr lang="en-US" smtClean="0">
                <a:effectLst>
                  <a:outerShdw blurRad="38100" dist="38100" dir="2700000" algn="tl">
                    <a:srgbClr val="000000">
                      <a:alpha val="43137"/>
                    </a:srgbClr>
                  </a:outerShdw>
                </a:effectLst>
              </a:rPr>
              <a:t>flouts </a:t>
            </a:r>
            <a:r>
              <a:rPr lang="en-US" dirty="0" smtClean="0">
                <a:effectLst>
                  <a:outerShdw blurRad="38100" dist="38100" dir="2700000" algn="tl">
                    <a:srgbClr val="000000">
                      <a:alpha val="43137"/>
                    </a:srgbClr>
                  </a:outerShdw>
                </a:effectLst>
              </a:rPr>
              <a:t>the </a:t>
            </a:r>
            <a:r>
              <a:rPr lang="en-US" dirty="0">
                <a:effectLst>
                  <a:outerShdw blurRad="38100" dist="38100" dir="2700000" algn="tl">
                    <a:srgbClr val="000000">
                      <a:alpha val="43137"/>
                    </a:srgbClr>
                  </a:outerShdw>
                </a:effectLst>
              </a:rPr>
              <a:t>rules can thrive and survive</a:t>
            </a:r>
            <a:r>
              <a:rPr lang="en-US"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p:txBody>
      </p:sp>
      <p:sp>
        <p:nvSpPr>
          <p:cNvPr id="4" name="Rectangle 3"/>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6402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1000"/>
                                        <p:tgtEl>
                                          <p:spTgt spid="6">
                                            <p:txEl>
                                              <p:pRg st="2" end="2"/>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6">
                                            <p:txEl>
                                              <p:pRg st="4" end="4"/>
                                            </p:txEl>
                                          </p:spTgt>
                                        </p:tgtEl>
                                        <p:attrNameLst>
                                          <p:attrName>style.visibility</p:attrName>
                                        </p:attrNameLst>
                                      </p:cBhvr>
                                      <p:to>
                                        <p:strVal val="visible"/>
                                      </p:to>
                                    </p:set>
                                    <p:animEffect transition="in" filter="fade">
                                      <p:cBhvr>
                                        <p:cTn id="20"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Wisdom &amp; Judgment</a:t>
            </a:r>
            <a:endParaRPr lang="en-US" sz="5400" dirty="0">
              <a:effectLst>
                <a:outerShdw blurRad="38100" dist="38100" dir="2700000" algn="tl">
                  <a:srgbClr val="000000">
                    <a:alpha val="43137"/>
                  </a:srgbClr>
                </a:outerShdw>
              </a:effectLst>
            </a:endParaRPr>
          </a:p>
        </p:txBody>
      </p:sp>
      <p:sp>
        <p:nvSpPr>
          <p:cNvPr id="6" name="Content Placeholder 5"/>
          <p:cNvSpPr>
            <a:spLocks noGrp="1"/>
          </p:cNvSpPr>
          <p:nvPr>
            <p:ph sz="half" idx="2"/>
          </p:nvPr>
        </p:nvSpPr>
        <p:spPr>
          <a:xfrm>
            <a:off x="4572000" y="1447800"/>
            <a:ext cx="4267200" cy="5105400"/>
          </a:xfrm>
        </p:spPr>
        <p:txBody>
          <a:bodyPr>
            <a:normAutofit lnSpcReduction="10000"/>
          </a:bodyPr>
          <a:lstStyle/>
          <a:p>
            <a:r>
              <a:rPr lang="en-US" dirty="0" smtClean="0">
                <a:effectLst>
                  <a:outerShdw blurRad="38100" dist="38100" dir="2700000" algn="tl">
                    <a:srgbClr val="000000">
                      <a:alpha val="43137"/>
                    </a:srgbClr>
                  </a:outerShdw>
                </a:effectLst>
              </a:rPr>
              <a:t>Demand and allow people to think for themselves.</a:t>
            </a:r>
          </a:p>
          <a:p>
            <a:r>
              <a:rPr lang="en-US" dirty="0" smtClean="0">
                <a:effectLst>
                  <a:outerShdw blurRad="38100" dist="38100" dir="2700000" algn="tl">
                    <a:srgbClr val="000000">
                      <a:alpha val="43137"/>
                    </a:srgbClr>
                  </a:outerShdw>
                </a:effectLst>
              </a:rPr>
              <a:t>Help people develop confidence in their own judgment rather than yours.</a:t>
            </a:r>
          </a:p>
          <a:p>
            <a:r>
              <a:rPr lang="en-US" dirty="0" smtClean="0">
                <a:effectLst>
                  <a:outerShdw blurRad="38100" dist="38100" dir="2700000" algn="tl">
                    <a:srgbClr val="000000">
                      <a:alpha val="43137"/>
                    </a:srgbClr>
                  </a:outerShdw>
                </a:effectLst>
              </a:rPr>
              <a:t>Trust people until they prove untrustworthy.</a:t>
            </a:r>
          </a:p>
          <a:p>
            <a:r>
              <a:rPr lang="en-US" dirty="0" smtClean="0">
                <a:effectLst>
                  <a:outerShdw blurRad="38100" dist="38100" dir="2700000" algn="tl">
                    <a:srgbClr val="000000">
                      <a:alpha val="43137"/>
                    </a:srgbClr>
                  </a:outerShdw>
                </a:effectLst>
              </a:rPr>
              <a:t>Know the difference between right, wrong and style.</a:t>
            </a:r>
            <a:endParaRPr lang="en-US" dirty="0">
              <a:effectLst>
                <a:outerShdw blurRad="38100" dist="38100" dir="2700000" algn="tl">
                  <a:srgbClr val="000000">
                    <a:alpha val="43137"/>
                  </a:srgbClr>
                </a:outerShdw>
              </a:effectLst>
            </a:endParaRPr>
          </a:p>
          <a:p>
            <a:endParaRPr lang="en-US" dirty="0">
              <a:effectLst>
                <a:outerShdw blurRad="38100" dist="38100" dir="2700000" algn="tl">
                  <a:srgbClr val="000000">
                    <a:alpha val="43137"/>
                  </a:srgbClr>
                </a:outerShdw>
              </a:effectLst>
            </a:endParaRPr>
          </a:p>
        </p:txBody>
      </p:sp>
      <p:sp>
        <p:nvSpPr>
          <p:cNvPr id="4" name="Rectangle 3"/>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Mel Nichols\AppData\Local\Microsoft\Windows\Temporary Internet Files\Content.IE5\1QQQGDVJ\MC900070855[1].wmf"/>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592396" y="1524000"/>
            <a:ext cx="3217604" cy="2953308"/>
          </a:xfrm>
          <a:prstGeom prst="rect">
            <a:avLst/>
          </a:prstGeom>
          <a:noFill/>
          <a:effectLst>
            <a:reflection stA="80000" endPos="65000" dist="50800" dir="5400000" sy="-100000" algn="bl" rotWithShape="0"/>
          </a:effectLst>
          <a:scene3d>
            <a:camera prst="orthographicFront">
              <a:rot lat="896496" lon="1880268" rev="310525"/>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2757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1000" fill="hold"/>
                                        <p:tgtEl>
                                          <p:spTgt spid="1026"/>
                                        </p:tgtEl>
                                        <p:attrNameLst>
                                          <p:attrName>ppt_x</p:attrName>
                                        </p:attrNameLst>
                                      </p:cBhvr>
                                      <p:tavLst>
                                        <p:tav tm="0">
                                          <p:val>
                                            <p:strVal val="0-#ppt_w/2"/>
                                          </p:val>
                                        </p:tav>
                                        <p:tav tm="100000">
                                          <p:val>
                                            <p:strVal val="#ppt_x"/>
                                          </p:val>
                                        </p:tav>
                                      </p:tavLst>
                                    </p:anim>
                                    <p:anim calcmode="lin" valueType="num">
                                      <p:cBhvr additive="base">
                                        <p:cTn id="8" dur="1000" fill="hold"/>
                                        <p:tgtEl>
                                          <p:spTgt spid="102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1000"/>
                                        <p:tgtEl>
                                          <p:spTgt spid="6">
                                            <p:txEl>
                                              <p:pRg st="1" end="1"/>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Effect transition="in" filter="fade">
                                      <p:cBhvr>
                                        <p:cTn id="24" dur="1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To Err is Human</a:t>
            </a:r>
            <a:endParaRPr lang="en-US" sz="5400" dirty="0">
              <a:effectLst>
                <a:outerShdw blurRad="38100" dist="38100" dir="2700000" algn="tl">
                  <a:srgbClr val="000000">
                    <a:alpha val="43137"/>
                  </a:srgbClr>
                </a:outerShdw>
              </a:effectLst>
            </a:endParaRPr>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752600"/>
            <a:ext cx="4572000" cy="3429000"/>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Content Placeholder 2"/>
          <p:cNvSpPr>
            <a:spLocks noGrp="1"/>
          </p:cNvSpPr>
          <p:nvPr>
            <p:ph sz="half" idx="2"/>
          </p:nvPr>
        </p:nvSpPr>
        <p:spPr/>
        <p:txBody>
          <a:bodyPr>
            <a:noAutofit/>
          </a:bodyPr>
          <a:lstStyle/>
          <a:p>
            <a:r>
              <a:rPr lang="en-US" dirty="0" smtClean="0">
                <a:effectLst>
                  <a:outerShdw blurRad="38100" dist="38100" dir="2700000" algn="tl">
                    <a:srgbClr val="000000">
                      <a:alpha val="43137"/>
                    </a:srgbClr>
                  </a:outerShdw>
                </a:effectLst>
              </a:rPr>
              <a:t>Allow people their agency.</a:t>
            </a:r>
          </a:p>
          <a:p>
            <a:r>
              <a:rPr lang="en-US" dirty="0" smtClean="0">
                <a:effectLst>
                  <a:outerShdw blurRad="38100" dist="38100" dir="2700000" algn="tl">
                    <a:srgbClr val="000000">
                      <a:alpha val="43137"/>
                    </a:srgbClr>
                  </a:outerShdw>
                </a:effectLst>
              </a:rPr>
              <a:t>Let </a:t>
            </a:r>
            <a:r>
              <a:rPr lang="en-US" dirty="0">
                <a:effectLst>
                  <a:outerShdw blurRad="38100" dist="38100" dir="2700000" algn="tl">
                    <a:srgbClr val="000000">
                      <a:alpha val="43137"/>
                    </a:srgbClr>
                  </a:outerShdw>
                </a:effectLst>
              </a:rPr>
              <a:t>people make their own mistakes.</a:t>
            </a:r>
          </a:p>
          <a:p>
            <a:r>
              <a:rPr lang="en-US" dirty="0" smtClean="0">
                <a:effectLst>
                  <a:outerShdw blurRad="38100" dist="38100" dir="2700000" algn="tl">
                    <a:srgbClr val="000000">
                      <a:alpha val="43137"/>
                    </a:srgbClr>
                  </a:outerShdw>
                </a:effectLst>
              </a:rPr>
              <a:t>It is </a:t>
            </a:r>
            <a:r>
              <a:rPr lang="en-US" dirty="0">
                <a:effectLst>
                  <a:outerShdw blurRad="38100" dist="38100" dir="2700000" algn="tl">
                    <a:srgbClr val="000000">
                      <a:alpha val="43137"/>
                    </a:srgbClr>
                  </a:outerShdw>
                </a:effectLst>
              </a:rPr>
              <a:t>the only way that they will gain confidence, grow, and be of more value to you and to your company.</a:t>
            </a:r>
          </a:p>
        </p:txBody>
      </p:sp>
      <p:sp>
        <p:nvSpPr>
          <p:cNvPr id="5" name="Rectangle 4"/>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760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To Err is Human</a:t>
            </a:r>
            <a:endParaRPr lang="en-US" sz="5400" dirty="0">
              <a:effectLst>
                <a:outerShdw blurRad="38100" dist="38100" dir="2700000" algn="tl">
                  <a:srgbClr val="000000">
                    <a:alpha val="43137"/>
                  </a:srgbClr>
                </a:outerShdw>
              </a:effectLst>
            </a:endParaRPr>
          </a:p>
        </p:txBody>
      </p:sp>
      <p:sp>
        <p:nvSpPr>
          <p:cNvPr id="3" name="Content Placeholder 2"/>
          <p:cNvSpPr>
            <a:spLocks noGrp="1"/>
          </p:cNvSpPr>
          <p:nvPr>
            <p:ph sz="half" idx="2"/>
          </p:nvPr>
        </p:nvSpPr>
        <p:spPr/>
        <p:txBody>
          <a:bodyPr>
            <a:normAutofit lnSpcReduction="10000"/>
          </a:bodyPr>
          <a:lstStyle/>
          <a:p>
            <a:r>
              <a:rPr lang="en-US" sz="2400" dirty="0" smtClean="0">
                <a:effectLst>
                  <a:outerShdw blurRad="38100" dist="38100" dir="2700000" algn="tl">
                    <a:srgbClr val="000000">
                      <a:alpha val="43137"/>
                    </a:srgbClr>
                  </a:outerShdw>
                </a:effectLst>
              </a:rPr>
              <a:t>Be quick to praise and slow to criticize—the 25 to 1 Rule.</a:t>
            </a:r>
          </a:p>
          <a:p>
            <a:r>
              <a:rPr lang="en-US" sz="2400" dirty="0" smtClean="0">
                <a:effectLst>
                  <a:outerShdw blurRad="38100" dist="38100" dir="2700000" algn="tl">
                    <a:srgbClr val="000000">
                      <a:alpha val="43137"/>
                    </a:srgbClr>
                  </a:outerShdw>
                </a:effectLst>
              </a:rPr>
              <a:t>Criticism builds mistrust and shakes confidence.</a:t>
            </a:r>
          </a:p>
          <a:p>
            <a:r>
              <a:rPr lang="en-US" sz="2400" dirty="0" smtClean="0">
                <a:effectLst>
                  <a:outerShdw blurRad="38100" dist="38100" dir="2700000" algn="tl">
                    <a:srgbClr val="000000">
                      <a:alpha val="43137"/>
                    </a:srgbClr>
                  </a:outerShdw>
                </a:effectLst>
              </a:rPr>
              <a:t>Praise in public but criticize in private.</a:t>
            </a:r>
          </a:p>
          <a:p>
            <a:r>
              <a:rPr lang="en-US" sz="2400" dirty="0" smtClean="0">
                <a:effectLst>
                  <a:outerShdw blurRad="38100" dist="38100" dir="2700000" algn="tl">
                    <a:srgbClr val="000000">
                      <a:alpha val="43137"/>
                    </a:srgbClr>
                  </a:outerShdw>
                </a:effectLst>
              </a:rPr>
              <a:t>Always be harder on yourself than you are on others.</a:t>
            </a:r>
          </a:p>
          <a:p>
            <a:r>
              <a:rPr lang="en-US" sz="2400" dirty="0" smtClean="0">
                <a:effectLst>
                  <a:outerShdw blurRad="38100" dist="38100" dir="2700000" algn="tl">
                    <a:srgbClr val="000000">
                      <a:alpha val="43137"/>
                    </a:srgbClr>
                  </a:outerShdw>
                </a:effectLst>
              </a:rPr>
              <a:t>Mistakes are hard to deal with properly.</a:t>
            </a:r>
            <a:endParaRPr lang="en-US" sz="2400" dirty="0">
              <a:effectLst>
                <a:outerShdw blurRad="38100" dist="38100" dir="2700000" algn="tl">
                  <a:srgbClr val="000000">
                    <a:alpha val="43137"/>
                  </a:srgbClr>
                </a:outerShdw>
              </a:effectLst>
            </a:endParaRPr>
          </a:p>
        </p:txBody>
      </p:sp>
      <p:sp>
        <p:nvSpPr>
          <p:cNvPr id="5" name="Rectangle 4"/>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Content Placeholder 11"/>
          <p:cNvPicPr>
            <a:picLocks noGrp="1" noChangeAspect="1"/>
          </p:cNvPicPr>
          <p:nvPr>
            <p:ph sz="half" idx="1"/>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b="6090"/>
          <a:stretch/>
        </p:blipFill>
        <p:spPr>
          <a:xfrm>
            <a:off x="831026" y="1600201"/>
            <a:ext cx="3290948" cy="4250342"/>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797168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childTnLst>
                                </p:cTn>
                              </p:par>
                            </p:childTnLst>
                          </p:cTn>
                        </p:par>
                        <p:par>
                          <p:cTn id="25" fill="hold">
                            <p:stCondLst>
                              <p:cond delay="5000"/>
                            </p:stCondLst>
                            <p:childTnLst>
                              <p:par>
                                <p:cTn id="26" presetID="10" presetClass="entr" presetSubtype="0" fill="hold" grpId="0"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Honesty</a:t>
            </a:r>
            <a:endParaRPr lang="en-US" sz="5400" dirty="0">
              <a:effectLst>
                <a:outerShdw blurRad="38100" dist="38100" dir="2700000" algn="tl">
                  <a:srgbClr val="000000">
                    <a:alpha val="43137"/>
                  </a:srgbClr>
                </a:outerShdw>
              </a:effectLst>
            </a:endParaRPr>
          </a:p>
        </p:txBody>
      </p:sp>
      <p:sp>
        <p:nvSpPr>
          <p:cNvPr id="6" name="Content Placeholder 5"/>
          <p:cNvSpPr>
            <a:spLocks noGrp="1"/>
          </p:cNvSpPr>
          <p:nvPr>
            <p:ph sz="half" idx="2"/>
          </p:nvPr>
        </p:nvSpPr>
        <p:spPr/>
        <p:txBody>
          <a:bodyPr>
            <a:normAutofit/>
          </a:bodyPr>
          <a:lstStyle/>
          <a:p>
            <a:r>
              <a:rPr lang="en-US" sz="2400" dirty="0" smtClean="0">
                <a:effectLst>
                  <a:outerShdw blurRad="38100" dist="38100" dir="2700000" algn="tl">
                    <a:srgbClr val="000000">
                      <a:alpha val="43137"/>
                    </a:srgbClr>
                  </a:outerShdw>
                </a:effectLst>
              </a:rPr>
              <a:t>Always, always, always tell the truth.</a:t>
            </a:r>
          </a:p>
          <a:p>
            <a:r>
              <a:rPr lang="en-US" sz="2400" dirty="0" smtClean="0">
                <a:effectLst>
                  <a:outerShdw blurRad="38100" dist="38100" dir="2700000" algn="tl">
                    <a:srgbClr val="000000">
                      <a:alpha val="43137"/>
                    </a:srgbClr>
                  </a:outerShdw>
                </a:effectLst>
              </a:rPr>
              <a:t>That means you must also be forthright.</a:t>
            </a:r>
          </a:p>
          <a:p>
            <a:r>
              <a:rPr lang="en-US" sz="2400" dirty="0" smtClean="0">
                <a:effectLst>
                  <a:outerShdw blurRad="38100" dist="38100" dir="2700000" algn="tl">
                    <a:srgbClr val="000000">
                      <a:alpha val="43137"/>
                    </a:srgbClr>
                  </a:outerShdw>
                </a:effectLst>
              </a:rPr>
              <a:t>Keep confidences.</a:t>
            </a:r>
          </a:p>
          <a:p>
            <a:r>
              <a:rPr lang="en-US" sz="2400" dirty="0" smtClean="0">
                <a:effectLst>
                  <a:outerShdw blurRad="38100" dist="38100" dir="2700000" algn="tl">
                    <a:srgbClr val="000000">
                      <a:alpha val="43137"/>
                    </a:srgbClr>
                  </a:outerShdw>
                </a:effectLst>
              </a:rPr>
              <a:t>Silence means consent.</a:t>
            </a:r>
          </a:p>
          <a:p>
            <a:r>
              <a:rPr lang="en-US" sz="2400" dirty="0" smtClean="0">
                <a:effectLst>
                  <a:outerShdw blurRad="38100" dist="38100" dir="2700000" algn="tl">
                    <a:srgbClr val="000000">
                      <a:alpha val="43137"/>
                    </a:srgbClr>
                  </a:outerShdw>
                </a:effectLst>
              </a:rPr>
              <a:t>Do not state something is a fact unless you know it is a fact.</a:t>
            </a:r>
          </a:p>
          <a:p>
            <a:r>
              <a:rPr lang="en-US" sz="2400" dirty="0" smtClean="0">
                <a:effectLst>
                  <a:outerShdw blurRad="38100" dist="38100" dir="2700000" algn="tl">
                    <a:srgbClr val="000000">
                      <a:alpha val="43137"/>
                    </a:srgbClr>
                  </a:outerShdw>
                </a:effectLst>
              </a:rPr>
              <a:t>Honesty does not justify being rude.</a:t>
            </a:r>
            <a:endParaRPr lang="en-US" sz="2400" dirty="0">
              <a:effectLst>
                <a:outerShdw blurRad="38100" dist="38100" dir="2700000" algn="tl">
                  <a:srgbClr val="000000">
                    <a:alpha val="43137"/>
                  </a:srgbClr>
                </a:outerShdw>
              </a:effectLst>
            </a:endParaRPr>
          </a:p>
        </p:txBody>
      </p:sp>
      <p:sp>
        <p:nvSpPr>
          <p:cNvPr id="4" name="Rectangle 3"/>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28600" y="1917958"/>
            <a:ext cx="4800600" cy="3187442"/>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317263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1000"/>
                                        <p:tgtEl>
                                          <p:spTgt spid="6">
                                            <p:txEl>
                                              <p:pRg st="1" end="1"/>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Effect transition="in" filter="fade">
                                      <p:cBhvr>
                                        <p:cTn id="24" dur="1000"/>
                                        <p:tgtEl>
                                          <p:spTgt spid="6">
                                            <p:txEl>
                                              <p:pRg st="3" end="3"/>
                                            </p:txEl>
                                          </p:spTgt>
                                        </p:tgtEl>
                                      </p:cBhvr>
                                    </p:animEffect>
                                  </p:childTnLst>
                                </p:cTn>
                              </p:par>
                            </p:childTnLst>
                          </p:cTn>
                        </p:par>
                        <p:par>
                          <p:cTn id="25" fill="hold">
                            <p:stCondLst>
                              <p:cond delay="5000"/>
                            </p:stCondLst>
                            <p:childTnLst>
                              <p:par>
                                <p:cTn id="26" presetID="10" presetClass="entr" presetSubtype="0" fill="hold" grpId="0" nodeType="afterEffect">
                                  <p:stCondLst>
                                    <p:cond delay="0"/>
                                  </p:stCondLst>
                                  <p:childTnLst>
                                    <p:set>
                                      <p:cBhvr>
                                        <p:cTn id="27" dur="1" fill="hold">
                                          <p:stCondLst>
                                            <p:cond delay="0"/>
                                          </p:stCondLst>
                                        </p:cTn>
                                        <p:tgtEl>
                                          <p:spTgt spid="6">
                                            <p:txEl>
                                              <p:pRg st="4" end="4"/>
                                            </p:txEl>
                                          </p:spTgt>
                                        </p:tgtEl>
                                        <p:attrNameLst>
                                          <p:attrName>style.visibility</p:attrName>
                                        </p:attrNameLst>
                                      </p:cBhvr>
                                      <p:to>
                                        <p:strVal val="visible"/>
                                      </p:to>
                                    </p:set>
                                    <p:animEffect transition="in" filter="fade">
                                      <p:cBhvr>
                                        <p:cTn id="28" dur="1000"/>
                                        <p:tgtEl>
                                          <p:spTgt spid="6">
                                            <p:txEl>
                                              <p:pRg st="4" end="4"/>
                                            </p:txEl>
                                          </p:spTgt>
                                        </p:tgtEl>
                                      </p:cBhvr>
                                    </p:animEffect>
                                  </p:childTnLst>
                                </p:cTn>
                              </p:par>
                            </p:childTnLst>
                          </p:cTn>
                        </p:par>
                        <p:par>
                          <p:cTn id="29" fill="hold">
                            <p:stCondLst>
                              <p:cond delay="6000"/>
                            </p:stCondLst>
                            <p:childTnLst>
                              <p:par>
                                <p:cTn id="30" presetID="10" presetClass="entr" presetSubtype="0" fill="hold" grpId="0" nodeType="after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10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33400" y="381000"/>
            <a:ext cx="8229600" cy="762000"/>
          </a:xfrm>
          <a:prstGeom prst="rect">
            <a:avLst/>
          </a:prstGeom>
        </p:spPr>
        <p:txBody>
          <a:bodyPr vert="horz" lIns="91440" tIns="45720" rIns="91440" bIns="45720" rtlCol="0" anchor="b">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endParaRPr kumimoji="0" lang="en-US" sz="5400" b="1" i="0" u="none" strike="noStrike" kern="1200" cap="none" spc="0" normalizeH="0" baseline="0" noProof="0" dirty="0" smtClean="0">
              <a:ln>
                <a:noFill/>
              </a:ln>
              <a:solidFill>
                <a:schemeClr val="tx1">
                  <a:lumMod val="65000"/>
                  <a:lumOff val="35000"/>
                </a:schemeClr>
              </a:solidFill>
              <a:effectLst>
                <a:outerShdw blurRad="38100" dist="38100" dir="2700000" algn="tl">
                  <a:srgbClr val="000000">
                    <a:alpha val="43137"/>
                  </a:srgbClr>
                </a:outerShdw>
              </a:effectLst>
              <a:uLnTx/>
              <a:uFillTx/>
              <a:latin typeface="Calibri" pitchFamily="34" charset="0"/>
              <a:ea typeface="+mj-ea"/>
              <a:cs typeface="Calibri" pitchFamily="34" charset="0"/>
            </a:endParaRPr>
          </a:p>
        </p:txBody>
      </p:sp>
      <p:sp>
        <p:nvSpPr>
          <p:cNvPr id="8" name="Title 7"/>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Bill Nichols</a:t>
            </a:r>
            <a:endParaRPr lang="en-US" sz="5400" dirty="0">
              <a:effectLst>
                <a:outerShdw blurRad="38100" dist="38100" dir="2700000" algn="tl">
                  <a:srgbClr val="000000">
                    <a:alpha val="43137"/>
                  </a:srgbClr>
                </a:outerShdw>
              </a:effectLst>
            </a:endParaRPr>
          </a:p>
        </p:txBody>
      </p:sp>
      <p:pic>
        <p:nvPicPr>
          <p:cNvPr id="3" name="Picture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4382" y="2034381"/>
            <a:ext cx="5495235" cy="3657600"/>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Content Placeholder 2"/>
          <p:cNvSpPr txBox="1">
            <a:spLocks/>
          </p:cNvSpPr>
          <p:nvPr/>
        </p:nvSpPr>
        <p:spPr>
          <a:xfrm>
            <a:off x="6705600" y="1600200"/>
            <a:ext cx="2286000" cy="3810000"/>
          </a:xfrm>
          <a:prstGeom prst="rect">
            <a:avLst/>
          </a:prstGeom>
          <a:effectLst/>
        </p:spPr>
        <p:txBody>
          <a:bodyPr vert="horz" lIns="91440" tIns="45720" rIns="91440" bIns="45720" rtlCol="0">
            <a:noAutofit/>
          </a:bodyPr>
          <a:lstStyle/>
          <a:p>
            <a:pPr marL="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5700" b="0" i="0" u="none" strike="noStrike" kern="1200" cap="none" spc="0" normalizeH="0" baseline="0" noProof="0" dirty="0" smtClean="0">
                <a:ln>
                  <a:noFill/>
                </a:ln>
                <a:solidFill>
                  <a:schemeClr val="accent1">
                    <a:lumMod val="60000"/>
                    <a:lumOff val="40000"/>
                    <a:alpha val="33000"/>
                  </a:schemeClr>
                </a:solidFill>
                <a:effectLst/>
                <a:uLnTx/>
                <a:uFillTx/>
                <a:latin typeface="+mn-lt"/>
                <a:ea typeface="+mn-ea"/>
                <a:cs typeface="+mn-cs"/>
              </a:rPr>
              <a:t>B</a:t>
            </a:r>
            <a:endParaRPr kumimoji="0" lang="en-US" b="0" i="0" u="none" strike="noStrike" kern="1200" cap="none" spc="0" normalizeH="0" baseline="0" noProof="0" dirty="0" smtClean="0">
              <a:ln>
                <a:noFill/>
              </a:ln>
              <a:solidFill>
                <a:schemeClr val="accent1">
                  <a:lumMod val="60000"/>
                  <a:lumOff val="40000"/>
                  <a:alpha val="33000"/>
                </a:schemeClr>
              </a:solidFill>
              <a:effectLst/>
              <a:uLnTx/>
              <a:uFillTx/>
              <a:latin typeface="+mn-lt"/>
              <a:ea typeface="+mn-ea"/>
              <a:cs typeface="+mn-cs"/>
            </a:endParaRPr>
          </a:p>
        </p:txBody>
      </p:sp>
      <p:sp>
        <p:nvSpPr>
          <p:cNvPr id="10" name="Content Placeholder 2"/>
          <p:cNvSpPr txBox="1">
            <a:spLocks/>
          </p:cNvSpPr>
          <p:nvPr/>
        </p:nvSpPr>
        <p:spPr>
          <a:xfrm>
            <a:off x="7391400" y="3276600"/>
            <a:ext cx="2286000" cy="3810000"/>
          </a:xfrm>
          <a:prstGeom prst="rect">
            <a:avLst/>
          </a:prstGeom>
          <a:effectLst/>
        </p:spPr>
        <p:txBody>
          <a:bodyPr vert="horz" lIns="91440" tIns="45720" rIns="91440" bIns="45720" rtlCol="0">
            <a:noAutofit/>
          </a:bodyPr>
          <a:lstStyle/>
          <a:p>
            <a:pPr marL="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lang="en-US" sz="21400" dirty="0" smtClean="0">
                <a:solidFill>
                  <a:schemeClr val="tx1">
                    <a:lumMod val="65000"/>
                    <a:lumOff val="35000"/>
                    <a:alpha val="15000"/>
                  </a:schemeClr>
                </a:solidFill>
              </a:rPr>
              <a:t>N</a:t>
            </a:r>
            <a:endParaRPr kumimoji="0" lang="en-US" sz="1600" b="0" i="0" u="none" strike="noStrike" kern="1200" cap="none" spc="0" normalizeH="0" baseline="0" noProof="0" dirty="0" smtClean="0">
              <a:ln>
                <a:noFill/>
              </a:ln>
              <a:solidFill>
                <a:schemeClr val="tx1">
                  <a:lumMod val="65000"/>
                  <a:lumOff val="35000"/>
                  <a:alpha val="15000"/>
                </a:schemeClr>
              </a:solidFill>
              <a:effectLst/>
              <a:uLnTx/>
              <a:uFillTx/>
              <a:latin typeface="+mn-lt"/>
              <a:ea typeface="+mn-ea"/>
              <a:cs typeface="+mn-cs"/>
            </a:endParaRPr>
          </a:p>
        </p:txBody>
      </p:sp>
      <p:sp>
        <p:nvSpPr>
          <p:cNvPr id="11" name="Rectangle 10"/>
          <p:cNvSpPr/>
          <p:nvPr/>
        </p:nvSpPr>
        <p:spPr>
          <a:xfrm>
            <a:off x="0" y="358073"/>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Leadership as a Stewardship</a:t>
            </a:r>
            <a:endParaRPr lang="en-US" sz="5400" dirty="0">
              <a:effectLst>
                <a:outerShdw blurRad="38100" dist="38100" dir="2700000" algn="tl">
                  <a:srgbClr val="000000">
                    <a:alpha val="43137"/>
                  </a:srgbClr>
                </a:outerShdw>
              </a:effectLst>
            </a:endParaRPr>
          </a:p>
        </p:txBody>
      </p:sp>
      <p:pic>
        <p:nvPicPr>
          <p:cNvPr id="3" name="Content Placeholder 2"/>
          <p:cNvPicPr>
            <a:picLocks noGrp="1" noChangeAspect="1"/>
          </p:cNvPicPr>
          <p:nvPr>
            <p:ph sz="half" idx="1"/>
          </p:nvPr>
        </p:nvPicPr>
        <p:blipFill>
          <a:blip r:embed="rId2" cstate="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a:xfrm>
            <a:off x="609600" y="1676400"/>
            <a:ext cx="3241548" cy="4219671"/>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6" name="Content Placeholder 5"/>
          <p:cNvSpPr>
            <a:spLocks noGrp="1"/>
          </p:cNvSpPr>
          <p:nvPr>
            <p:ph sz="half" idx="2"/>
          </p:nvPr>
        </p:nvSpPr>
        <p:spPr/>
        <p:txBody>
          <a:bodyPr>
            <a:normAutofit/>
          </a:bodyPr>
          <a:lstStyle/>
          <a:p>
            <a:r>
              <a:rPr lang="en-US" sz="2400" dirty="0" smtClean="0">
                <a:effectLst>
                  <a:outerShdw blurRad="38100" dist="38100" dir="2700000" algn="tl">
                    <a:srgbClr val="000000">
                      <a:alpha val="43137"/>
                    </a:srgbClr>
                  </a:outerShdw>
                </a:effectLst>
              </a:rPr>
              <a:t>A good steward views the organization as more important than any individual or groups.</a:t>
            </a:r>
          </a:p>
          <a:p>
            <a:r>
              <a:rPr lang="en-US" sz="2400" dirty="0" smtClean="0">
                <a:effectLst>
                  <a:outerShdw blurRad="38100" dist="38100" dir="2700000" algn="tl">
                    <a:srgbClr val="000000">
                      <a:alpha val="43137"/>
                    </a:srgbClr>
                  </a:outerShdw>
                </a:effectLst>
              </a:rPr>
              <a:t>Giving special consideration to some and not to others breeds mistrust.</a:t>
            </a:r>
          </a:p>
          <a:p>
            <a:r>
              <a:rPr lang="en-US" sz="2400" dirty="0" smtClean="0">
                <a:effectLst>
                  <a:outerShdw blurRad="38100" dist="38100" dir="2700000" algn="tl">
                    <a:srgbClr val="000000">
                      <a:alpha val="43137"/>
                    </a:srgbClr>
                  </a:outerShdw>
                </a:effectLst>
              </a:rPr>
              <a:t>The best interest of the organization and those they lead must come before self-interest.</a:t>
            </a:r>
            <a:endParaRPr lang="en-US" sz="2400" dirty="0">
              <a:effectLst>
                <a:outerShdw blurRad="38100" dist="38100" dir="2700000" algn="tl">
                  <a:srgbClr val="000000">
                    <a:alpha val="43137"/>
                  </a:srgbClr>
                </a:outerShdw>
              </a:effectLst>
            </a:endParaRPr>
          </a:p>
        </p:txBody>
      </p:sp>
      <p:sp>
        <p:nvSpPr>
          <p:cNvPr id="4" name="Rectangle 3"/>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383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1000"/>
                                        <p:tgtEl>
                                          <p:spTgt spid="6">
                                            <p:txEl>
                                              <p:pRg st="1" end="1"/>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5400" dirty="0" smtClean="0">
                <a:effectLst>
                  <a:outerShdw blurRad="38100" dist="38100" dir="2700000" algn="tl">
                    <a:srgbClr val="000000">
                      <a:alpha val="43137"/>
                    </a:srgbClr>
                  </a:outerShdw>
                </a:effectLst>
              </a:rPr>
              <a:t>Don’t Be a . . .</a:t>
            </a:r>
            <a:endParaRPr lang="en-US" sz="5400" dirty="0">
              <a:effectLst>
                <a:outerShdw blurRad="38100" dist="38100" dir="2700000" algn="tl">
                  <a:srgbClr val="000000">
                    <a:alpha val="43137"/>
                  </a:srgbClr>
                </a:outerShdw>
              </a:effectLst>
            </a:endParaRPr>
          </a:p>
        </p:txBody>
      </p:sp>
      <p:sp>
        <p:nvSpPr>
          <p:cNvPr id="4" name="Rectangle 3"/>
          <p:cNvSpPr/>
          <p:nvPr/>
        </p:nvSpPr>
        <p:spPr>
          <a:xfrm>
            <a:off x="0" y="4572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286000" y="1828800"/>
            <a:ext cx="4114800" cy="4114800"/>
          </a:xfrm>
          <a:prstGeom prst="ellipse">
            <a:avLst/>
          </a:prstGeom>
          <a:noFill/>
          <a:ln w="190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895600" y="2926140"/>
            <a:ext cx="2971800" cy="1569660"/>
          </a:xfrm>
          <a:prstGeom prst="rect">
            <a:avLst/>
          </a:prstGeom>
          <a:noFill/>
        </p:spPr>
        <p:txBody>
          <a:bodyPr wrap="square" rtlCol="0">
            <a:spAutoFit/>
          </a:bodyPr>
          <a:lstStyle/>
          <a:p>
            <a:r>
              <a:rPr lang="en-US" sz="9600" b="1" dirty="0" smtClean="0">
                <a:effectLst>
                  <a:outerShdw blurRad="38100" dist="38100" dir="2700000" algn="tl">
                    <a:srgbClr val="000000">
                      <a:alpha val="43137"/>
                    </a:srgbClr>
                  </a:outerShdw>
                </a:effectLst>
              </a:rPr>
              <a:t>Cynic</a:t>
            </a:r>
            <a:endParaRPr lang="en-US" sz="9600" b="1" dirty="0">
              <a:effectLst>
                <a:outerShdw blurRad="38100" dist="38100" dir="2700000" algn="tl">
                  <a:srgbClr val="000000">
                    <a:alpha val="43137"/>
                  </a:srgbClr>
                </a:outerShdw>
              </a:effectLst>
            </a:endParaRPr>
          </a:p>
        </p:txBody>
      </p:sp>
      <p:cxnSp>
        <p:nvCxnSpPr>
          <p:cNvPr id="11" name="Straight Connector 10"/>
          <p:cNvCxnSpPr>
            <a:stCxn id="7" idx="1"/>
            <a:endCxn id="7" idx="5"/>
          </p:cNvCxnSpPr>
          <p:nvPr/>
        </p:nvCxnSpPr>
        <p:spPr>
          <a:xfrm>
            <a:off x="2888599" y="2431399"/>
            <a:ext cx="2909602" cy="2909602"/>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9210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1"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effectLst>
                  <a:outerShdw blurRad="38100" dist="38100" dir="2700000" algn="tl">
                    <a:srgbClr val="000000">
                      <a:alpha val="43137"/>
                    </a:srgbClr>
                  </a:outerShdw>
                </a:effectLst>
              </a:rPr>
              <a:t>Thank You !</a:t>
            </a:r>
            <a:endParaRPr lang="en-US" dirty="0">
              <a:effectLst>
                <a:outerShdw blurRad="38100" dist="38100" dir="2700000" algn="tl">
                  <a:srgbClr val="000000">
                    <a:alpha val="43137"/>
                  </a:srgbClr>
                </a:outerShdw>
              </a:effectLst>
            </a:endParaRPr>
          </a:p>
        </p:txBody>
      </p:sp>
      <p:pic>
        <p:nvPicPr>
          <p:cNvPr id="7" name="Content Placeholder 6"/>
          <p:cNvPicPr>
            <a:picLocks noGrp="1" noChangeAspect="1"/>
          </p:cNvPicPr>
          <p:nvPr>
            <p:ph sz="half" idx="1"/>
          </p:nvPr>
        </p:nvPicPr>
        <p:blipFill rotWithShape="1">
          <a:blip r:embed="rId2" cstate="print">
            <a:extLst>
              <a:ext uri="{28A0092B-C50C-407E-A947-70E740481C1C}">
                <a14:useLocalDpi xmlns:a14="http://schemas.microsoft.com/office/drawing/2010/main" val="0"/>
              </a:ext>
            </a:extLst>
          </a:blip>
          <a:srcRect l="7914" r="8133"/>
          <a:stretch/>
        </p:blipFill>
        <p:spPr>
          <a:xfrm>
            <a:off x="776834" y="2042518"/>
            <a:ext cx="3390563" cy="268188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 name="Content Placeholder 7"/>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b="18557"/>
          <a:stretch/>
        </p:blipFill>
        <p:spPr>
          <a:xfrm>
            <a:off x="5426964" y="1905000"/>
            <a:ext cx="2481072" cy="3177429"/>
          </a:xfrm>
          <a:prstGeom prst="rect">
            <a:avLst/>
          </a:prstGeom>
          <a:ln>
            <a:noFill/>
          </a:ln>
          <a:effectLst>
            <a:reflection blurRad="12700" stA="30000" endPos="30000" dist="5000" dir="5400000" sy="-100000" algn="bl" rotWithShape="0"/>
          </a:effectLst>
          <a:scene3d>
            <a:camera prst="perspectiveContrastingLeftFacing">
              <a:rot lat="259726" lon="5684" rev="150282"/>
            </a:camera>
            <a:lightRig rig="threePt" dir="t">
              <a:rot lat="0" lon="0" rev="2700000"/>
            </a:lightRig>
          </a:scene3d>
          <a:sp3d>
            <a:bevelT w="63500" h="50800"/>
          </a:sp3d>
        </p:spPr>
      </p:pic>
    </p:spTree>
    <p:extLst>
      <p:ext uri="{BB962C8B-B14F-4D97-AF65-F5344CB8AC3E}">
        <p14:creationId xmlns:p14="http://schemas.microsoft.com/office/powerpoint/2010/main" val="2884975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2" presetClass="entr" presetSubtype="1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a:xfrm>
            <a:off x="533400" y="190500"/>
            <a:ext cx="8229600" cy="1143000"/>
          </a:xfrm>
        </p:spPr>
        <p:txBody>
          <a:bodyPr/>
          <a:lstStyle/>
          <a:p>
            <a:pPr algn="l"/>
            <a:r>
              <a:rPr lang="en-US" sz="5400" dirty="0" smtClean="0">
                <a:effectLst>
                  <a:outerShdw blurRad="38100" dist="38100" dir="2700000" algn="tl">
                    <a:srgbClr val="000000">
                      <a:alpha val="43137"/>
                    </a:srgbClr>
                  </a:outerShdw>
                </a:effectLst>
              </a:rPr>
              <a:t>DOWL Founders</a:t>
            </a:r>
            <a:endParaRPr lang="en-US" sz="5400" dirty="0">
              <a:effectLst>
                <a:outerShdw blurRad="38100" dist="38100" dir="2700000" algn="tl">
                  <a:srgbClr val="000000">
                    <a:alpha val="43137"/>
                  </a:srgbClr>
                </a:outerShdw>
              </a:effectLst>
            </a:endParaRPr>
          </a:p>
        </p:txBody>
      </p:sp>
      <p:sp>
        <p:nvSpPr>
          <p:cNvPr id="4" name="Text Placeholder 3"/>
          <p:cNvSpPr>
            <a:spLocks noGrp="1"/>
          </p:cNvSpPr>
          <p:nvPr>
            <p:ph type="body" idx="1"/>
          </p:nvPr>
        </p:nvSpPr>
        <p:spPr>
          <a:xfrm>
            <a:off x="457200" y="1295400"/>
            <a:ext cx="4040188" cy="639762"/>
          </a:xfrm>
        </p:spPr>
        <p:txBody>
          <a:bodyPr/>
          <a:lstStyle/>
          <a:p>
            <a:pPr algn="ctr"/>
            <a:r>
              <a:rPr lang="en-US" sz="2800" dirty="0" smtClean="0">
                <a:effectLst>
                  <a:outerShdw blurRad="38100" dist="38100" dir="2700000" algn="tl">
                    <a:srgbClr val="000000">
                      <a:alpha val="43137"/>
                    </a:srgbClr>
                  </a:outerShdw>
                </a:effectLst>
              </a:rPr>
              <a:t>Lew Dickinson</a:t>
            </a:r>
            <a:r>
              <a:rPr lang="en-US" dirty="0" smtClean="0"/>
              <a:t>	</a:t>
            </a:r>
            <a:endParaRPr lang="en-US" dirty="0"/>
          </a:p>
        </p:txBody>
      </p:sp>
      <p:pic>
        <p:nvPicPr>
          <p:cNvPr id="10" name="Content Placeholder 9"/>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877094" y="2242748"/>
            <a:ext cx="3200400" cy="3815542"/>
          </a:xfrm>
          <a:prstGeom prst="roundRect">
            <a:avLst>
              <a:gd name="adj" fmla="val 4167"/>
            </a:avLst>
          </a:prstGeom>
          <a:solidFill>
            <a:srgbClr val="FFFFFF"/>
          </a:solidFill>
          <a:ln w="76200" cap="sq">
            <a:solidFill>
              <a:srgbClr val="EAEAEA"/>
            </a:solidFill>
            <a:miter lim="800000"/>
          </a:ln>
          <a:effectLst>
            <a:reflection blurRad="12700" stA="80000" endPos="28000" dist="5000" dir="5400000" sy="-100000" algn="bl" rotWithShape="0"/>
          </a:effectLst>
          <a:scene3d>
            <a:camera prst="perspectiveRight"/>
            <a:lightRig rig="flood" dir="t"/>
          </a:scene3d>
          <a:sp3d contourW="6350">
            <a:bevelT h="38100"/>
            <a:contourClr>
              <a:srgbClr val="C0C0C0"/>
            </a:contourClr>
          </a:sp3d>
        </p:spPr>
      </p:pic>
      <p:sp>
        <p:nvSpPr>
          <p:cNvPr id="8" name="Text Placeholder 7"/>
          <p:cNvSpPr>
            <a:spLocks noGrp="1"/>
          </p:cNvSpPr>
          <p:nvPr>
            <p:ph type="body" sz="quarter" idx="3"/>
          </p:nvPr>
        </p:nvSpPr>
        <p:spPr>
          <a:xfrm>
            <a:off x="4645025" y="1295400"/>
            <a:ext cx="4041775" cy="639762"/>
          </a:xfrm>
        </p:spPr>
        <p:txBody>
          <a:bodyPr>
            <a:normAutofit/>
          </a:bodyPr>
          <a:lstStyle/>
          <a:p>
            <a:pPr algn="ctr"/>
            <a:r>
              <a:rPr lang="en-US" sz="2800" dirty="0" smtClean="0">
                <a:effectLst>
                  <a:outerShdw blurRad="38100" dist="38100" dir="2700000" algn="tl">
                    <a:srgbClr val="000000">
                      <a:alpha val="43137"/>
                    </a:srgbClr>
                  </a:outerShdw>
                </a:effectLst>
              </a:rPr>
              <a:t>Maurice “Ozzie” Oswald</a:t>
            </a:r>
            <a:endParaRPr lang="en-US" sz="2800" dirty="0">
              <a:effectLst>
                <a:outerShdw blurRad="38100" dist="38100" dir="2700000" algn="tl">
                  <a:srgbClr val="000000">
                    <a:alpha val="43137"/>
                  </a:srgbClr>
                </a:outerShdw>
              </a:effectLst>
            </a:endParaRPr>
          </a:p>
        </p:txBody>
      </p:sp>
      <p:pic>
        <p:nvPicPr>
          <p:cNvPr id="11" name="Content Placeholder 10"/>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079630" y="2286000"/>
            <a:ext cx="3083596" cy="3840480"/>
          </a:xfrm>
          <a:prstGeom prst="roundRect">
            <a:avLst>
              <a:gd name="adj" fmla="val 4167"/>
            </a:avLst>
          </a:prstGeom>
          <a:solidFill>
            <a:srgbClr val="FFFFFF"/>
          </a:solidFill>
          <a:ln w="76200" cap="sq">
            <a:solidFill>
              <a:srgbClr val="EAEAEA"/>
            </a:solidFill>
            <a:miter lim="800000"/>
          </a:ln>
          <a:effectLst>
            <a:reflection blurRad="12700" stA="80000" endPos="28000" dist="5000" dir="5400000" sy="-100000" algn="bl" rotWithShape="0"/>
          </a:effectLst>
          <a:scene3d>
            <a:camera prst="perspectiveLeft"/>
            <a:lightRig rig="morning" dir="t"/>
          </a:scene3d>
          <a:sp3d contourW="6350">
            <a:bevelT h="38100"/>
            <a:contourClr>
              <a:srgbClr val="C0C0C0"/>
            </a:contourClr>
          </a:sp3d>
        </p:spPr>
      </p:pic>
    </p:spTree>
    <p:extLst>
      <p:ext uri="{BB962C8B-B14F-4D97-AF65-F5344CB8AC3E}">
        <p14:creationId xmlns:p14="http://schemas.microsoft.com/office/powerpoint/2010/main" val="2664880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2" presetClass="entr" presetSubtype="9"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0-#ppt_w/2"/>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1000"/>
                                        <p:tgtEl>
                                          <p:spTgt spid="8">
                                            <p:txEl>
                                              <p:pRg st="0" end="0"/>
                                            </p:txEl>
                                          </p:spTgt>
                                        </p:tgtEl>
                                      </p:cBhvr>
                                    </p:animEffect>
                                  </p:childTnLst>
                                </p:cTn>
                              </p:par>
                              <p:par>
                                <p:cTn id="16" presetID="2" presetClass="entr" presetSubtype="3"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000" fill="hold"/>
                                        <p:tgtEl>
                                          <p:spTgt spid="11"/>
                                        </p:tgtEl>
                                        <p:attrNameLst>
                                          <p:attrName>ppt_x</p:attrName>
                                        </p:attrNameLst>
                                      </p:cBhvr>
                                      <p:tavLst>
                                        <p:tav tm="0">
                                          <p:val>
                                            <p:strVal val="1+#ppt_w/2"/>
                                          </p:val>
                                        </p:tav>
                                        <p:tav tm="100000">
                                          <p:val>
                                            <p:strVal val="#ppt_x"/>
                                          </p:val>
                                        </p:tav>
                                      </p:tavLst>
                                    </p:anim>
                                    <p:anim calcmode="lin" valueType="num">
                                      <p:cBhvr additive="base">
                                        <p:cTn id="19"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5400" dirty="0" smtClean="0">
                <a:effectLst>
                  <a:outerShdw blurRad="38100" dist="38100" dir="2700000" algn="tl">
                    <a:srgbClr val="000000">
                      <a:alpha val="43137"/>
                    </a:srgbClr>
                  </a:outerShdw>
                </a:effectLst>
              </a:rPr>
              <a:t>Definition of Steward</a:t>
            </a:r>
            <a:endParaRPr lang="en-US" sz="5400" dirty="0">
              <a:effectLst>
                <a:outerShdw blurRad="38100" dist="38100" dir="2700000" algn="tl">
                  <a:srgbClr val="000000">
                    <a:alpha val="43137"/>
                  </a:srgbClr>
                </a:outerShdw>
              </a:effectLst>
            </a:endParaRPr>
          </a:p>
        </p:txBody>
      </p:sp>
      <p:pic>
        <p:nvPicPr>
          <p:cNvPr id="7" name="Content Placeholder 6"/>
          <p:cNvPicPr>
            <a:picLocks noGrp="1" noChangeAspect="1"/>
          </p:cNvPicPr>
          <p:nvPr>
            <p:ph sz="half" idx="1"/>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342847" y="1676400"/>
            <a:ext cx="4152953" cy="3110706"/>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9" name="Content Placeholder 8"/>
          <p:cNvSpPr>
            <a:spLocks noGrp="1"/>
          </p:cNvSpPr>
          <p:nvPr>
            <p:ph sz="half" idx="2"/>
          </p:nvPr>
        </p:nvSpPr>
        <p:spPr/>
        <p:txBody>
          <a:bodyPr>
            <a:normAutofit/>
          </a:bodyPr>
          <a:lstStyle/>
          <a:p>
            <a:endParaRPr lang="en-US" sz="2400" dirty="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“An administrator and dispenser of wealth, favors, etc. regarded as a servant of God or of the people.”</a:t>
            </a:r>
            <a:r>
              <a:rPr lang="en-US" dirty="0">
                <a:effectLst>
                  <a:outerShdw blurRad="38100" dist="38100" dir="2700000" algn="tl">
                    <a:srgbClr val="000000">
                      <a:alpha val="43137"/>
                    </a:srgbClr>
                  </a:outerShdw>
                </a:effectLst>
              </a:rPr>
              <a:t/>
            </a:r>
            <a:br>
              <a:rPr lang="en-US" dirty="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                    </a:t>
            </a:r>
            <a:r>
              <a:rPr lang="en-US" sz="1600" dirty="0" smtClean="0"/>
              <a:t>Oxford English Dictionary</a:t>
            </a:r>
          </a:p>
        </p:txBody>
      </p:sp>
      <p:sp>
        <p:nvSpPr>
          <p:cNvPr id="10" name="Rectangle 9"/>
          <p:cNvSpPr/>
          <p:nvPr/>
        </p:nvSpPr>
        <p:spPr>
          <a:xfrm>
            <a:off x="8839200" y="3810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2998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2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5400" dirty="0" smtClean="0">
                <a:effectLst>
                  <a:outerShdw blurRad="38100" dist="38100" dir="2700000" algn="tl">
                    <a:srgbClr val="000000">
                      <a:alpha val="43137"/>
                    </a:srgbClr>
                  </a:outerShdw>
                </a:effectLst>
              </a:rPr>
              <a:t>Leader as Servant</a:t>
            </a:r>
            <a:endParaRPr lang="en-US" sz="5400" dirty="0">
              <a:effectLst>
                <a:outerShdw blurRad="38100" dist="38100" dir="2700000" algn="tl">
                  <a:srgbClr val="000000">
                    <a:alpha val="43137"/>
                  </a:srgbClr>
                </a:outerShdw>
              </a:effectLst>
            </a:endParaRPr>
          </a:p>
        </p:txBody>
      </p:sp>
      <p:pic>
        <p:nvPicPr>
          <p:cNvPr id="5" name="Picture Placeholder 4" descr="tchg-pix.nfo-o-160.jpg"/>
          <p:cNvPicPr>
            <a:picLocks noGrp="1" noChangeAspect="1"/>
          </p:cNvPicPr>
          <p:nvPr>
            <p:ph sz="half" idx="1"/>
          </p:nvPr>
        </p:nvPicPr>
        <p:blipFill>
          <a:blip r:embed="rId2" cstate="print"/>
          <a:stretch>
            <a:fillRect/>
          </a:stretch>
        </p:blipFill>
        <p:spPr>
          <a:xfrm>
            <a:off x="301337" y="1523999"/>
            <a:ext cx="4393431" cy="3383280"/>
          </a:xfrm>
          <a:noFill/>
          <a:ln w="47625">
            <a:noFill/>
            <a:bevel/>
          </a:ln>
          <a:effectLst>
            <a:reflection blurRad="6350" stA="80000" endPos="35000" dir="5400000" sy="-100000" algn="bl" rotWithShape="0"/>
          </a:effectLst>
          <a:scene3d>
            <a:camera prst="perspectiveRight"/>
            <a:lightRig rig="threePt" dir="t"/>
          </a:scene3d>
        </p:spPr>
      </p:pic>
      <p:sp>
        <p:nvSpPr>
          <p:cNvPr id="10" name="Content Placeholder 9"/>
          <p:cNvSpPr>
            <a:spLocks noGrp="1"/>
          </p:cNvSpPr>
          <p:nvPr>
            <p:ph sz="half" idx="2"/>
          </p:nvPr>
        </p:nvSpPr>
        <p:spPr>
          <a:xfrm>
            <a:off x="4648200" y="1600200"/>
            <a:ext cx="4191000" cy="4800600"/>
          </a:xfrm>
        </p:spPr>
        <p:txBody>
          <a:bodyPr>
            <a:normAutofit lnSpcReduction="10000"/>
          </a:bodyPr>
          <a:lstStyle/>
          <a:p>
            <a:r>
              <a:rPr lang="en-US" sz="2400" dirty="0" smtClean="0">
                <a:effectLst>
                  <a:outerShdw blurRad="38100" dist="38100" dir="2700000" algn="tl">
                    <a:srgbClr val="000000">
                      <a:alpha val="43137"/>
                    </a:srgbClr>
                  </a:outerShdw>
                </a:effectLst>
              </a:rPr>
              <a:t>“If </a:t>
            </a:r>
            <a:r>
              <a:rPr lang="en-US" sz="2400" dirty="0">
                <a:effectLst>
                  <a:outerShdw blurRad="38100" dist="38100" dir="2700000" algn="tl">
                    <a:srgbClr val="000000">
                      <a:alpha val="43137"/>
                    </a:srgbClr>
                  </a:outerShdw>
                </a:effectLst>
              </a:rPr>
              <a:t>I then, your Lord and Master, have washed your feet; ye also ought to wash one another’s feet.  For I have given you an example, that ye should do as I have done to you.  Verily, verily, I say unto you, The servant is not greater than his lord; </a:t>
            </a:r>
            <a:r>
              <a:rPr lang="en-US" sz="2400" dirty="0">
                <a:effectLst>
                  <a:outerShdw blurRad="38100" dist="38100" dir="2700000" algn="tl">
                    <a:srgbClr val="000000">
                      <a:alpha val="43137"/>
                    </a:srgbClr>
                  </a:outerShdw>
                </a:effectLst>
              </a:rPr>
              <a:t>neither he that is sent greater than he that sent him</a:t>
            </a:r>
            <a:r>
              <a:rPr lang="en-US" sz="2400" dirty="0" smtClean="0">
                <a:effectLst>
                  <a:outerShdw blurRad="38100" dist="38100" dir="2700000" algn="tl">
                    <a:srgbClr val="000000">
                      <a:alpha val="43137"/>
                    </a:srgbClr>
                  </a:outerShdw>
                </a:effectLst>
              </a:rPr>
              <a:t>.  If </a:t>
            </a:r>
            <a:r>
              <a:rPr lang="en-US" sz="2400" dirty="0">
                <a:effectLst>
                  <a:outerShdw blurRad="38100" dist="38100" dir="2700000" algn="tl">
                    <a:srgbClr val="000000">
                      <a:alpha val="43137"/>
                    </a:srgbClr>
                  </a:outerShdw>
                </a:effectLst>
              </a:rPr>
              <a:t>ye know these things, happy are ye if ye do them</a:t>
            </a:r>
            <a:r>
              <a:rPr lang="en-US" sz="2400" dirty="0" smtClean="0">
                <a:effectLst>
                  <a:outerShdw blurRad="38100" dist="38100" dir="2700000" algn="tl">
                    <a:srgbClr val="000000">
                      <a:alpha val="43137"/>
                    </a:srgbClr>
                  </a:outerShdw>
                </a:effectLst>
              </a:rPr>
              <a:t>.”                                         		           </a:t>
            </a:r>
            <a:r>
              <a:rPr lang="en-US" sz="1600" dirty="0" smtClean="0"/>
              <a:t>John </a:t>
            </a:r>
            <a:r>
              <a:rPr lang="en-US" sz="1600" dirty="0" smtClean="0"/>
              <a:t>13:12-17</a:t>
            </a:r>
            <a:endParaRPr lang="en-US" sz="2400" dirty="0"/>
          </a:p>
        </p:txBody>
      </p:sp>
      <p:sp>
        <p:nvSpPr>
          <p:cNvPr id="6" name="Title 1"/>
          <p:cNvSpPr txBox="1">
            <a:spLocks/>
          </p:cNvSpPr>
          <p:nvPr/>
        </p:nvSpPr>
        <p:spPr>
          <a:xfrm>
            <a:off x="563745" y="374257"/>
            <a:ext cx="8229600" cy="762000"/>
          </a:xfrm>
          <a:prstGeom prst="rect">
            <a:avLst/>
          </a:prstGeom>
        </p:spPr>
        <p:txBody>
          <a:bodyPr vert="horz" lIns="91440" tIns="45720" rIns="91440" bIns="45720" rtlCol="0" anchor="b">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endParaRPr kumimoji="0" lang="en-US" sz="5400" b="1" i="0" u="none" strike="noStrike" kern="1200" cap="none" spc="0" normalizeH="0" baseline="0" noProof="0" dirty="0" smtClean="0">
              <a:ln>
                <a:noFill/>
              </a:ln>
              <a:solidFill>
                <a:schemeClr val="tx1">
                  <a:lumMod val="65000"/>
                  <a:lumOff val="35000"/>
                </a:schemeClr>
              </a:solidFill>
              <a:effectLst>
                <a:outerShdw blurRad="38100" dist="38100" dir="2700000" algn="tl">
                  <a:srgbClr val="000000">
                    <a:alpha val="43137"/>
                  </a:srgbClr>
                </a:outerShdw>
              </a:effectLst>
              <a:uLnTx/>
              <a:uFillTx/>
              <a:latin typeface="Calibri" pitchFamily="34" charset="0"/>
              <a:ea typeface="+mj-ea"/>
              <a:cs typeface="Calibri" pitchFamily="34" charset="0"/>
            </a:endParaRPr>
          </a:p>
        </p:txBody>
      </p:sp>
      <p:sp>
        <p:nvSpPr>
          <p:cNvPr id="7" name="Rectangle 6"/>
          <p:cNvSpPr/>
          <p:nvPr/>
        </p:nvSpPr>
        <p:spPr>
          <a:xfrm>
            <a:off x="8839200" y="4572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7238" y="3424238"/>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9689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fade">
                                      <p:cBhvr>
                                        <p:cTn id="10"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33400" y="304800"/>
            <a:ext cx="8229600" cy="762000"/>
          </a:xfrm>
          <a:prstGeom prst="rect">
            <a:avLst/>
          </a:prstGeom>
        </p:spPr>
        <p:txBody>
          <a:bodyPr vert="horz" lIns="91440" tIns="45720" rIns="91440" bIns="45720" rtlCol="0" anchor="b">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endParaRPr kumimoji="0" lang="en-US" sz="5400" b="1" i="0" u="none" strike="noStrike" kern="1200" cap="none" spc="0" normalizeH="0" baseline="0" noProof="0" dirty="0" smtClean="0">
              <a:ln>
                <a:noFill/>
              </a:ln>
              <a:solidFill>
                <a:schemeClr val="tx1">
                  <a:lumMod val="65000"/>
                  <a:lumOff val="35000"/>
                </a:schemeClr>
              </a:solidFill>
              <a:effectLst>
                <a:outerShdw blurRad="38100" dist="38100" dir="2700000" algn="tl">
                  <a:srgbClr val="000000">
                    <a:alpha val="43137"/>
                  </a:srgbClr>
                </a:outerShdw>
              </a:effectLst>
              <a:uLnTx/>
              <a:uFillTx/>
              <a:latin typeface="Calibri" pitchFamily="34" charset="0"/>
              <a:ea typeface="+mj-ea"/>
              <a:cs typeface="Calibri"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38" y="3424238"/>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itle 11"/>
          <p:cNvSpPr>
            <a:spLocks noGrp="1"/>
          </p:cNvSpPr>
          <p:nvPr>
            <p:ph type="title"/>
          </p:nvPr>
        </p:nvSpPr>
        <p:spPr/>
        <p:txBody>
          <a:bodyPr/>
          <a:lstStyle/>
          <a:p>
            <a:r>
              <a:rPr lang="en-US" sz="5400" dirty="0" smtClean="0">
                <a:effectLst>
                  <a:outerShdw blurRad="38100" dist="38100" dir="2700000" algn="tl">
                    <a:srgbClr val="000000">
                      <a:alpha val="43137"/>
                    </a:srgbClr>
                  </a:outerShdw>
                </a:effectLst>
              </a:rPr>
              <a:t>We Are Beggars </a:t>
            </a:r>
            <a:endParaRPr lang="en-US" sz="5400" dirty="0">
              <a:effectLst>
                <a:outerShdw blurRad="38100" dist="38100" dir="2700000" algn="tl">
                  <a:srgbClr val="000000">
                    <a:alpha val="43137"/>
                  </a:srgbClr>
                </a:outerShdw>
              </a:effectLst>
            </a:endParaRPr>
          </a:p>
        </p:txBody>
      </p:sp>
      <p:pic>
        <p:nvPicPr>
          <p:cNvPr id="4" name="Picture Placeholder 3"/>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81000" y="1600200"/>
            <a:ext cx="4423189" cy="3566160"/>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3" name="Content Placeholder 12"/>
          <p:cNvSpPr>
            <a:spLocks noGrp="1"/>
          </p:cNvSpPr>
          <p:nvPr>
            <p:ph sz="half" idx="2"/>
          </p:nvPr>
        </p:nvSpPr>
        <p:spPr/>
        <p:txBody>
          <a:bodyPr>
            <a:normAutofit/>
          </a:bodyPr>
          <a:lstStyle/>
          <a:p>
            <a:r>
              <a:rPr lang="en-US" sz="2400" dirty="0" smtClean="0">
                <a:effectLst>
                  <a:outerShdw blurRad="38100" dist="38100" dir="2700000" algn="tl">
                    <a:srgbClr val="000000">
                      <a:alpha val="43137"/>
                    </a:srgbClr>
                  </a:outerShdw>
                </a:effectLst>
              </a:rPr>
              <a:t>“For </a:t>
            </a:r>
            <a:r>
              <a:rPr lang="en-US" sz="2400" dirty="0">
                <a:effectLst>
                  <a:outerShdw blurRad="38100" dist="38100" dir="2700000" algn="tl">
                    <a:srgbClr val="000000">
                      <a:alpha val="43137"/>
                    </a:srgbClr>
                  </a:outerShdw>
                </a:effectLst>
              </a:rPr>
              <a:t>behold, are we not all beggars?  Do we not all depend upon the same Being, even God, for all the substance which we have, for both food and raiment, and for gold, and for silver, and for all the riches which we have of every kind?” </a:t>
            </a:r>
            <a:r>
              <a:rPr lang="en-US" sz="2000" dirty="0" smtClean="0"/>
              <a:t>                                                                       	                                 </a:t>
            </a:r>
            <a:r>
              <a:rPr lang="en-US" sz="1600" dirty="0" smtClean="0"/>
              <a:t>Mosiah </a:t>
            </a:r>
            <a:r>
              <a:rPr lang="en-US" sz="1600" dirty="0"/>
              <a:t>4:19</a:t>
            </a:r>
          </a:p>
          <a:p>
            <a:endParaRPr lang="en-US" sz="2400" dirty="0"/>
          </a:p>
        </p:txBody>
      </p:sp>
      <p:sp>
        <p:nvSpPr>
          <p:cNvPr id="15" name="Rectangle 14"/>
          <p:cNvSpPr/>
          <p:nvPr/>
        </p:nvSpPr>
        <p:spPr>
          <a:xfrm>
            <a:off x="8839200" y="4572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70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2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059" y="152400"/>
            <a:ext cx="8229600" cy="1143000"/>
          </a:xfrm>
        </p:spPr>
        <p:txBody>
          <a:bodyPr/>
          <a:lstStyle/>
          <a:p>
            <a:r>
              <a:rPr lang="en-US" sz="5400" dirty="0" smtClean="0">
                <a:effectLst>
                  <a:outerShdw blurRad="38100" dist="38100" dir="2700000" algn="tl">
                    <a:srgbClr val="000000">
                      <a:alpha val="43137"/>
                    </a:srgbClr>
                  </a:outerShdw>
                </a:effectLst>
              </a:rPr>
              <a:t>Stewardship</a:t>
            </a:r>
            <a:r>
              <a:rPr lang="en-US" dirty="0" smtClean="0">
                <a:effectLst>
                  <a:outerShdw blurRad="38100" dist="38100" dir="2700000" algn="tl">
                    <a:srgbClr val="000000">
                      <a:alpha val="43137"/>
                    </a:srgbClr>
                  </a:outerShdw>
                </a:effectLst>
              </a:rPr>
              <a:t> </a:t>
            </a:r>
            <a:endParaRPr lang="en-US" dirty="0">
              <a:effectLst>
                <a:outerShdw blurRad="38100" dist="38100" dir="2700000" algn="tl">
                  <a:srgbClr val="000000">
                    <a:alpha val="43137"/>
                  </a:srgbClr>
                </a:outerShdw>
              </a:effectLst>
            </a:endParaRPr>
          </a:p>
        </p:txBody>
      </p:sp>
      <p:pic>
        <p:nvPicPr>
          <p:cNvPr id="5" name="Picture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1" y="1143000"/>
            <a:ext cx="5257799" cy="3505199"/>
          </a:xfrm>
          <a:prstGeom prst="rect">
            <a:avLst/>
          </a:prstGeom>
          <a:ln>
            <a:noFill/>
          </a:ln>
          <a:effectLst>
            <a:reflection blurRad="12700" stA="8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4" name="Text Placeholder 3"/>
          <p:cNvSpPr>
            <a:spLocks noGrp="1"/>
          </p:cNvSpPr>
          <p:nvPr>
            <p:ph type="body" sz="half" idx="4294967295"/>
          </p:nvPr>
        </p:nvSpPr>
        <p:spPr>
          <a:xfrm>
            <a:off x="1219200" y="4953000"/>
            <a:ext cx="7543800" cy="1752600"/>
          </a:xfrm>
        </p:spPr>
        <p:txBody>
          <a:bodyPr>
            <a:normAutofit lnSpcReduction="10000"/>
          </a:bodyPr>
          <a:lstStyle/>
          <a:p>
            <a:pPr marL="0" indent="0">
              <a:buNone/>
            </a:pPr>
            <a:r>
              <a:rPr lang="en-US" sz="2800" dirty="0" err="1" smtClean="0">
                <a:solidFill>
                  <a:schemeClr val="tx1">
                    <a:lumMod val="65000"/>
                    <a:lumOff val="35000"/>
                  </a:schemeClr>
                </a:solidFill>
                <a:effectLst>
                  <a:outerShdw blurRad="38100" dist="38100" dir="2700000" algn="tl">
                    <a:srgbClr val="000000">
                      <a:alpha val="43137"/>
                    </a:srgbClr>
                  </a:outerShdw>
                </a:effectLst>
              </a:rPr>
              <a:t>tewardship</a:t>
            </a:r>
            <a:r>
              <a:rPr lang="en-US" sz="2800" dirty="0" smtClean="0">
                <a:solidFill>
                  <a:schemeClr val="tx1">
                    <a:lumMod val="65000"/>
                    <a:lumOff val="35000"/>
                  </a:schemeClr>
                </a:solidFill>
                <a:effectLst>
                  <a:outerShdw blurRad="38100" dist="38100" dir="2700000" algn="tl">
                    <a:srgbClr val="000000">
                      <a:alpha val="43137"/>
                    </a:srgbClr>
                  </a:outerShdw>
                </a:effectLst>
              </a:rPr>
              <a:t> </a:t>
            </a:r>
            <a:r>
              <a:rPr lang="en-US" sz="2800" dirty="0">
                <a:solidFill>
                  <a:schemeClr val="tx1">
                    <a:lumMod val="65000"/>
                    <a:lumOff val="35000"/>
                  </a:schemeClr>
                </a:solidFill>
                <a:effectLst>
                  <a:outerShdw blurRad="38100" dist="38100" dir="2700000" algn="tl">
                    <a:srgbClr val="000000">
                      <a:alpha val="43137"/>
                    </a:srgbClr>
                  </a:outerShdw>
                </a:effectLst>
              </a:rPr>
              <a:t>is not giving things away; it is managing resources and fulfilling responsibilities for the greatest </a:t>
            </a:r>
            <a:r>
              <a:rPr lang="en-US" sz="2800" dirty="0" smtClean="0">
                <a:solidFill>
                  <a:schemeClr val="tx1">
                    <a:lumMod val="65000"/>
                    <a:lumOff val="35000"/>
                  </a:schemeClr>
                </a:solidFill>
                <a:effectLst>
                  <a:outerShdw blurRad="38100" dist="38100" dir="2700000" algn="tl">
                    <a:srgbClr val="000000">
                      <a:alpha val="43137"/>
                    </a:srgbClr>
                  </a:outerShdw>
                </a:effectLst>
              </a:rPr>
              <a:t>good, </a:t>
            </a:r>
            <a:r>
              <a:rPr lang="en-US" sz="2800" dirty="0">
                <a:solidFill>
                  <a:schemeClr val="tx1">
                    <a:lumMod val="65000"/>
                    <a:lumOff val="35000"/>
                  </a:schemeClr>
                </a:solidFill>
                <a:effectLst>
                  <a:outerShdw blurRad="38100" dist="38100" dir="2700000" algn="tl">
                    <a:srgbClr val="000000">
                      <a:alpha val="43137"/>
                    </a:srgbClr>
                  </a:outerShdw>
                </a:effectLst>
              </a:rPr>
              <a:t>to the greatest </a:t>
            </a:r>
            <a:r>
              <a:rPr lang="en-US" sz="2800" dirty="0" smtClean="0">
                <a:solidFill>
                  <a:schemeClr val="tx1">
                    <a:lumMod val="65000"/>
                    <a:lumOff val="35000"/>
                  </a:schemeClr>
                </a:solidFill>
                <a:effectLst>
                  <a:outerShdw blurRad="38100" dist="38100" dir="2700000" algn="tl">
                    <a:srgbClr val="000000">
                      <a:alpha val="43137"/>
                    </a:srgbClr>
                  </a:outerShdw>
                </a:effectLst>
              </a:rPr>
              <a:t>number, </a:t>
            </a:r>
            <a:r>
              <a:rPr lang="en-US" sz="2800" dirty="0">
                <a:solidFill>
                  <a:schemeClr val="tx1">
                    <a:lumMod val="65000"/>
                    <a:lumOff val="35000"/>
                  </a:schemeClr>
                </a:solidFill>
                <a:effectLst>
                  <a:outerShdw blurRad="38100" dist="38100" dir="2700000" algn="tl">
                    <a:srgbClr val="000000">
                      <a:alpha val="43137"/>
                    </a:srgbClr>
                  </a:outerShdw>
                </a:effectLst>
              </a:rPr>
              <a:t>in a sustainable manner.</a:t>
            </a:r>
          </a:p>
          <a:p>
            <a:endParaRPr lang="en-US" sz="2400" dirty="0">
              <a:solidFill>
                <a:schemeClr val="tx1"/>
              </a:solidFill>
            </a:endParaRPr>
          </a:p>
        </p:txBody>
      </p:sp>
      <p:sp>
        <p:nvSpPr>
          <p:cNvPr id="6" name="Rectangle 5"/>
          <p:cNvSpPr/>
          <p:nvPr/>
        </p:nvSpPr>
        <p:spPr>
          <a:xfrm>
            <a:off x="8839200" y="304800"/>
            <a:ext cx="304800" cy="914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p:cNvSpPr txBox="1">
            <a:spLocks/>
          </p:cNvSpPr>
          <p:nvPr/>
        </p:nvSpPr>
        <p:spPr>
          <a:xfrm>
            <a:off x="-228600" y="3200400"/>
            <a:ext cx="2286000" cy="3810000"/>
          </a:xfrm>
          <a:prstGeom prst="rect">
            <a:avLst/>
          </a:prstGeom>
          <a:effectLst/>
        </p:spPr>
        <p:txBody>
          <a:bodyPr vert="horz" lIns="91440" tIns="45720" rIns="91440" bIns="45720" rtlCol="0">
            <a:noAutofit/>
          </a:bodyPr>
          <a:lstStyle/>
          <a:p>
            <a:pPr marL="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5700" b="0" i="0" u="none" strike="noStrike" kern="1200" cap="none" spc="0" normalizeH="0" baseline="0" noProof="0" dirty="0" smtClean="0">
                <a:ln>
                  <a:noFill/>
                </a:ln>
                <a:solidFill>
                  <a:schemeClr val="tx1">
                    <a:alpha val="33000"/>
                  </a:schemeClr>
                </a:solidFill>
                <a:effectLst/>
                <a:uLnTx/>
                <a:uFillTx/>
                <a:latin typeface="+mn-lt"/>
                <a:ea typeface="+mn-ea"/>
                <a:cs typeface="+mn-cs"/>
              </a:rPr>
              <a:t>S</a:t>
            </a:r>
            <a:endParaRPr kumimoji="0" lang="en-US" b="0" i="0" u="none" strike="noStrike" kern="1200" cap="none" spc="0" normalizeH="0" baseline="0" noProof="0" dirty="0" smtClean="0">
              <a:ln>
                <a:noFill/>
              </a:ln>
              <a:solidFill>
                <a:schemeClr val="accent1">
                  <a:lumMod val="60000"/>
                  <a:lumOff val="40000"/>
                  <a:alpha val="33000"/>
                </a:schemeClr>
              </a:solidFill>
              <a:effectLst/>
              <a:uLnTx/>
              <a:uFillTx/>
              <a:latin typeface="+mn-lt"/>
              <a:ea typeface="+mn-ea"/>
              <a:cs typeface="+mn-cs"/>
            </a:endParaRPr>
          </a:p>
        </p:txBody>
      </p:sp>
    </p:spTree>
    <p:extLst>
      <p:ext uri="{BB962C8B-B14F-4D97-AF65-F5344CB8AC3E}">
        <p14:creationId xmlns:p14="http://schemas.microsoft.com/office/powerpoint/2010/main" val="2968803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0-#ppt_w/2"/>
                                          </p:val>
                                        </p:tav>
                                        <p:tav tm="100000">
                                          <p:val>
                                            <p:strVal val="#ppt_x"/>
                                          </p:val>
                                        </p:tav>
                                      </p:tavLst>
                                    </p:anim>
                                    <p:anim calcmode="lin" valueType="num">
                                      <p:cBhvr additive="base">
                                        <p:cTn id="13" dur="10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4648200" cy="1162050"/>
          </a:xfrm>
        </p:spPr>
        <p:txBody>
          <a:bodyPr/>
          <a:lstStyle/>
          <a:p>
            <a:pPr>
              <a:lnSpc>
                <a:spcPts val="4300"/>
              </a:lnSpc>
            </a:pPr>
            <a:r>
              <a:rPr lang="en-US" sz="5400" dirty="0" smtClean="0">
                <a:effectLst>
                  <a:outerShdw blurRad="38100" dist="38100" dir="2700000" algn="tl">
                    <a:srgbClr val="000000">
                      <a:alpha val="43137"/>
                    </a:srgbClr>
                  </a:outerShdw>
                </a:effectLst>
              </a:rPr>
              <a:t>Parable of the Talents</a:t>
            </a:r>
            <a:endParaRPr lang="en-US" sz="5400" dirty="0">
              <a:solidFill>
                <a:schemeClr val="tx1">
                  <a:lumMod val="65000"/>
                  <a:lumOff val="35000"/>
                </a:schemeClr>
              </a:solidFill>
              <a:effectLst>
                <a:outerShdw blurRad="38100" dist="38100" dir="2700000" algn="tl">
                  <a:srgbClr val="000000">
                    <a:alpha val="43137"/>
                  </a:srgbClr>
                </a:outerShdw>
              </a:effectLst>
            </a:endParaRPr>
          </a:p>
        </p:txBody>
      </p:sp>
      <p:sp>
        <p:nvSpPr>
          <p:cNvPr id="4" name="Text Placeholder 3"/>
          <p:cNvSpPr>
            <a:spLocks noGrp="1"/>
          </p:cNvSpPr>
          <p:nvPr>
            <p:ph type="body" sz="half" idx="2"/>
          </p:nvPr>
        </p:nvSpPr>
        <p:spPr>
          <a:xfrm>
            <a:off x="457200" y="1435100"/>
            <a:ext cx="4648200" cy="5118100"/>
          </a:xfrm>
        </p:spPr>
        <p:txBody>
          <a:bodyPr>
            <a:normAutofit/>
          </a:bodyPr>
          <a:lstStyle/>
          <a:p>
            <a:pPr>
              <a:lnSpc>
                <a:spcPct val="110000"/>
              </a:lnSpc>
              <a:spcBef>
                <a:spcPts val="0"/>
              </a:spcBef>
              <a:spcAft>
                <a:spcPts val="600"/>
              </a:spcAft>
            </a:pPr>
            <a:r>
              <a:rPr lang="en-US" sz="2000" dirty="0" smtClean="0">
                <a:effectLst>
                  <a:outerShdw blurRad="38100" dist="38100" dir="2700000" algn="tl">
                    <a:srgbClr val="000000">
                      <a:alpha val="43137"/>
                    </a:srgbClr>
                  </a:outerShdw>
                </a:effectLst>
              </a:rPr>
              <a:t>“For </a:t>
            </a:r>
            <a:r>
              <a:rPr lang="en-US" sz="2000" dirty="0">
                <a:effectLst>
                  <a:outerShdw blurRad="38100" dist="38100" dir="2700000" algn="tl">
                    <a:srgbClr val="000000">
                      <a:alpha val="43137"/>
                    </a:srgbClr>
                  </a:outerShdw>
                </a:effectLst>
              </a:rPr>
              <a:t>the kingdom of heaven is as a man travelling into a far country, who called his own servants, and delivered unto them his goods.</a:t>
            </a:r>
          </a:p>
          <a:p>
            <a:pPr>
              <a:lnSpc>
                <a:spcPct val="110000"/>
              </a:lnSpc>
              <a:spcBef>
                <a:spcPts val="0"/>
              </a:spcBef>
              <a:spcAft>
                <a:spcPts val="600"/>
              </a:spcAft>
            </a:pPr>
            <a:r>
              <a:rPr lang="en-US" sz="2000" dirty="0">
                <a:effectLst>
                  <a:outerShdw blurRad="38100" dist="38100" dir="2700000" algn="tl">
                    <a:srgbClr val="000000">
                      <a:alpha val="43137"/>
                    </a:srgbClr>
                  </a:outerShdw>
                </a:effectLst>
              </a:rPr>
              <a:t>And unto one he gave five talents, to another two, and to another one; to every man according to his several ability; and straightway took his journey.</a:t>
            </a:r>
          </a:p>
          <a:p>
            <a:pPr>
              <a:lnSpc>
                <a:spcPct val="110000"/>
              </a:lnSpc>
              <a:spcBef>
                <a:spcPts val="0"/>
              </a:spcBef>
              <a:spcAft>
                <a:spcPts val="600"/>
              </a:spcAft>
            </a:pPr>
            <a:r>
              <a:rPr lang="en-US" sz="2000" dirty="0">
                <a:effectLst>
                  <a:outerShdw blurRad="38100" dist="38100" dir="2700000" algn="tl">
                    <a:srgbClr val="000000">
                      <a:alpha val="43137"/>
                    </a:srgbClr>
                  </a:outerShdw>
                </a:effectLst>
              </a:rPr>
              <a:t>Then he that had received the five talents went and traded with the same, and made them other five talents.</a:t>
            </a:r>
          </a:p>
          <a:p>
            <a:pPr>
              <a:lnSpc>
                <a:spcPct val="110000"/>
              </a:lnSpc>
              <a:spcBef>
                <a:spcPts val="0"/>
              </a:spcBef>
              <a:spcAft>
                <a:spcPts val="600"/>
              </a:spcAft>
            </a:pPr>
            <a:r>
              <a:rPr lang="en-US" sz="2000" dirty="0">
                <a:effectLst>
                  <a:outerShdw blurRad="38100" dist="38100" dir="2700000" algn="tl">
                    <a:srgbClr val="000000">
                      <a:alpha val="43137"/>
                    </a:srgbClr>
                  </a:outerShdw>
                </a:effectLst>
              </a:rPr>
              <a:t>And likewise he that had received two, he also gained other two</a:t>
            </a:r>
            <a:r>
              <a:rPr lang="en-US" sz="2000" dirty="0" smtClean="0">
                <a:effectLst>
                  <a:outerShdw blurRad="38100" dist="38100" dir="2700000" algn="tl">
                    <a:srgbClr val="000000">
                      <a:alpha val="43137"/>
                    </a:srgbClr>
                  </a:outerShdw>
                </a:effectLst>
              </a:rPr>
              <a:t>.”</a:t>
            </a:r>
            <a:endParaRPr lang="en-US" sz="2000" dirty="0">
              <a:effectLst>
                <a:outerShdw blurRad="38100" dist="38100" dir="2700000" algn="tl">
                  <a:srgbClr val="000000">
                    <a:alpha val="43137"/>
                  </a:srgbClr>
                </a:outerShdw>
              </a:effectLst>
            </a:endParaRPr>
          </a:p>
        </p:txBody>
      </p:sp>
      <p:sp>
        <p:nvSpPr>
          <p:cNvPr id="6" name="Rectangle 5"/>
          <p:cNvSpPr/>
          <p:nvPr/>
        </p:nvSpPr>
        <p:spPr>
          <a:xfrm>
            <a:off x="0" y="152400"/>
            <a:ext cx="304800" cy="1371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57800" y="647363"/>
            <a:ext cx="3657600" cy="421105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reflection stA="80000" endPos="65000" dist="50800" dir="5400000" sy="-100000" algn="bl" rotWithShape="0"/>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childTnLst>
                                </p:cTn>
                              </p:par>
                            </p:childTnLst>
                          </p:cTn>
                        </p:par>
                        <p:par>
                          <p:cTn id="13" fill="hold">
                            <p:stCondLst>
                              <p:cond delay="2000"/>
                            </p:stCondLst>
                            <p:childTnLst>
                              <p:par>
                                <p:cTn id="14" presetID="9" presetClass="emph" presetSubtype="0" grpId="1" nodeType="afterEffect">
                                  <p:stCondLst>
                                    <p:cond delay="7000"/>
                                  </p:stCondLst>
                                  <p:childTnLst>
                                    <p:set>
                                      <p:cBhvr rctx="PPT">
                                        <p:cTn id="15" dur="indefinite"/>
                                        <p:tgtEl>
                                          <p:spTgt spid="4">
                                            <p:txEl>
                                              <p:pRg st="0" end="0"/>
                                            </p:txEl>
                                          </p:spTgt>
                                        </p:tgtEl>
                                        <p:attrNameLst>
                                          <p:attrName>style.opacity</p:attrName>
                                        </p:attrNameLst>
                                      </p:cBhvr>
                                      <p:to>
                                        <p:strVal val="0.25"/>
                                      </p:to>
                                    </p:set>
                                    <p:animEffect filter="image" prLst="opacity: 0.25">
                                      <p:cBhvr rctx="IE">
                                        <p:cTn id="16" dur="indefinite"/>
                                        <p:tgtEl>
                                          <p:spTgt spid="4">
                                            <p:txEl>
                                              <p:pRg st="0" end="0"/>
                                            </p:txEl>
                                          </p:spTgt>
                                        </p:tgtEl>
                                      </p:cBhvr>
                                    </p:animEffect>
                                  </p:childTnLst>
                                </p:cTn>
                              </p:par>
                            </p:childTnLst>
                          </p:cTn>
                        </p:par>
                        <p:par>
                          <p:cTn id="17" fill="hold">
                            <p:stCondLst>
                              <p:cond delay="9000"/>
                            </p:stCondLst>
                            <p:childTnLst>
                              <p:par>
                                <p:cTn id="18" presetID="10" presetClass="entr" presetSubtype="0" fill="hold" grpId="0" nodeType="after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1000"/>
                                        <p:tgtEl>
                                          <p:spTgt spid="4">
                                            <p:txEl>
                                              <p:pRg st="1" end="1"/>
                                            </p:txEl>
                                          </p:spTgt>
                                        </p:tgtEl>
                                      </p:cBhvr>
                                    </p:animEffect>
                                  </p:childTnLst>
                                </p:cTn>
                              </p:par>
                            </p:childTnLst>
                          </p:cTn>
                        </p:par>
                        <p:par>
                          <p:cTn id="21" fill="hold">
                            <p:stCondLst>
                              <p:cond delay="10000"/>
                            </p:stCondLst>
                            <p:childTnLst>
                              <p:par>
                                <p:cTn id="22" presetID="9" presetClass="emph" presetSubtype="0" grpId="1" nodeType="afterEffect">
                                  <p:stCondLst>
                                    <p:cond delay="7000"/>
                                  </p:stCondLst>
                                  <p:childTnLst>
                                    <p:set>
                                      <p:cBhvr rctx="PPT">
                                        <p:cTn id="23" dur="indefinite"/>
                                        <p:tgtEl>
                                          <p:spTgt spid="4">
                                            <p:txEl>
                                              <p:pRg st="1" end="1"/>
                                            </p:txEl>
                                          </p:spTgt>
                                        </p:tgtEl>
                                        <p:attrNameLst>
                                          <p:attrName>style.opacity</p:attrName>
                                        </p:attrNameLst>
                                      </p:cBhvr>
                                      <p:to>
                                        <p:strVal val="0.25"/>
                                      </p:to>
                                    </p:set>
                                    <p:animEffect filter="image" prLst="opacity: 0.25">
                                      <p:cBhvr rctx="IE">
                                        <p:cTn id="24" dur="indefinite"/>
                                        <p:tgtEl>
                                          <p:spTgt spid="4">
                                            <p:txEl>
                                              <p:pRg st="1" end="1"/>
                                            </p:txEl>
                                          </p:spTgt>
                                        </p:tgtEl>
                                      </p:cBhvr>
                                    </p:animEffect>
                                  </p:childTnLst>
                                </p:cTn>
                              </p:par>
                            </p:childTnLst>
                          </p:cTn>
                        </p:par>
                        <p:par>
                          <p:cTn id="25" fill="hold">
                            <p:stCondLst>
                              <p:cond delay="17000"/>
                            </p:stCondLst>
                            <p:childTnLst>
                              <p:par>
                                <p:cTn id="26" presetID="10" presetClass="entr" presetSubtype="0" fill="hold" grpId="0" nodeType="after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childTnLst>
                                </p:cTn>
                              </p:par>
                            </p:childTnLst>
                          </p:cTn>
                        </p:par>
                        <p:par>
                          <p:cTn id="29" fill="hold">
                            <p:stCondLst>
                              <p:cond delay="18000"/>
                            </p:stCondLst>
                            <p:childTnLst>
                              <p:par>
                                <p:cTn id="30" presetID="9" presetClass="emph" presetSubtype="0" grpId="1" nodeType="afterEffect">
                                  <p:stCondLst>
                                    <p:cond delay="5000"/>
                                  </p:stCondLst>
                                  <p:childTnLst>
                                    <p:set>
                                      <p:cBhvr rctx="PPT">
                                        <p:cTn id="31" dur="indefinite"/>
                                        <p:tgtEl>
                                          <p:spTgt spid="4">
                                            <p:txEl>
                                              <p:pRg st="2" end="2"/>
                                            </p:txEl>
                                          </p:spTgt>
                                        </p:tgtEl>
                                        <p:attrNameLst>
                                          <p:attrName>style.opacity</p:attrName>
                                        </p:attrNameLst>
                                      </p:cBhvr>
                                      <p:to>
                                        <p:strVal val="0.25"/>
                                      </p:to>
                                    </p:set>
                                    <p:animEffect filter="image" prLst="opacity: 0.25">
                                      <p:cBhvr rctx="IE">
                                        <p:cTn id="32" dur="indefinite"/>
                                        <p:tgtEl>
                                          <p:spTgt spid="4">
                                            <p:txEl>
                                              <p:pRg st="2" end="2"/>
                                            </p:txEl>
                                          </p:spTgt>
                                        </p:tgtEl>
                                      </p:cBhvr>
                                    </p:animEffect>
                                  </p:childTnLst>
                                </p:cTn>
                              </p:par>
                            </p:childTnLst>
                          </p:cTn>
                        </p:par>
                        <p:par>
                          <p:cTn id="33" fill="hold">
                            <p:stCondLst>
                              <p:cond delay="23000"/>
                            </p:stCondLst>
                            <p:childTnLst>
                              <p:par>
                                <p:cTn id="34" presetID="10" presetClass="entr" presetSubtype="0" fill="hold" grpId="0" nodeType="after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4" grpId="1" uiExpand="1" build="p"/>
    </p:bldLst>
  </p:timing>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1305</TotalTime>
  <Words>1325</Words>
  <Application>Microsoft Office PowerPoint</Application>
  <PresentationFormat>On-screen Show (4:3)</PresentationFormat>
  <Paragraphs>141</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Lessons in Service</vt:lpstr>
      <vt:lpstr>Stewardship</vt:lpstr>
      <vt:lpstr>Bill Nichols</vt:lpstr>
      <vt:lpstr>DOWL Founders</vt:lpstr>
      <vt:lpstr>Definition of Steward</vt:lpstr>
      <vt:lpstr>Leader as Servant</vt:lpstr>
      <vt:lpstr>We Are Beggars </vt:lpstr>
      <vt:lpstr>Stewardship </vt:lpstr>
      <vt:lpstr>Parable of the Talents</vt:lpstr>
      <vt:lpstr>Parable of the Talents</vt:lpstr>
      <vt:lpstr>Parable of the Talents</vt:lpstr>
      <vt:lpstr>Parable of the Talents</vt:lpstr>
      <vt:lpstr>Created Equal</vt:lpstr>
      <vt:lpstr>Thou Shalt Not Covet</vt:lpstr>
      <vt:lpstr>Vision</vt:lpstr>
      <vt:lpstr>Walking Steel</vt:lpstr>
      <vt:lpstr>Competition</vt:lpstr>
      <vt:lpstr>I Am the Problem</vt:lpstr>
      <vt:lpstr>Failure</vt:lpstr>
      <vt:lpstr>Bonuses</vt:lpstr>
      <vt:lpstr>People are the Key</vt:lpstr>
      <vt:lpstr>HR Department</vt:lpstr>
      <vt:lpstr>Building a Team</vt:lpstr>
      <vt:lpstr>Treat People Fairly</vt:lpstr>
      <vt:lpstr>Rules</vt:lpstr>
      <vt:lpstr>Wisdom &amp; Judgment</vt:lpstr>
      <vt:lpstr>To Err is Human</vt:lpstr>
      <vt:lpstr>To Err is Human</vt:lpstr>
      <vt:lpstr>Honesty</vt:lpstr>
      <vt:lpstr>Leadership as a Stewardship</vt:lpstr>
      <vt:lpstr>Don’t Be a . . .</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penman</dc:creator>
  <cp:lastModifiedBy>Mel Nichols</cp:lastModifiedBy>
  <cp:revision>38</cp:revision>
  <cp:lastPrinted>2011-03-26T22:20:21Z</cp:lastPrinted>
  <dcterms:created xsi:type="dcterms:W3CDTF">2011-03-16T19:41:55Z</dcterms:created>
  <dcterms:modified xsi:type="dcterms:W3CDTF">2011-04-04T21:12:57Z</dcterms:modified>
</cp:coreProperties>
</file>