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8" r:id="rId1"/>
    <p:sldMasterId id="2147484142" r:id="rId2"/>
  </p:sldMasterIdLst>
  <p:notesMasterIdLst>
    <p:notesMasterId r:id="rId16"/>
  </p:notesMasterIdLst>
  <p:sldIdLst>
    <p:sldId id="325" r:id="rId3"/>
    <p:sldId id="331" r:id="rId4"/>
    <p:sldId id="336" r:id="rId5"/>
    <p:sldId id="334" r:id="rId6"/>
    <p:sldId id="335" r:id="rId7"/>
    <p:sldId id="337" r:id="rId8"/>
    <p:sldId id="310" r:id="rId9"/>
    <p:sldId id="324" r:id="rId10"/>
    <p:sldId id="318" r:id="rId11"/>
    <p:sldId id="319" r:id="rId12"/>
    <p:sldId id="320" r:id="rId13"/>
    <p:sldId id="321" r:id="rId14"/>
    <p:sldId id="316" r:id="rId15"/>
  </p:sldIdLst>
  <p:sldSz cx="9144000" cy="6858000" type="screen4x3"/>
  <p:notesSz cx="7010400" cy="93964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6EEF"/>
    <a:srgbClr val="1ECEE0"/>
    <a:srgbClr val="D000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 autoAdjust="0"/>
  </p:normalViewPr>
  <p:slideViewPr>
    <p:cSldViewPr>
      <p:cViewPr varScale="1">
        <p:scale>
          <a:sx n="71" d="100"/>
          <a:sy n="71" d="100"/>
        </p:scale>
        <p:origin x="-5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3742" tIns="46871" rIns="93742" bIns="46871" numCol="1" anchor="t" anchorCtr="0" compatLnSpc="1">
            <a:prstTxWarp prst="textNoShape">
              <a:avLst/>
            </a:prstTxWarp>
          </a:bodyPr>
          <a:lstStyle>
            <a:lvl1pPr defTabSz="93821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3742" tIns="46871" rIns="93742" bIns="46871" numCol="1" anchor="t" anchorCtr="0" compatLnSpc="1">
            <a:prstTxWarp prst="textNoShape">
              <a:avLst/>
            </a:prstTxWarp>
          </a:bodyPr>
          <a:lstStyle>
            <a:lvl1pPr algn="r" defTabSz="93821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7288" y="706438"/>
            <a:ext cx="4699000" cy="35226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64050"/>
            <a:ext cx="5607050" cy="422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3742" tIns="46871" rIns="93742" bIns="468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3038475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3742" tIns="46871" rIns="93742" bIns="46871" numCol="1" anchor="b" anchorCtr="0" compatLnSpc="1">
            <a:prstTxWarp prst="textNoShape">
              <a:avLst/>
            </a:prstTxWarp>
          </a:bodyPr>
          <a:lstStyle>
            <a:lvl1pPr defTabSz="93821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926513"/>
            <a:ext cx="3038475" cy="46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3742" tIns="46871" rIns="93742" bIns="46871" numCol="1" anchor="b" anchorCtr="0" compatLnSpc="1">
            <a:prstTxWarp prst="textNoShape">
              <a:avLst/>
            </a:prstTxWarp>
          </a:bodyPr>
          <a:lstStyle>
            <a:lvl1pPr algn="r" defTabSz="93821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D7A5FE3-8566-4A17-879C-DFB7E5E53E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254D60-35E0-4D9D-822F-B4299DD4FC69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06438"/>
            <a:ext cx="4695825" cy="352266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8388" y="4475163"/>
            <a:ext cx="4964112" cy="277812"/>
          </a:xfrm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254D60-35E0-4D9D-822F-B4299DD4FC69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06438"/>
            <a:ext cx="4695825" cy="352266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8388" y="4475163"/>
            <a:ext cx="4964112" cy="277812"/>
          </a:xfrm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254D60-35E0-4D9D-822F-B4299DD4FC69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06438"/>
            <a:ext cx="4695825" cy="352266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8388" y="4475163"/>
            <a:ext cx="4964112" cy="277812"/>
          </a:xfrm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254D60-35E0-4D9D-822F-B4299DD4FC69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06438"/>
            <a:ext cx="4695825" cy="352266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8388" y="4475163"/>
            <a:ext cx="4964112" cy="277812"/>
          </a:xfrm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254D60-35E0-4D9D-822F-B4299DD4FC69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06438"/>
            <a:ext cx="4695825" cy="352266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8388" y="4475163"/>
            <a:ext cx="4964112" cy="277812"/>
          </a:xfrm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254D60-35E0-4D9D-822F-B4299DD4FC69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06438"/>
            <a:ext cx="4695825" cy="352266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8388" y="4475163"/>
            <a:ext cx="4964112" cy="277812"/>
          </a:xfrm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254D60-35E0-4D9D-822F-B4299DD4FC69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06438"/>
            <a:ext cx="4695825" cy="352266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8388" y="4475163"/>
            <a:ext cx="4964112" cy="277812"/>
          </a:xfrm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254D60-35E0-4D9D-822F-B4299DD4FC69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06438"/>
            <a:ext cx="4695825" cy="352266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8388" y="4475163"/>
            <a:ext cx="4964112" cy="277812"/>
          </a:xfrm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254D60-35E0-4D9D-822F-B4299DD4FC69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06438"/>
            <a:ext cx="4695825" cy="352266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8388" y="4475163"/>
            <a:ext cx="4964112" cy="277812"/>
          </a:xfrm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254D60-35E0-4D9D-822F-B4299DD4FC69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06438"/>
            <a:ext cx="4695825" cy="352266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8388" y="4475163"/>
            <a:ext cx="4964112" cy="277812"/>
          </a:xfrm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254D60-35E0-4D9D-822F-B4299DD4FC69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06438"/>
            <a:ext cx="4695825" cy="352266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8388" y="4475163"/>
            <a:ext cx="4964112" cy="277812"/>
          </a:xfrm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254D60-35E0-4D9D-822F-B4299DD4FC69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06438"/>
            <a:ext cx="4695825" cy="352266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8388" y="4475163"/>
            <a:ext cx="4964112" cy="277812"/>
          </a:xfrm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254D60-35E0-4D9D-822F-B4299DD4FC69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706438"/>
            <a:ext cx="4695825" cy="3522662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8388" y="4475163"/>
            <a:ext cx="4964112" cy="277812"/>
          </a:xfrm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4063" y="274638"/>
            <a:ext cx="6662737" cy="1249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028825" y="1833563"/>
            <a:ext cx="3386138" cy="444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67363" y="1833563"/>
            <a:ext cx="3387725" cy="444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20EB-D051-4460-934D-810156A4B49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E55C2-5D51-4AB9-93C4-ED4AC5C9EAE7}" type="datetimeFigureOut">
              <a:rPr lang="en-US" smtClean="0"/>
              <a:pPr/>
              <a:t>4/10/2011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3868-4E3C-472F-B914-38B8B7CE09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E55C2-5D51-4AB9-93C4-ED4AC5C9EAE7}" type="datetimeFigureOut">
              <a:rPr lang="en-US" smtClean="0"/>
              <a:pPr/>
              <a:t>4/10/2011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3868-4E3C-472F-B914-38B8B7CE09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Overview and Lecture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90F040-82CA-4F74-AABE-C7D6295ABD5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E55C2-5D51-4AB9-93C4-ED4AC5C9EAE7}" type="datetimeFigureOut">
              <a:rPr lang="en-US" smtClean="0"/>
              <a:pPr/>
              <a:t>4/10/2011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3868-4E3C-472F-B914-38B8B7CE09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E55C2-5D51-4AB9-93C4-ED4AC5C9EAE7}" type="datetimeFigureOut">
              <a:rPr lang="en-US" smtClean="0"/>
              <a:pPr/>
              <a:t>4/10/2011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3868-4E3C-472F-B914-38B8B7CE09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E55C2-5D51-4AB9-93C4-ED4AC5C9EAE7}" type="datetimeFigureOut">
              <a:rPr lang="en-US" smtClean="0"/>
              <a:pPr/>
              <a:t>4/10/2011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3868-4E3C-472F-B914-38B8B7CE09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E55C2-5D51-4AB9-93C4-ED4AC5C9EAE7}" type="datetimeFigureOut">
              <a:rPr lang="en-US" smtClean="0"/>
              <a:pPr/>
              <a:t>4/10/2011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3868-4E3C-472F-B914-38B8B7CE09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dirty="0"/>
              <a:t>Overview and Lecture 1</a:t>
            </a: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360F114-BD47-4AE3-89A9-178430CE55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Overview and Lecture 1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63FC0-A84E-4043-93ED-85A85A91B3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Overview and Lecture 1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0F040-82CA-4F74-AABE-C7D6295ABD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120EB-D051-4460-934D-810156A4B4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Overview and Lecture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60F114-BD47-4AE3-89A9-178430CE55D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Overview and Lecture 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163FC0-A84E-4043-93ED-85A85A91B38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E55C2-5D51-4AB9-93C4-ED4AC5C9EAE7}" type="datetimeFigureOut">
              <a:rPr lang="en-US" smtClean="0"/>
              <a:pPr/>
              <a:t>4/10/2011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13868-4E3C-472F-B914-38B8B7CE09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09538" y="3460750"/>
            <a:ext cx="1749425" cy="3252788"/>
          </a:xfrm>
          <a:prstGeom prst="rect">
            <a:avLst/>
          </a:prstGeom>
          <a:solidFill>
            <a:srgbClr val="808080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981200" y="153988"/>
            <a:ext cx="6970713" cy="1528762"/>
          </a:xfrm>
          <a:prstGeom prst="rect">
            <a:avLst/>
          </a:prstGeom>
          <a:solidFill>
            <a:srgbClr val="7D9DC0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28825" y="1833563"/>
            <a:ext cx="6926263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169863" y="6332538"/>
            <a:ext cx="609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fld id="{89DC1212-4170-415A-907B-B5FEBA57F328}" type="slidenum">
              <a:rPr lang="en-US" sz="900">
                <a:latin typeface="Arial Narrow" pitchFamily="34" charset="0"/>
              </a:rPr>
              <a:pPr>
                <a:defRPr/>
              </a:pPr>
              <a:t>‹#›</a:t>
            </a:fld>
            <a:endParaRPr lang="en-US" sz="900" dirty="0">
              <a:latin typeface="Arial Narrow" pitchFamily="34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09538" y="158750"/>
            <a:ext cx="1749425" cy="1536700"/>
          </a:xfrm>
          <a:prstGeom prst="rect">
            <a:avLst/>
          </a:prstGeom>
          <a:solidFill>
            <a:srgbClr val="93A492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031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24063" y="274638"/>
            <a:ext cx="6662737" cy="124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109538" y="1803400"/>
            <a:ext cx="1749425" cy="1536700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8" r:id="rId2"/>
    <p:sldLayoutId id="2147484139" r:id="rId3"/>
    <p:sldLayoutId id="2147484140" r:id="rId4"/>
    <p:sldLayoutId id="2147484141" r:id="rId5"/>
    <p:sldLayoutId id="2147484135" r:id="rId6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50000"/>
        </a:spcBef>
        <a:spcAft>
          <a:spcPct val="0"/>
        </a:spcAft>
        <a:buClr>
          <a:schemeClr val="accent1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85000"/>
        </a:lnSpc>
        <a:spcBef>
          <a:spcPct val="50000"/>
        </a:spcBef>
        <a:spcAft>
          <a:spcPct val="0"/>
        </a:spcAft>
        <a:buClr>
          <a:schemeClr val="accent1"/>
        </a:buClr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85000"/>
        </a:lnSpc>
        <a:spcBef>
          <a:spcPct val="5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85000"/>
        </a:lnSpc>
        <a:spcBef>
          <a:spcPct val="50000"/>
        </a:spcBef>
        <a:spcAft>
          <a:spcPct val="0"/>
        </a:spcAft>
        <a:buClr>
          <a:schemeClr val="accent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85000"/>
        </a:lnSpc>
        <a:spcBef>
          <a:spcPct val="5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lnSpc>
          <a:spcPct val="85000"/>
        </a:lnSpc>
        <a:spcBef>
          <a:spcPct val="50000"/>
        </a:spcBef>
        <a:spcAft>
          <a:spcPct val="0"/>
        </a:spcAft>
        <a:buClr>
          <a:schemeClr val="accent1"/>
        </a:buClr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85000"/>
        </a:lnSpc>
        <a:spcBef>
          <a:spcPct val="50000"/>
        </a:spcBef>
        <a:spcAft>
          <a:spcPct val="0"/>
        </a:spcAft>
        <a:buClr>
          <a:schemeClr val="accent1"/>
        </a:buClr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85000"/>
        </a:lnSpc>
        <a:spcBef>
          <a:spcPct val="50000"/>
        </a:spcBef>
        <a:spcAft>
          <a:spcPct val="0"/>
        </a:spcAft>
        <a:buClr>
          <a:schemeClr val="accent1"/>
        </a:buClr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85000"/>
        </a:lnSpc>
        <a:spcBef>
          <a:spcPct val="50000"/>
        </a:spcBef>
        <a:spcAft>
          <a:spcPct val="0"/>
        </a:spcAft>
        <a:buClr>
          <a:schemeClr val="accent1"/>
        </a:buClr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E55C2-5D51-4AB9-93C4-ED4AC5C9EAE7}" type="datetimeFigureOut">
              <a:rPr lang="en-US" smtClean="0"/>
              <a:pPr/>
              <a:t>4/10/2011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13868-4E3C-472F-B914-38B8B7CE09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6" r:id="rId4"/>
    <p:sldLayoutId id="2147484147" r:id="rId5"/>
    <p:sldLayoutId id="2147484148" r:id="rId6"/>
    <p:sldLayoutId id="2147484149" r:id="rId7"/>
    <p:sldLayoutId id="2147484150" r:id="rId8"/>
    <p:sldLayoutId id="2147484151" r:id="rId9"/>
    <p:sldLayoutId id="2147484152" r:id="rId10"/>
    <p:sldLayoutId id="2147484153" r:id="rId11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2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447800"/>
            <a:ext cx="9144000" cy="2743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STRATEGIC LEADERSHIP:</a:t>
            </a:r>
            <a:b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BUILDING BLOCKS </a:t>
            </a:r>
            <a:b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</a:t>
            </a:r>
            <a:b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SUSTAINABLE VALUE 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2" name="Rectangle 5"/>
          <p:cNvSpPr>
            <a:spLocks noGrp="1" noChangeArrowheads="1"/>
          </p:cNvSpPr>
          <p:nvPr>
            <p:ph idx="1"/>
          </p:nvPr>
        </p:nvSpPr>
        <p:spPr>
          <a:xfrm flipH="1">
            <a:off x="6096000" y="6858000"/>
            <a:ext cx="304800" cy="1716088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357260" name="Text Box 12"/>
          <p:cNvSpPr txBox="1">
            <a:spLocks noChangeArrowheads="1"/>
          </p:cNvSpPr>
          <p:nvPr/>
        </p:nvSpPr>
        <p:spPr bwMode="auto">
          <a:xfrm>
            <a:off x="685800" y="4724400"/>
            <a:ext cx="5257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i="1" dirty="0" smtClean="0"/>
              <a:t>ASFE 2011 Spring Conference</a:t>
            </a:r>
          </a:p>
          <a:p>
            <a:pPr>
              <a:defRPr/>
            </a:pPr>
            <a:r>
              <a:rPr lang="en-US" sz="2000" i="1" dirty="0" smtClean="0"/>
              <a:t>St. Louis, MO</a:t>
            </a:r>
          </a:p>
          <a:p>
            <a:pPr>
              <a:defRPr/>
            </a:pPr>
            <a:endParaRPr lang="en-US" sz="2000" i="1" dirty="0" smtClean="0"/>
          </a:p>
          <a:p>
            <a:pPr>
              <a:defRPr/>
            </a:pPr>
            <a:r>
              <a:rPr lang="en-US" sz="2000" i="1" dirty="0" smtClean="0"/>
              <a:t>Gerry Salontai, PE</a:t>
            </a:r>
            <a:endParaRPr lang="en-US" sz="2000" i="1" dirty="0"/>
          </a:p>
        </p:txBody>
      </p:sp>
      <p:sp>
        <p:nvSpPr>
          <p:cNvPr id="2357262" name="Text Box 14"/>
          <p:cNvSpPr txBox="1">
            <a:spLocks noChangeArrowheads="1"/>
          </p:cNvSpPr>
          <p:nvPr/>
        </p:nvSpPr>
        <p:spPr bwMode="auto">
          <a:xfrm>
            <a:off x="966788" y="4073525"/>
            <a:ext cx="22955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dirty="0">
                <a:solidFill>
                  <a:schemeClr val="bg1"/>
                </a:solidFill>
              </a:rPr>
              <a:t>Communicate and 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762000"/>
            <a:ext cx="8763000" cy="0"/>
          </a:xfrm>
          <a:prstGeom prst="line">
            <a:avLst/>
          </a:prstGeom>
          <a:ln w="76200" cmpd="thickThin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6172200"/>
            <a:ext cx="8763000" cy="0"/>
          </a:xfrm>
          <a:prstGeom prst="line">
            <a:avLst/>
          </a:prstGeom>
          <a:ln w="76200" cmpd="thinThick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3" descr="Salontai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6324600"/>
            <a:ext cx="1149350" cy="3413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2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839200" cy="990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Strategic Leadership:</a:t>
            </a:r>
            <a:br>
              <a:rPr lang="en-US" sz="3200" dirty="0" smtClean="0"/>
            </a:br>
            <a:r>
              <a:rPr lang="en-US" sz="3200" dirty="0" smtClean="0"/>
              <a:t>Building Block Number 4 </a:t>
            </a:r>
            <a:endParaRPr lang="en-US" sz="3200" dirty="0"/>
          </a:p>
        </p:txBody>
      </p:sp>
      <p:sp>
        <p:nvSpPr>
          <p:cNvPr id="17412" name="Rectangle 5"/>
          <p:cNvSpPr>
            <a:spLocks noGrp="1" noChangeArrowheads="1"/>
          </p:cNvSpPr>
          <p:nvPr>
            <p:ph idx="1"/>
          </p:nvPr>
        </p:nvSpPr>
        <p:spPr>
          <a:xfrm flipH="1">
            <a:off x="6096000" y="6858000"/>
            <a:ext cx="304800" cy="1716088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357262" name="Text Box 14"/>
          <p:cNvSpPr txBox="1">
            <a:spLocks noChangeArrowheads="1"/>
          </p:cNvSpPr>
          <p:nvPr/>
        </p:nvSpPr>
        <p:spPr bwMode="auto">
          <a:xfrm>
            <a:off x="966788" y="4073525"/>
            <a:ext cx="22955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dirty="0">
                <a:solidFill>
                  <a:schemeClr val="bg1"/>
                </a:solidFill>
              </a:rPr>
              <a:t>Communicate and 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1143000"/>
            <a:ext cx="8763000" cy="0"/>
          </a:xfrm>
          <a:prstGeom prst="line">
            <a:avLst/>
          </a:prstGeom>
          <a:ln w="76200" cmpd="thickThin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6172200"/>
            <a:ext cx="8763000" cy="0"/>
          </a:xfrm>
          <a:prstGeom prst="line">
            <a:avLst/>
          </a:prstGeom>
          <a:ln w="76200" cmpd="thinThick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3" descr="Salontai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6324600"/>
            <a:ext cx="1149350" cy="3413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27" name="Bevel 26"/>
          <p:cNvSpPr/>
          <p:nvPr/>
        </p:nvSpPr>
        <p:spPr>
          <a:xfrm>
            <a:off x="0" y="35814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 with Vision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Bevel 9"/>
          <p:cNvSpPr/>
          <p:nvPr/>
        </p:nvSpPr>
        <p:spPr>
          <a:xfrm>
            <a:off x="3048000" y="35814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Know the Playing Field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Bevel 10"/>
          <p:cNvSpPr/>
          <p:nvPr/>
        </p:nvSpPr>
        <p:spPr>
          <a:xfrm>
            <a:off x="6096000" y="35814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Less is More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Bevel 11"/>
          <p:cNvSpPr/>
          <p:nvPr/>
        </p:nvSpPr>
        <p:spPr>
          <a:xfrm>
            <a:off x="0" y="21336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Align </a:t>
            </a:r>
          </a:p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&amp;</a:t>
            </a:r>
          </a:p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Communicate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0" grpId="0" animBg="1"/>
      <p:bldP spid="11" grpId="0" animBg="1"/>
      <p:bldP spid="12" grpId="0" autoUpdateAnimBg="0"/>
      <p:bldP spid="1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2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839200" cy="990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Strategic Leadership:</a:t>
            </a:r>
            <a:br>
              <a:rPr lang="en-US" sz="3200" dirty="0" smtClean="0"/>
            </a:br>
            <a:r>
              <a:rPr lang="en-US" sz="3200" dirty="0" smtClean="0"/>
              <a:t>Building Block Number 5 </a:t>
            </a:r>
            <a:endParaRPr lang="en-US" sz="3200" dirty="0"/>
          </a:p>
        </p:txBody>
      </p:sp>
      <p:sp>
        <p:nvSpPr>
          <p:cNvPr id="17412" name="Rectangle 5"/>
          <p:cNvSpPr>
            <a:spLocks noGrp="1" noChangeArrowheads="1"/>
          </p:cNvSpPr>
          <p:nvPr>
            <p:ph idx="1"/>
          </p:nvPr>
        </p:nvSpPr>
        <p:spPr>
          <a:xfrm flipH="1">
            <a:off x="6096000" y="6858000"/>
            <a:ext cx="304800" cy="1716088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357260" name="Text Box 12"/>
          <p:cNvSpPr txBox="1">
            <a:spLocks noChangeArrowheads="1"/>
          </p:cNvSpPr>
          <p:nvPr/>
        </p:nvSpPr>
        <p:spPr bwMode="auto">
          <a:xfrm>
            <a:off x="3646488" y="1739900"/>
            <a:ext cx="22955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dirty="0" smtClean="0">
                <a:solidFill>
                  <a:schemeClr val="bg1"/>
                </a:solidFill>
              </a:rPr>
              <a:t>e </a:t>
            </a:r>
            <a:r>
              <a:rPr lang="en-US" sz="2200" dirty="0">
                <a:solidFill>
                  <a:schemeClr val="bg1"/>
                </a:solidFill>
              </a:rPr>
              <a:t>External and </a:t>
            </a:r>
            <a:r>
              <a:rPr lang="en-US" sz="2200" dirty="0" smtClean="0">
                <a:solidFill>
                  <a:schemeClr val="bg1"/>
                </a:solidFill>
              </a:rPr>
              <a:t>Internal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357262" name="Text Box 14"/>
          <p:cNvSpPr txBox="1">
            <a:spLocks noChangeArrowheads="1"/>
          </p:cNvSpPr>
          <p:nvPr/>
        </p:nvSpPr>
        <p:spPr bwMode="auto">
          <a:xfrm>
            <a:off x="966788" y="4073525"/>
            <a:ext cx="22955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dirty="0">
                <a:solidFill>
                  <a:schemeClr val="bg1"/>
                </a:solidFill>
              </a:rPr>
              <a:t>Communicate and 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1143000"/>
            <a:ext cx="8763000" cy="0"/>
          </a:xfrm>
          <a:prstGeom prst="line">
            <a:avLst/>
          </a:prstGeom>
          <a:ln w="76200" cmpd="thickThin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6172200"/>
            <a:ext cx="8763000" cy="0"/>
          </a:xfrm>
          <a:prstGeom prst="line">
            <a:avLst/>
          </a:prstGeom>
          <a:ln w="76200" cmpd="thinThick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3" descr="Salontai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6324600"/>
            <a:ext cx="1149350" cy="3413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27" name="Bevel 26"/>
          <p:cNvSpPr/>
          <p:nvPr/>
        </p:nvSpPr>
        <p:spPr>
          <a:xfrm>
            <a:off x="0" y="35814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 with Vision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Bevel 9"/>
          <p:cNvSpPr/>
          <p:nvPr/>
        </p:nvSpPr>
        <p:spPr>
          <a:xfrm>
            <a:off x="3048000" y="35814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Know the Playing Field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Bevel 10"/>
          <p:cNvSpPr/>
          <p:nvPr/>
        </p:nvSpPr>
        <p:spPr>
          <a:xfrm>
            <a:off x="6096000" y="35814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Less is More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Bevel 11"/>
          <p:cNvSpPr/>
          <p:nvPr/>
        </p:nvSpPr>
        <p:spPr>
          <a:xfrm>
            <a:off x="0" y="21336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Align</a:t>
            </a:r>
          </a:p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&amp;</a:t>
            </a:r>
          </a:p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Communicate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Bevel 12"/>
          <p:cNvSpPr/>
          <p:nvPr/>
        </p:nvSpPr>
        <p:spPr>
          <a:xfrm>
            <a:off x="3048000" y="21336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Expect what You Inspect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0" grpId="0" animBg="1"/>
      <p:bldP spid="11" grpId="0" animBg="1"/>
      <p:bldP spid="12" grpId="0" animBg="1"/>
      <p:bldP spid="13" grpId="0" autoUpdateAnimBg="0"/>
      <p:bldP spid="1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2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839200" cy="990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Strategic Leadership:</a:t>
            </a:r>
            <a:br>
              <a:rPr lang="en-US" sz="3200" dirty="0" smtClean="0"/>
            </a:br>
            <a:r>
              <a:rPr lang="en-US" sz="3200" dirty="0" smtClean="0"/>
              <a:t>Building Block Number 6 </a:t>
            </a:r>
            <a:endParaRPr lang="en-US" sz="3200" dirty="0"/>
          </a:p>
        </p:txBody>
      </p:sp>
      <p:sp>
        <p:nvSpPr>
          <p:cNvPr id="17412" name="Rectangle 5"/>
          <p:cNvSpPr>
            <a:spLocks noGrp="1" noChangeArrowheads="1"/>
          </p:cNvSpPr>
          <p:nvPr>
            <p:ph idx="1"/>
          </p:nvPr>
        </p:nvSpPr>
        <p:spPr>
          <a:xfrm flipH="1">
            <a:off x="6096000" y="6858000"/>
            <a:ext cx="304800" cy="1716088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357260" name="Text Box 12"/>
          <p:cNvSpPr txBox="1">
            <a:spLocks noChangeArrowheads="1"/>
          </p:cNvSpPr>
          <p:nvPr/>
        </p:nvSpPr>
        <p:spPr bwMode="auto">
          <a:xfrm>
            <a:off x="3646488" y="1739900"/>
            <a:ext cx="22955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dirty="0" smtClean="0">
                <a:solidFill>
                  <a:schemeClr val="bg1"/>
                </a:solidFill>
              </a:rPr>
              <a:t>e </a:t>
            </a:r>
            <a:r>
              <a:rPr lang="en-US" sz="2200" dirty="0">
                <a:solidFill>
                  <a:schemeClr val="bg1"/>
                </a:solidFill>
              </a:rPr>
              <a:t>External and </a:t>
            </a:r>
            <a:r>
              <a:rPr lang="en-US" sz="2200" dirty="0" smtClean="0">
                <a:solidFill>
                  <a:schemeClr val="bg1"/>
                </a:solidFill>
              </a:rPr>
              <a:t>Internal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357262" name="Text Box 14"/>
          <p:cNvSpPr txBox="1">
            <a:spLocks noChangeArrowheads="1"/>
          </p:cNvSpPr>
          <p:nvPr/>
        </p:nvSpPr>
        <p:spPr bwMode="auto">
          <a:xfrm>
            <a:off x="966788" y="4073525"/>
            <a:ext cx="22955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dirty="0">
                <a:solidFill>
                  <a:schemeClr val="bg1"/>
                </a:solidFill>
              </a:rPr>
              <a:t>Communicate and 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1143000"/>
            <a:ext cx="8763000" cy="0"/>
          </a:xfrm>
          <a:prstGeom prst="line">
            <a:avLst/>
          </a:prstGeom>
          <a:ln w="76200" cmpd="thickThin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6172200"/>
            <a:ext cx="8763000" cy="0"/>
          </a:xfrm>
          <a:prstGeom prst="line">
            <a:avLst/>
          </a:prstGeom>
          <a:ln w="76200" cmpd="thinThick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3" descr="Salontai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6324600"/>
            <a:ext cx="1149350" cy="3413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27" name="Bevel 26"/>
          <p:cNvSpPr/>
          <p:nvPr/>
        </p:nvSpPr>
        <p:spPr>
          <a:xfrm>
            <a:off x="0" y="35814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 with Vision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Bevel 9"/>
          <p:cNvSpPr/>
          <p:nvPr/>
        </p:nvSpPr>
        <p:spPr>
          <a:xfrm>
            <a:off x="3048000" y="35814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Know the Playing Field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Bevel 10"/>
          <p:cNvSpPr/>
          <p:nvPr/>
        </p:nvSpPr>
        <p:spPr>
          <a:xfrm>
            <a:off x="6096000" y="35814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Less is More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Bevel 11"/>
          <p:cNvSpPr/>
          <p:nvPr/>
        </p:nvSpPr>
        <p:spPr>
          <a:xfrm>
            <a:off x="0" y="21336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Align</a:t>
            </a:r>
          </a:p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&amp; </a:t>
            </a:r>
          </a:p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Communicate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Bevel 12"/>
          <p:cNvSpPr/>
          <p:nvPr/>
        </p:nvSpPr>
        <p:spPr>
          <a:xfrm>
            <a:off x="3048000" y="21336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Expect what You Inspect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Bevel 13"/>
          <p:cNvSpPr/>
          <p:nvPr/>
        </p:nvSpPr>
        <p:spPr>
          <a:xfrm>
            <a:off x="6096000" y="21336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Refreshment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0" grpId="0" animBg="1"/>
      <p:bldP spid="11" grpId="0" animBg="1"/>
      <p:bldP spid="12" grpId="0" animBg="1"/>
      <p:bldP spid="13" grpId="0" animBg="1"/>
      <p:bldP spid="14" grpId="0" autoUpdateAnimBg="0"/>
      <p:bldP spid="14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" name="Picture 20" descr="C:\Users\Jennifer Popov\AppData\Local\Microsoft\Windows\Temporary Internet Files\Content.IE5\4RQP470Y\MC90044173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28600"/>
            <a:ext cx="5486400" cy="5029200"/>
          </a:xfrm>
          <a:prstGeom prst="rect">
            <a:avLst/>
          </a:prstGeom>
          <a:noFill/>
        </p:spPr>
      </p:pic>
      <p:sp>
        <p:nvSpPr>
          <p:cNvPr id="23572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990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600" dirty="0" smtClean="0"/>
              <a:t>The 6 Building </a:t>
            </a:r>
            <a:r>
              <a:rPr lang="en-US" sz="3600" dirty="0" smtClean="0"/>
              <a:t>Blocks:</a:t>
            </a:r>
            <a:br>
              <a:rPr lang="en-US" sz="3600" dirty="0" smtClean="0"/>
            </a:br>
            <a:r>
              <a:rPr lang="en-US" sz="3600" dirty="0" smtClean="0"/>
              <a:t>Foundation for Your Future </a:t>
            </a:r>
            <a:endParaRPr lang="en-US" sz="3600" dirty="0"/>
          </a:p>
        </p:txBody>
      </p:sp>
      <p:sp>
        <p:nvSpPr>
          <p:cNvPr id="17412" name="Rectangle 5"/>
          <p:cNvSpPr>
            <a:spLocks noGrp="1" noChangeArrowheads="1"/>
          </p:cNvSpPr>
          <p:nvPr>
            <p:ph idx="1"/>
          </p:nvPr>
        </p:nvSpPr>
        <p:spPr>
          <a:xfrm flipH="1">
            <a:off x="6096000" y="6858000"/>
            <a:ext cx="304800" cy="1716088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1143000"/>
            <a:ext cx="8763000" cy="0"/>
          </a:xfrm>
          <a:prstGeom prst="line">
            <a:avLst/>
          </a:prstGeom>
          <a:ln w="76200" cmpd="thickThin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6172200"/>
            <a:ext cx="8763000" cy="0"/>
          </a:xfrm>
          <a:prstGeom prst="line">
            <a:avLst/>
          </a:prstGeom>
          <a:ln w="76200" cmpd="thinThick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3" descr="Salontai 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6324600"/>
            <a:ext cx="1149350" cy="3413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2050" name="Picture 2" descr="Small House Clip Ar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352888" y="-26052463"/>
            <a:ext cx="2743200" cy="2828925"/>
          </a:xfrm>
          <a:prstGeom prst="rect">
            <a:avLst/>
          </a:prstGeom>
          <a:noFill/>
        </p:spPr>
      </p:pic>
      <p:sp>
        <p:nvSpPr>
          <p:cNvPr id="14" name="Bevel 13"/>
          <p:cNvSpPr/>
          <p:nvPr/>
        </p:nvSpPr>
        <p:spPr>
          <a:xfrm>
            <a:off x="1600200" y="5105400"/>
            <a:ext cx="2057400" cy="9906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 with Vision</a:t>
            </a:r>
            <a:endParaRPr lang="en-US" sz="12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Bevel 14"/>
          <p:cNvSpPr/>
          <p:nvPr/>
        </p:nvSpPr>
        <p:spPr>
          <a:xfrm>
            <a:off x="3657600" y="5105400"/>
            <a:ext cx="2057400" cy="9906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Know the Playing Field</a:t>
            </a:r>
            <a:endParaRPr lang="en-US" sz="12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Bevel 15"/>
          <p:cNvSpPr/>
          <p:nvPr/>
        </p:nvSpPr>
        <p:spPr>
          <a:xfrm>
            <a:off x="5715000" y="5105400"/>
            <a:ext cx="2057400" cy="9906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Less is More</a:t>
            </a:r>
            <a:endParaRPr lang="en-US" sz="12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Bevel 16"/>
          <p:cNvSpPr/>
          <p:nvPr/>
        </p:nvSpPr>
        <p:spPr>
          <a:xfrm>
            <a:off x="1600200" y="4114800"/>
            <a:ext cx="2057400" cy="9906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Align</a:t>
            </a:r>
          </a:p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&amp;</a:t>
            </a:r>
          </a:p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Communicate</a:t>
            </a:r>
            <a:endParaRPr lang="en-US" sz="12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Bevel 20"/>
          <p:cNvSpPr/>
          <p:nvPr/>
        </p:nvSpPr>
        <p:spPr>
          <a:xfrm>
            <a:off x="3657600" y="4114800"/>
            <a:ext cx="2057400" cy="9906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Expect what You Inspect</a:t>
            </a:r>
            <a:endParaRPr lang="en-US" sz="12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Bevel 21"/>
          <p:cNvSpPr/>
          <p:nvPr/>
        </p:nvSpPr>
        <p:spPr>
          <a:xfrm>
            <a:off x="5715000" y="4114800"/>
            <a:ext cx="2057400" cy="9906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Refreshment</a:t>
            </a:r>
            <a:endParaRPr lang="en-US" sz="12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2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10600" cy="5334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b="1" dirty="0" smtClean="0"/>
              <a:t>So What is Strategic Leadership?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sz="4000" dirty="0"/>
          </a:p>
        </p:txBody>
      </p:sp>
      <p:sp>
        <p:nvSpPr>
          <p:cNvPr id="17412" name="Rectangle 5"/>
          <p:cNvSpPr>
            <a:spLocks noGrp="1" noChangeArrowheads="1"/>
          </p:cNvSpPr>
          <p:nvPr>
            <p:ph idx="1"/>
          </p:nvPr>
        </p:nvSpPr>
        <p:spPr>
          <a:xfrm flipH="1">
            <a:off x="6096000" y="6858000"/>
            <a:ext cx="304800" cy="1716088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357260" name="Text Box 12"/>
          <p:cNvSpPr txBox="1">
            <a:spLocks noChangeArrowheads="1"/>
          </p:cNvSpPr>
          <p:nvPr/>
        </p:nvSpPr>
        <p:spPr bwMode="auto">
          <a:xfrm>
            <a:off x="533400" y="1828800"/>
            <a:ext cx="8153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dirty="0" smtClean="0"/>
              <a:t> </a:t>
            </a:r>
          </a:p>
          <a:p>
            <a:pPr algn="ctr">
              <a:defRPr/>
            </a:pPr>
            <a:r>
              <a:rPr lang="en-US" sz="3600" i="1" dirty="0" smtClean="0">
                <a:latin typeface="Calibri" pitchFamily="34" charset="0"/>
                <a:cs typeface="Calibri" pitchFamily="34" charset="0"/>
              </a:rPr>
              <a:t>“Purposefully leading an organization through a framework of choices and actions that determine the nature and future direction of that organization”</a:t>
            </a:r>
            <a:endParaRPr lang="en-US" sz="3600" i="1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1143000"/>
            <a:ext cx="8763000" cy="0"/>
          </a:xfrm>
          <a:prstGeom prst="line">
            <a:avLst/>
          </a:prstGeom>
          <a:ln w="76200" cmpd="thickThin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6172200"/>
            <a:ext cx="8763000" cy="0"/>
          </a:xfrm>
          <a:prstGeom prst="line">
            <a:avLst/>
          </a:prstGeom>
          <a:ln w="76200" cmpd="thinThick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3" descr="Salontai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6324600"/>
            <a:ext cx="1149350" cy="3413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357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2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2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0"/>
            <a:ext cx="9144000" cy="5334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000" b="1" dirty="0" smtClean="0"/>
              <a:t>Strategic Leadership: </a:t>
            </a:r>
            <a:br>
              <a:rPr lang="en-US" sz="4000" b="1" dirty="0" smtClean="0"/>
            </a:br>
            <a:r>
              <a:rPr lang="en-US" sz="4000" b="1" dirty="0" smtClean="0"/>
              <a:t>Another Way of Saying It…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sz="4000" dirty="0"/>
          </a:p>
        </p:txBody>
      </p:sp>
      <p:sp>
        <p:nvSpPr>
          <p:cNvPr id="17412" name="Rectangle 5"/>
          <p:cNvSpPr>
            <a:spLocks noGrp="1" noChangeArrowheads="1"/>
          </p:cNvSpPr>
          <p:nvPr>
            <p:ph idx="1"/>
          </p:nvPr>
        </p:nvSpPr>
        <p:spPr>
          <a:xfrm flipH="1">
            <a:off x="6096000" y="6858000"/>
            <a:ext cx="304800" cy="1716088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357260" name="Text Box 12"/>
          <p:cNvSpPr txBox="1">
            <a:spLocks noChangeArrowheads="1"/>
          </p:cNvSpPr>
          <p:nvPr/>
        </p:nvSpPr>
        <p:spPr bwMode="auto">
          <a:xfrm>
            <a:off x="533400" y="1828800"/>
            <a:ext cx="81534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dirty="0" smtClean="0"/>
              <a:t> </a:t>
            </a:r>
            <a:r>
              <a:rPr lang="en-US" sz="3600" i="1" dirty="0" smtClean="0">
                <a:latin typeface="Calibri" pitchFamily="34" charset="0"/>
                <a:cs typeface="Calibri" pitchFamily="34" charset="0"/>
              </a:rPr>
              <a:t>“Pulling yourself up from the day to day operating the business and focusing on the external (e.g. market/client shifts, service transformation, etc) and internal (e.g. organizational change, leadership and ownership succession, etc) that leads your firm strategically to the preferred future”</a:t>
            </a:r>
            <a:endParaRPr lang="en-US" sz="3600" i="1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1447800"/>
            <a:ext cx="8763000" cy="0"/>
          </a:xfrm>
          <a:prstGeom prst="line">
            <a:avLst/>
          </a:prstGeom>
          <a:ln w="76200" cmpd="thickThin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6172200"/>
            <a:ext cx="8763000" cy="0"/>
          </a:xfrm>
          <a:prstGeom prst="line">
            <a:avLst/>
          </a:prstGeom>
          <a:ln w="76200" cmpd="thinThick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3" descr="Salontai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6324600"/>
            <a:ext cx="1149350" cy="3413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357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2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252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9906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Failures in Strategy Development</a:t>
            </a:r>
            <a:endParaRPr lang="en-US" b="1" dirty="0"/>
          </a:p>
        </p:txBody>
      </p:sp>
      <p:sp>
        <p:nvSpPr>
          <p:cNvPr id="17412" name="Rectangle 5"/>
          <p:cNvSpPr>
            <a:spLocks noGrp="1" noChangeArrowheads="1"/>
          </p:cNvSpPr>
          <p:nvPr>
            <p:ph idx="1"/>
          </p:nvPr>
        </p:nvSpPr>
        <p:spPr>
          <a:xfrm flipH="1">
            <a:off x="6096000" y="6858000"/>
            <a:ext cx="304800" cy="1716088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357260" name="Text Box 12"/>
          <p:cNvSpPr txBox="1">
            <a:spLocks noChangeArrowheads="1"/>
          </p:cNvSpPr>
          <p:nvPr/>
        </p:nvSpPr>
        <p:spPr bwMode="auto">
          <a:xfrm>
            <a:off x="228600" y="1388745"/>
            <a:ext cx="403860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Not leading – lack of engagement at the top</a:t>
            </a:r>
            <a:endParaRPr lang="en-US" sz="2200" dirty="0" smtClean="0"/>
          </a:p>
          <a:p>
            <a:pPr lvl="0"/>
            <a:endParaRPr lang="en-US" sz="2400" dirty="0" smtClean="0"/>
          </a:p>
          <a:p>
            <a:pPr>
              <a:defRPr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ctr">
              <a:defRPr/>
            </a:pPr>
            <a:endParaRPr lang="en-US" sz="2800" dirty="0" smtClean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1143000"/>
            <a:ext cx="8763000" cy="0"/>
          </a:xfrm>
          <a:prstGeom prst="line">
            <a:avLst/>
          </a:prstGeom>
          <a:ln w="76200" cmpd="thickThin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6172200"/>
            <a:ext cx="8763000" cy="0"/>
          </a:xfrm>
          <a:prstGeom prst="line">
            <a:avLst/>
          </a:prstGeom>
          <a:ln w="76200" cmpd="thinThick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3" descr="Salontai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6324600"/>
            <a:ext cx="1149350" cy="3413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800600" y="1372850"/>
            <a:ext cx="4114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200" dirty="0" smtClean="0"/>
              <a:t> 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The environment –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considering the inside and outside</a:t>
            </a:r>
          </a:p>
          <a:p>
            <a:pPr lvl="0">
              <a:buClr>
                <a:srgbClr val="C00000"/>
              </a:buClr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3048000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200" dirty="0" smtClean="0"/>
              <a:t> 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Overload –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taking on too much 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3828871"/>
            <a:ext cx="419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Investment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– not taking the time to evaluate the alternatives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8600" y="2209800"/>
            <a:ext cx="4114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200" dirty="0" smtClean="0"/>
              <a:t> 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Complication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– strategies too complex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00600" y="3733800"/>
            <a:ext cx="403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200" dirty="0" smtClean="0"/>
              <a:t> 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No plan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– the failure to document the course with goals/objectives/initiatives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00600" y="2533471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200" dirty="0" smtClean="0"/>
              <a:t> 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Wrong team –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choosing on position rather than contribution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2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305800" cy="9906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Failures in Achieving Plans</a:t>
            </a:r>
            <a:endParaRPr lang="en-US" b="1" dirty="0"/>
          </a:p>
        </p:txBody>
      </p:sp>
      <p:sp>
        <p:nvSpPr>
          <p:cNvPr id="17412" name="Rectangle 5"/>
          <p:cNvSpPr>
            <a:spLocks noGrp="1" noChangeArrowheads="1"/>
          </p:cNvSpPr>
          <p:nvPr>
            <p:ph idx="1"/>
          </p:nvPr>
        </p:nvSpPr>
        <p:spPr>
          <a:xfrm flipH="1">
            <a:off x="6096000" y="6858000"/>
            <a:ext cx="304800" cy="1716088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357260" name="Text Box 12"/>
          <p:cNvSpPr txBox="1">
            <a:spLocks noChangeArrowheads="1"/>
          </p:cNvSpPr>
          <p:nvPr/>
        </p:nvSpPr>
        <p:spPr bwMode="auto">
          <a:xfrm>
            <a:off x="228600" y="1388745"/>
            <a:ext cx="40386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Lack of inertia –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difficulty getting started</a:t>
            </a:r>
          </a:p>
          <a:p>
            <a:pPr lvl="0">
              <a:buClr>
                <a:srgbClr val="C00000"/>
              </a:buClr>
            </a:pPr>
            <a:endParaRPr lang="en-US" sz="2200" dirty="0" smtClean="0"/>
          </a:p>
          <a:p>
            <a:pPr lvl="0">
              <a:buFont typeface="Wingdings" pitchFamily="2" charset="2"/>
              <a:buChar char="ü"/>
            </a:pPr>
            <a:endParaRPr lang="en-US" sz="2400" dirty="0" smtClean="0"/>
          </a:p>
          <a:p>
            <a:pPr>
              <a:defRPr/>
            </a:pP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algn="ctr">
              <a:defRPr/>
            </a:pPr>
            <a:endParaRPr lang="en-US" sz="2800" dirty="0" smtClean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1143000"/>
            <a:ext cx="8763000" cy="0"/>
          </a:xfrm>
          <a:prstGeom prst="line">
            <a:avLst/>
          </a:prstGeom>
          <a:ln w="76200" cmpd="thickThin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6172200"/>
            <a:ext cx="8763000" cy="0"/>
          </a:xfrm>
          <a:prstGeom prst="line">
            <a:avLst/>
          </a:prstGeom>
          <a:ln w="76200" cmpd="thinThick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3" descr="Salontai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6324600"/>
            <a:ext cx="1149350" cy="3413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800600" y="1372850"/>
            <a:ext cx="4114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200" dirty="0" smtClean="0"/>
              <a:t> 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Drift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– not focusing on the destination</a:t>
            </a:r>
          </a:p>
          <a:p>
            <a:pPr lvl="0">
              <a:buClr>
                <a:srgbClr val="C00000"/>
              </a:buClr>
            </a:pPr>
            <a:endParaRPr lang="en-US" sz="2200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3200400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200" dirty="0" smtClean="0"/>
              <a:t> 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Misalignment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– not getting buy-in by all stakeholders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4122003"/>
            <a:ext cx="419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200" dirty="0" smtClean="0"/>
              <a:t> 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Isolation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– multiple initiatives with no one collaborating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8600" y="2286000"/>
            <a:ext cx="4114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200" dirty="0" smtClean="0"/>
              <a:t> 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Measuring progress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– not keeping track of the efforts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" y="5036403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200" dirty="0" smtClean="0"/>
              <a:t>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Dilution – failing to identify who’s really driving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00600" y="4274403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200" i="1" dirty="0" smtClean="0"/>
              <a:t> </a:t>
            </a:r>
            <a:r>
              <a:rPr lang="en-US" sz="2400" i="1" dirty="0" smtClean="0">
                <a:latin typeface="+mn-lt"/>
              </a:rPr>
              <a:t>Achievement</a:t>
            </a:r>
            <a:r>
              <a:rPr lang="en-US" sz="2400" dirty="0" smtClean="0">
                <a:latin typeface="+mn-lt"/>
              </a:rPr>
              <a:t> – </a:t>
            </a:r>
            <a:r>
              <a:rPr lang="en-US" sz="2400" dirty="0" smtClean="0">
                <a:latin typeface="+mn-lt"/>
                <a:cs typeface="Calibri" pitchFamily="34" charset="0"/>
              </a:rPr>
              <a:t>Not celebrating at each milestone</a:t>
            </a:r>
            <a:endParaRPr lang="en-US" sz="2400" dirty="0">
              <a:latin typeface="+mn-lt"/>
              <a:cs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00600" y="5112603"/>
            <a:ext cx="403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200" dirty="0" smtClean="0"/>
              <a:t> 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Relevance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– outdated  plan due to a protracted process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00600" y="2217003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200" dirty="0" smtClean="0"/>
              <a:t> 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Impatience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– changing the direction too quickly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00600" y="3066871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200" dirty="0" smtClean="0"/>
              <a:t> 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Fatigue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– little or no progress, stalling or abandoning the plan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2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990600"/>
            <a:ext cx="9144000" cy="5334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b="1" dirty="0" smtClean="0"/>
              <a:t>The 6 Building Blocks</a:t>
            </a:r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sz="4000" dirty="0"/>
          </a:p>
        </p:txBody>
      </p:sp>
      <p:sp>
        <p:nvSpPr>
          <p:cNvPr id="17412" name="Rectangle 5"/>
          <p:cNvSpPr>
            <a:spLocks noGrp="1" noChangeArrowheads="1"/>
          </p:cNvSpPr>
          <p:nvPr>
            <p:ph idx="1"/>
          </p:nvPr>
        </p:nvSpPr>
        <p:spPr>
          <a:xfrm flipH="1">
            <a:off x="6096000" y="6858000"/>
            <a:ext cx="304800" cy="1716088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357260" name="Text Box 12"/>
          <p:cNvSpPr txBox="1">
            <a:spLocks noChangeArrowheads="1"/>
          </p:cNvSpPr>
          <p:nvPr/>
        </p:nvSpPr>
        <p:spPr bwMode="auto">
          <a:xfrm>
            <a:off x="533400" y="2263676"/>
            <a:ext cx="8153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i="1" dirty="0" smtClean="0">
                <a:latin typeface="Calibri" pitchFamily="34" charset="0"/>
                <a:cs typeface="Calibri" pitchFamily="34" charset="0"/>
              </a:rPr>
              <a:t>Learning from why firms are not successful in strategy and executing </a:t>
            </a:r>
            <a:r>
              <a:rPr lang="en-US" sz="3600" i="1" dirty="0" smtClean="0">
                <a:latin typeface="Calibri" pitchFamily="34" charset="0"/>
                <a:cs typeface="Calibri" pitchFamily="34" charset="0"/>
              </a:rPr>
              <a:t>their </a:t>
            </a:r>
            <a:r>
              <a:rPr lang="en-US" sz="3600" i="1" dirty="0" smtClean="0">
                <a:latin typeface="Calibri" pitchFamily="34" charset="0"/>
                <a:cs typeface="Calibri" pitchFamily="34" charset="0"/>
              </a:rPr>
              <a:t>plans, the </a:t>
            </a:r>
            <a:r>
              <a:rPr lang="en-US" sz="3600" i="1" dirty="0" smtClean="0">
                <a:latin typeface="Calibri" pitchFamily="34" charset="0"/>
                <a:cs typeface="Calibri" pitchFamily="34" charset="0"/>
              </a:rPr>
              <a:t>key to strategically leading your firm can be reduced to 6 essential building blocks.</a:t>
            </a:r>
            <a:endParaRPr lang="en-US" sz="3600" i="1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1447800"/>
            <a:ext cx="8763000" cy="0"/>
          </a:xfrm>
          <a:prstGeom prst="line">
            <a:avLst/>
          </a:prstGeom>
          <a:ln w="76200" cmpd="thickThin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6172200"/>
            <a:ext cx="8763000" cy="0"/>
          </a:xfrm>
          <a:prstGeom prst="line">
            <a:avLst/>
          </a:prstGeom>
          <a:ln w="76200" cmpd="thinThick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3" descr="Salontai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6324600"/>
            <a:ext cx="1149350" cy="3413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357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2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2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839200" cy="990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Strategic Leadership:</a:t>
            </a:r>
            <a:br>
              <a:rPr lang="en-US" sz="3200" dirty="0" smtClean="0"/>
            </a:br>
            <a:r>
              <a:rPr lang="en-US" sz="3200" dirty="0" smtClean="0"/>
              <a:t>Building Block Number 1  </a:t>
            </a:r>
            <a:endParaRPr lang="en-US" sz="3200" dirty="0"/>
          </a:p>
        </p:txBody>
      </p:sp>
      <p:sp>
        <p:nvSpPr>
          <p:cNvPr id="17412" name="Rectangle 5"/>
          <p:cNvSpPr>
            <a:spLocks noGrp="1" noChangeArrowheads="1"/>
          </p:cNvSpPr>
          <p:nvPr>
            <p:ph idx="1"/>
          </p:nvPr>
        </p:nvSpPr>
        <p:spPr>
          <a:xfrm flipH="1">
            <a:off x="6096000" y="6858000"/>
            <a:ext cx="304800" cy="1716088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357260" name="Text Box 12"/>
          <p:cNvSpPr txBox="1">
            <a:spLocks noChangeArrowheads="1"/>
          </p:cNvSpPr>
          <p:nvPr/>
        </p:nvSpPr>
        <p:spPr bwMode="auto">
          <a:xfrm>
            <a:off x="3646488" y="1739900"/>
            <a:ext cx="22955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dirty="0" smtClean="0">
                <a:solidFill>
                  <a:schemeClr val="bg1"/>
                </a:solidFill>
              </a:rPr>
              <a:t>e </a:t>
            </a:r>
            <a:r>
              <a:rPr lang="en-US" sz="2200" dirty="0">
                <a:solidFill>
                  <a:schemeClr val="bg1"/>
                </a:solidFill>
              </a:rPr>
              <a:t>External and </a:t>
            </a:r>
            <a:r>
              <a:rPr lang="en-US" sz="2200" dirty="0" smtClean="0">
                <a:solidFill>
                  <a:schemeClr val="bg1"/>
                </a:solidFill>
              </a:rPr>
              <a:t>Internal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357262" name="Text Box 14"/>
          <p:cNvSpPr txBox="1">
            <a:spLocks noChangeArrowheads="1"/>
          </p:cNvSpPr>
          <p:nvPr/>
        </p:nvSpPr>
        <p:spPr bwMode="auto">
          <a:xfrm>
            <a:off x="966788" y="4073525"/>
            <a:ext cx="22955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dirty="0">
                <a:solidFill>
                  <a:schemeClr val="bg1"/>
                </a:solidFill>
              </a:rPr>
              <a:t>Communicate and 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1143000"/>
            <a:ext cx="8763000" cy="0"/>
          </a:xfrm>
          <a:prstGeom prst="line">
            <a:avLst/>
          </a:prstGeom>
          <a:ln w="76200" cmpd="thickThin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6172200"/>
            <a:ext cx="8763000" cy="0"/>
          </a:xfrm>
          <a:prstGeom prst="line">
            <a:avLst/>
          </a:prstGeom>
          <a:ln w="76200" cmpd="thinThick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3" descr="Salontai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6324600"/>
            <a:ext cx="1149350" cy="3413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27" name="Bevel 26"/>
          <p:cNvSpPr/>
          <p:nvPr/>
        </p:nvSpPr>
        <p:spPr>
          <a:xfrm>
            <a:off x="0" y="35814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 with Vision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utoUpdateAnimBg="0"/>
      <p:bldP spid="2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2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839200" cy="990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Strategic Leadership:</a:t>
            </a:r>
            <a:br>
              <a:rPr lang="en-US" sz="3200" dirty="0" smtClean="0"/>
            </a:br>
            <a:r>
              <a:rPr lang="en-US" sz="3200" dirty="0" smtClean="0"/>
              <a:t>Building Block Number 2</a:t>
            </a:r>
            <a:endParaRPr lang="en-US" sz="3200" dirty="0"/>
          </a:p>
        </p:txBody>
      </p:sp>
      <p:sp>
        <p:nvSpPr>
          <p:cNvPr id="17412" name="Rectangle 5"/>
          <p:cNvSpPr>
            <a:spLocks noGrp="1" noChangeArrowheads="1"/>
          </p:cNvSpPr>
          <p:nvPr>
            <p:ph idx="1"/>
          </p:nvPr>
        </p:nvSpPr>
        <p:spPr>
          <a:xfrm flipH="1">
            <a:off x="6096000" y="6858000"/>
            <a:ext cx="304800" cy="1716088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357260" name="Text Box 12"/>
          <p:cNvSpPr txBox="1">
            <a:spLocks noChangeArrowheads="1"/>
          </p:cNvSpPr>
          <p:nvPr/>
        </p:nvSpPr>
        <p:spPr bwMode="auto">
          <a:xfrm>
            <a:off x="3646488" y="1739900"/>
            <a:ext cx="22955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dirty="0" smtClean="0">
                <a:solidFill>
                  <a:schemeClr val="bg1"/>
                </a:solidFill>
              </a:rPr>
              <a:t>e </a:t>
            </a:r>
            <a:r>
              <a:rPr lang="en-US" sz="2200" dirty="0">
                <a:solidFill>
                  <a:schemeClr val="bg1"/>
                </a:solidFill>
              </a:rPr>
              <a:t>External and </a:t>
            </a:r>
            <a:r>
              <a:rPr lang="en-US" sz="2200" dirty="0" smtClean="0">
                <a:solidFill>
                  <a:schemeClr val="bg1"/>
                </a:solidFill>
              </a:rPr>
              <a:t>Internal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357262" name="Text Box 14"/>
          <p:cNvSpPr txBox="1">
            <a:spLocks noChangeArrowheads="1"/>
          </p:cNvSpPr>
          <p:nvPr/>
        </p:nvSpPr>
        <p:spPr bwMode="auto">
          <a:xfrm>
            <a:off x="966788" y="4073525"/>
            <a:ext cx="22955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dirty="0">
                <a:solidFill>
                  <a:schemeClr val="bg1"/>
                </a:solidFill>
              </a:rPr>
              <a:t>Communicate and 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1143000"/>
            <a:ext cx="8763000" cy="0"/>
          </a:xfrm>
          <a:prstGeom prst="line">
            <a:avLst/>
          </a:prstGeom>
          <a:ln w="76200" cmpd="thickThin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6172200"/>
            <a:ext cx="8763000" cy="0"/>
          </a:xfrm>
          <a:prstGeom prst="line">
            <a:avLst/>
          </a:prstGeom>
          <a:ln w="76200" cmpd="thinThick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3" descr="Salontai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6324600"/>
            <a:ext cx="1149350" cy="3413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27" name="Bevel 26"/>
          <p:cNvSpPr/>
          <p:nvPr/>
        </p:nvSpPr>
        <p:spPr>
          <a:xfrm>
            <a:off x="0" y="35814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 with Vision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Bevel 9"/>
          <p:cNvSpPr/>
          <p:nvPr/>
        </p:nvSpPr>
        <p:spPr>
          <a:xfrm>
            <a:off x="3048000" y="35814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Know the Playing Field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0" grpId="0" autoUpdateAnimBg="0"/>
      <p:bldP spid="1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2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839200" cy="990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Strategic Leadership:</a:t>
            </a:r>
            <a:br>
              <a:rPr lang="en-US" sz="3200" dirty="0" smtClean="0"/>
            </a:br>
            <a:r>
              <a:rPr lang="en-US" sz="3200" dirty="0" smtClean="0"/>
              <a:t>Building Block Number 3</a:t>
            </a:r>
            <a:endParaRPr lang="en-US" sz="3200" dirty="0"/>
          </a:p>
        </p:txBody>
      </p:sp>
      <p:sp>
        <p:nvSpPr>
          <p:cNvPr id="17412" name="Rectangle 5"/>
          <p:cNvSpPr>
            <a:spLocks noGrp="1" noChangeArrowheads="1"/>
          </p:cNvSpPr>
          <p:nvPr>
            <p:ph idx="1"/>
          </p:nvPr>
        </p:nvSpPr>
        <p:spPr>
          <a:xfrm flipH="1">
            <a:off x="6096000" y="6858000"/>
            <a:ext cx="304800" cy="1716088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357260" name="Text Box 12"/>
          <p:cNvSpPr txBox="1">
            <a:spLocks noChangeArrowheads="1"/>
          </p:cNvSpPr>
          <p:nvPr/>
        </p:nvSpPr>
        <p:spPr bwMode="auto">
          <a:xfrm>
            <a:off x="3646488" y="1739900"/>
            <a:ext cx="22955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dirty="0" smtClean="0">
                <a:solidFill>
                  <a:schemeClr val="bg1"/>
                </a:solidFill>
              </a:rPr>
              <a:t>e </a:t>
            </a:r>
            <a:r>
              <a:rPr lang="en-US" sz="2200" dirty="0">
                <a:solidFill>
                  <a:schemeClr val="bg1"/>
                </a:solidFill>
              </a:rPr>
              <a:t>External and </a:t>
            </a:r>
            <a:r>
              <a:rPr lang="en-US" sz="2200" dirty="0" smtClean="0">
                <a:solidFill>
                  <a:schemeClr val="bg1"/>
                </a:solidFill>
              </a:rPr>
              <a:t>Internal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2357262" name="Text Box 14"/>
          <p:cNvSpPr txBox="1">
            <a:spLocks noChangeArrowheads="1"/>
          </p:cNvSpPr>
          <p:nvPr/>
        </p:nvSpPr>
        <p:spPr bwMode="auto">
          <a:xfrm>
            <a:off x="966788" y="4073525"/>
            <a:ext cx="22955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200" dirty="0">
                <a:solidFill>
                  <a:schemeClr val="bg1"/>
                </a:solidFill>
              </a:rPr>
              <a:t>Communicate and 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1143000"/>
            <a:ext cx="8763000" cy="0"/>
          </a:xfrm>
          <a:prstGeom prst="line">
            <a:avLst/>
          </a:prstGeom>
          <a:ln w="76200" cmpd="thickThin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6172200"/>
            <a:ext cx="8763000" cy="0"/>
          </a:xfrm>
          <a:prstGeom prst="line">
            <a:avLst/>
          </a:prstGeom>
          <a:ln w="76200" cmpd="thinThick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3" descr="Salontai 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6324600"/>
            <a:ext cx="1149350" cy="3413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27" name="Bevel 26"/>
          <p:cNvSpPr/>
          <p:nvPr/>
        </p:nvSpPr>
        <p:spPr>
          <a:xfrm>
            <a:off x="0" y="35814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Lead with Vision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Bevel 9"/>
          <p:cNvSpPr/>
          <p:nvPr/>
        </p:nvSpPr>
        <p:spPr>
          <a:xfrm>
            <a:off x="3048000" y="35814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Know the Playing Field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Bevel 10"/>
          <p:cNvSpPr/>
          <p:nvPr/>
        </p:nvSpPr>
        <p:spPr>
          <a:xfrm>
            <a:off x="6096000" y="3581400"/>
            <a:ext cx="3048000" cy="1447800"/>
          </a:xfrm>
          <a:prstGeom prst="bevel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Less is More</a:t>
            </a:r>
            <a:endParaRPr lang="en-US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0" grpId="0" animBg="1"/>
      <p:bldP spid="11" grpId="0" autoUpdateAnimBg="0"/>
      <p:bldP spid="11" grpId="1" animBg="1"/>
    </p:bldLst>
  </p:timing>
</p:sld>
</file>

<file path=ppt/theme/theme1.xml><?xml version="1.0" encoding="utf-8"?>
<a:theme xmlns:a="http://schemas.openxmlformats.org/drawingml/2006/main" name="Interior 01">
  <a:themeElements>
    <a:clrScheme name="">
      <a:dk1>
        <a:srgbClr val="2E353A"/>
      </a:dk1>
      <a:lt1>
        <a:srgbClr val="FFFFFF"/>
      </a:lt1>
      <a:dk2>
        <a:srgbClr val="2E353A"/>
      </a:dk2>
      <a:lt2>
        <a:srgbClr val="CCCCCC"/>
      </a:lt2>
      <a:accent1>
        <a:srgbClr val="567A9E"/>
      </a:accent1>
      <a:accent2>
        <a:srgbClr val="C7C5C1"/>
      </a:accent2>
      <a:accent3>
        <a:srgbClr val="FFFFFF"/>
      </a:accent3>
      <a:accent4>
        <a:srgbClr val="262C30"/>
      </a:accent4>
      <a:accent5>
        <a:srgbClr val="B4BECC"/>
      </a:accent5>
      <a:accent6>
        <a:srgbClr val="B4B2AF"/>
      </a:accent6>
      <a:hlink>
        <a:srgbClr val="748B73"/>
      </a:hlink>
      <a:folHlink>
        <a:srgbClr val="766152"/>
      </a:folHlink>
    </a:clrScheme>
    <a:fontScheme name="Interior 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erior 0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ior 0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ior 0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ior 0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ior 0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ior 0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ior 0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ior 0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ior 0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ior 0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ior 0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ior 0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ior 01 13">
        <a:dk1>
          <a:srgbClr val="000000"/>
        </a:dk1>
        <a:lt1>
          <a:srgbClr val="FFFFFF"/>
        </a:lt1>
        <a:dk2>
          <a:srgbClr val="666666"/>
        </a:dk2>
        <a:lt2>
          <a:srgbClr val="CCCCCC"/>
        </a:lt2>
        <a:accent1>
          <a:srgbClr val="336699"/>
        </a:accent1>
        <a:accent2>
          <a:srgbClr val="A39673"/>
        </a:accent2>
        <a:accent3>
          <a:srgbClr val="FFFFFF"/>
        </a:accent3>
        <a:accent4>
          <a:srgbClr val="000000"/>
        </a:accent4>
        <a:accent5>
          <a:srgbClr val="ADB8CA"/>
        </a:accent5>
        <a:accent6>
          <a:srgbClr val="938768"/>
        </a:accent6>
        <a:hlink>
          <a:srgbClr val="336633"/>
        </a:hlink>
        <a:folHlink>
          <a:srgbClr val="99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ior 01 14">
        <a:dk1>
          <a:srgbClr val="000000"/>
        </a:dk1>
        <a:lt1>
          <a:srgbClr val="FFFFFF"/>
        </a:lt1>
        <a:dk2>
          <a:srgbClr val="666666"/>
        </a:dk2>
        <a:lt2>
          <a:srgbClr val="CCCCCC"/>
        </a:lt2>
        <a:accent1>
          <a:srgbClr val="336699"/>
        </a:accent1>
        <a:accent2>
          <a:srgbClr val="C7C5C1"/>
        </a:accent2>
        <a:accent3>
          <a:srgbClr val="FFFFFF"/>
        </a:accent3>
        <a:accent4>
          <a:srgbClr val="000000"/>
        </a:accent4>
        <a:accent5>
          <a:srgbClr val="ADB8CA"/>
        </a:accent5>
        <a:accent6>
          <a:srgbClr val="B4B2AF"/>
        </a:accent6>
        <a:hlink>
          <a:srgbClr val="336633"/>
        </a:hlink>
        <a:folHlink>
          <a:srgbClr val="99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ior 01 15">
        <a:dk1>
          <a:srgbClr val="000000"/>
        </a:dk1>
        <a:lt1>
          <a:srgbClr val="FFFFFF"/>
        </a:lt1>
        <a:dk2>
          <a:srgbClr val="666666"/>
        </a:dk2>
        <a:lt2>
          <a:srgbClr val="CCCCCC"/>
        </a:lt2>
        <a:accent1>
          <a:srgbClr val="336699"/>
        </a:accent1>
        <a:accent2>
          <a:srgbClr val="C7C5C1"/>
        </a:accent2>
        <a:accent3>
          <a:srgbClr val="FFFFFF"/>
        </a:accent3>
        <a:accent4>
          <a:srgbClr val="000000"/>
        </a:accent4>
        <a:accent5>
          <a:srgbClr val="ADB8CA"/>
        </a:accent5>
        <a:accent6>
          <a:srgbClr val="B4B2AF"/>
        </a:accent6>
        <a:hlink>
          <a:srgbClr val="336633"/>
        </a:hlink>
        <a:folHlink>
          <a:srgbClr val="76615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ior 01 16">
        <a:dk1>
          <a:srgbClr val="000000"/>
        </a:dk1>
        <a:lt1>
          <a:srgbClr val="FFFFFF"/>
        </a:lt1>
        <a:dk2>
          <a:srgbClr val="666666"/>
        </a:dk2>
        <a:lt2>
          <a:srgbClr val="CCCCCC"/>
        </a:lt2>
        <a:accent1>
          <a:srgbClr val="567A9E"/>
        </a:accent1>
        <a:accent2>
          <a:srgbClr val="C7C5C1"/>
        </a:accent2>
        <a:accent3>
          <a:srgbClr val="FFFFFF"/>
        </a:accent3>
        <a:accent4>
          <a:srgbClr val="000000"/>
        </a:accent4>
        <a:accent5>
          <a:srgbClr val="B4BECC"/>
        </a:accent5>
        <a:accent6>
          <a:srgbClr val="B4B2AF"/>
        </a:accent6>
        <a:hlink>
          <a:srgbClr val="748B73"/>
        </a:hlink>
        <a:folHlink>
          <a:srgbClr val="76615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3372</TotalTime>
  <Words>454</Words>
  <Application>Microsoft Office PowerPoint</Application>
  <PresentationFormat>On-screen Show (4:3)</PresentationFormat>
  <Paragraphs>157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Interior 01</vt:lpstr>
      <vt:lpstr>Office Theme</vt:lpstr>
      <vt:lpstr>STRATEGIC LEADERSHIP: THE BUILDING BLOCKS  TO CREATE SUSTAINABLE VALUE </vt:lpstr>
      <vt:lpstr>So What is Strategic Leadership? </vt:lpstr>
      <vt:lpstr>Strategic Leadership:  Another Way of Saying It… </vt:lpstr>
      <vt:lpstr>Failures in Strategy Development</vt:lpstr>
      <vt:lpstr>Failures in Achieving Plans</vt:lpstr>
      <vt:lpstr>The 6 Building Blocks </vt:lpstr>
      <vt:lpstr>Strategic Leadership: Building Block Number 1  </vt:lpstr>
      <vt:lpstr>Strategic Leadership: Building Block Number 2</vt:lpstr>
      <vt:lpstr>Strategic Leadership: Building Block Number 3</vt:lpstr>
      <vt:lpstr>Strategic Leadership: Building Block Number 4 </vt:lpstr>
      <vt:lpstr>Strategic Leadership: Building Block Number 5 </vt:lpstr>
      <vt:lpstr>Strategic Leadership: Building Block Number 6 </vt:lpstr>
      <vt:lpstr> The 6 Building Blocks: Foundation for Your Future </vt:lpstr>
    </vt:vector>
  </TitlesOfParts>
  <Company>PRI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Products and Markets</dc:title>
  <dc:creator>Jerry Jackson</dc:creator>
  <cp:lastModifiedBy>GSalontai</cp:lastModifiedBy>
  <cp:revision>215</cp:revision>
  <cp:lastPrinted>2010-09-07T14:31:38Z</cp:lastPrinted>
  <dcterms:created xsi:type="dcterms:W3CDTF">2007-09-11T14:58:52Z</dcterms:created>
  <dcterms:modified xsi:type="dcterms:W3CDTF">2011-04-10T13:57:29Z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