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8.xml" ContentType="application/vnd.openxmlformats-officedocument.presentationml.notesSlide+xml"/>
  <Override PartName="/ppt/charts/chart6.xml" ContentType="application/vnd.openxmlformats-officedocument.drawingml.chart+xml"/>
  <Override PartName="/ppt/theme/themeOverride4.xml" ContentType="application/vnd.openxmlformats-officedocument.themeOverride+xml"/>
  <Override PartName="/ppt/drawings/drawing4.xml" ContentType="application/vnd.openxmlformats-officedocument.drawingml.chartshapes+xml"/>
  <Override PartName="/ppt/notesSlides/notesSlide9.xml" ContentType="application/vnd.openxmlformats-officedocument.presentationml.notesSlide+xml"/>
  <Override PartName="/ppt/charts/chart7.xml" ContentType="application/vnd.openxmlformats-officedocument.drawingml.chart+xml"/>
  <Override PartName="/ppt/theme/themeOverride5.xml" ContentType="application/vnd.openxmlformats-officedocument.themeOverride+xml"/>
  <Override PartName="/ppt/drawings/drawing5.xml" ContentType="application/vnd.openxmlformats-officedocument.drawingml.chartshapes+xml"/>
  <Override PartName="/ppt/notesSlides/notesSlide10.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drawings/drawing6.xml" ContentType="application/vnd.openxmlformats-officedocument.drawingml.chartshapes+xml"/>
  <Override PartName="/ppt/notesSlides/notesSlide11.xml" ContentType="application/vnd.openxmlformats-officedocument.presentationml.notesSlide+xml"/>
  <Override PartName="/ppt/charts/chart9.xml" ContentType="application/vnd.openxmlformats-officedocument.drawingml.chart+xml"/>
  <Override PartName="/ppt/theme/themeOverride7.xml" ContentType="application/vnd.openxmlformats-officedocument.themeOverride+xml"/>
  <Override PartName="/ppt/drawings/drawing7.xml" ContentType="application/vnd.openxmlformats-officedocument.drawingml.chartshapes+xml"/>
  <Override PartName="/ppt/notesSlides/notesSlide12.xml" ContentType="application/vnd.openxmlformats-officedocument.presentationml.notesSlide+xml"/>
  <Override PartName="/ppt/charts/chart10.xml" ContentType="application/vnd.openxmlformats-officedocument.drawingml.chart+xml"/>
  <Override PartName="/ppt/theme/themeOverride8.xml" ContentType="application/vnd.openxmlformats-officedocument.themeOverride+xml"/>
  <Override PartName="/ppt/drawings/drawing8.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theme/themeOverride9.xml" ContentType="application/vnd.openxmlformats-officedocument.themeOverride+xml"/>
  <Override PartName="/ppt/drawings/drawing9.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theme/themeOverride10.xml" ContentType="application/vnd.openxmlformats-officedocument.themeOverride+xml"/>
  <Override PartName="/ppt/drawings/drawing10.xml" ContentType="application/vnd.openxmlformats-officedocument.drawingml.chartshapes+xml"/>
  <Override PartName="/ppt/notesSlides/notesSlide15.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theme/themeOverride11.xml" ContentType="application/vnd.openxmlformats-officedocument.themeOverride+xml"/>
  <Override PartName="/ppt/charts/chart13.xml" ContentType="application/vnd.openxmlformats-officedocument.drawingml.chart+xml"/>
  <Override PartName="/ppt/theme/themeOverride12.xml" ContentType="application/vnd.openxmlformats-officedocument.themeOverride+xml"/>
  <Override PartName="/ppt/drawings/drawing11.xml" ContentType="application/vnd.openxmlformats-officedocument.drawingml.chartshapes+xml"/>
  <Override PartName="/ppt/notesSlides/notesSlide16.xml" ContentType="application/vnd.openxmlformats-officedocument.presentationml.notesSlide+xml"/>
  <Override PartName="/ppt/charts/chartEx2.xml" ContentType="application/vnd.ms-office.chartex+xml"/>
  <Override PartName="/ppt/charts/style2.xml" ContentType="application/vnd.ms-office.chartstyle+xml"/>
  <Override PartName="/ppt/charts/colors2.xml" ContentType="application/vnd.ms-office.chartcolorstyle+xml"/>
  <Override PartName="/ppt/theme/themeOverride13.xml" ContentType="application/vnd.openxmlformats-officedocument.themeOverride+xml"/>
  <Override PartName="/ppt/charts/chart14.xml" ContentType="application/vnd.openxmlformats-officedocument.drawingml.chart+xml"/>
  <Override PartName="/ppt/theme/themeOverride14.xml" ContentType="application/vnd.openxmlformats-officedocument.themeOverride+xml"/>
  <Override PartName="/ppt/drawings/drawing12.xml" ContentType="application/vnd.openxmlformats-officedocument.drawingml.chartshapes+xml"/>
  <Override PartName="/ppt/notesSlides/notesSlide17.xml" ContentType="application/vnd.openxmlformats-officedocument.presentationml.notesSlide+xml"/>
  <Override PartName="/ppt/charts/chart15.xml" ContentType="application/vnd.openxmlformats-officedocument.drawingml.chart+xml"/>
  <Override PartName="/ppt/theme/themeOverride15.xml" ContentType="application/vnd.openxmlformats-officedocument.themeOverride+xml"/>
  <Override PartName="/ppt/drawings/drawing13.xml" ContentType="application/vnd.openxmlformats-officedocument.drawingml.chartshapes+xml"/>
  <Override PartName="/ppt/charts/chart16.xml" ContentType="application/vnd.openxmlformats-officedocument.drawingml.chart+xml"/>
  <Override PartName="/ppt/theme/themeOverride16.xml" ContentType="application/vnd.openxmlformats-officedocument.themeOverride+xml"/>
  <Override PartName="/ppt/drawings/drawing14.xml" ContentType="application/vnd.openxmlformats-officedocument.drawingml.chartshapes+xml"/>
  <Override PartName="/ppt/notesSlides/notesSlide18.xml" ContentType="application/vnd.openxmlformats-officedocument.presentationml.notesSlide+xml"/>
  <Override PartName="/ppt/charts/chart17.xml" ContentType="application/vnd.openxmlformats-officedocument.drawingml.chart+xml"/>
  <Override PartName="/ppt/theme/themeOverride17.xml" ContentType="application/vnd.openxmlformats-officedocument.themeOverride+xml"/>
  <Override PartName="/ppt/drawings/drawing15.xml" ContentType="application/vnd.openxmlformats-officedocument.drawingml.chartshapes+xml"/>
  <Override PartName="/ppt/notesSlides/notesSlide19.xml" ContentType="application/vnd.openxmlformats-officedocument.presentationml.notesSlide+xml"/>
  <Override PartName="/ppt/charts/chart18.xml" ContentType="application/vnd.openxmlformats-officedocument.drawingml.chart+xml"/>
  <Override PartName="/ppt/theme/themeOverride18.xml" ContentType="application/vnd.openxmlformats-officedocument.themeOverride+xml"/>
  <Override PartName="/ppt/drawings/drawing16.xml" ContentType="application/vnd.openxmlformats-officedocument.drawingml.chartshape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webextensions/webextension1.xml" ContentType="application/vnd.ms-office.webextension+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8"/>
  </p:notesMasterIdLst>
  <p:sldIdLst>
    <p:sldId id="269" r:id="rId5"/>
    <p:sldId id="261" r:id="rId6"/>
    <p:sldId id="299" r:id="rId7"/>
    <p:sldId id="278" r:id="rId8"/>
    <p:sldId id="295" r:id="rId9"/>
    <p:sldId id="300" r:id="rId10"/>
    <p:sldId id="301" r:id="rId11"/>
    <p:sldId id="282" r:id="rId12"/>
    <p:sldId id="283" r:id="rId13"/>
    <p:sldId id="281" r:id="rId14"/>
    <p:sldId id="285" r:id="rId15"/>
    <p:sldId id="287" r:id="rId16"/>
    <p:sldId id="296" r:id="rId17"/>
    <p:sldId id="286" r:id="rId18"/>
    <p:sldId id="297" r:id="rId19"/>
    <p:sldId id="288" r:id="rId20"/>
    <p:sldId id="289" r:id="rId21"/>
    <p:sldId id="290" r:id="rId22"/>
    <p:sldId id="291" r:id="rId23"/>
    <p:sldId id="292" r:id="rId24"/>
    <p:sldId id="302" r:id="rId25"/>
    <p:sldId id="294" r:id="rId26"/>
    <p:sldId id="293" r:id="rId27"/>
  </p:sldIdLst>
  <p:sldSz cx="9144000" cy="5143500" type="screen16x9"/>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0B8E57-CEC5-2FF6-EDE3-F9BE02813A88}" name="Dori Ross" initials="DR" userId="S::dross@sanbornhead.com::9b96a0d6-baa6-41d7-9c3b-84fa7134e8f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922"/>
    <a:srgbClr val="134173"/>
    <a:srgbClr val="008752"/>
    <a:srgbClr val="005984"/>
    <a:srgbClr val="3F8AB1"/>
    <a:srgbClr val="12121F"/>
    <a:srgbClr val="005475"/>
    <a:srgbClr val="000000"/>
    <a:srgbClr val="FFFFFF"/>
    <a:srgbClr val="002A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0610BC-9AC8-4FAA-AE08-E9748090D4E8}" v="1" dt="2025-04-24T12:41:08.2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00" autoAdjust="0"/>
    <p:restoredTop sz="72933" autoAdjust="0"/>
  </p:normalViewPr>
  <p:slideViewPr>
    <p:cSldViewPr>
      <p:cViewPr varScale="1">
        <p:scale>
          <a:sx n="49" d="100"/>
          <a:sy n="49" d="100"/>
        </p:scale>
        <p:origin x="1522" y="48"/>
      </p:cViewPr>
      <p:guideLst>
        <p:guide orient="horz" pos="1620"/>
        <p:guide pos="288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9.xlsx"/><Relationship Id="rId1" Type="http://schemas.openxmlformats.org/officeDocument/2006/relationships/themeOverride" Target="../theme/themeOverride8.xml"/></Relationships>
</file>

<file path=ppt/charts/_rels/chart11.xml.rels><?xml version="1.0" encoding="UTF-8" standalone="yes"?>
<Relationships xmlns="http://schemas.openxmlformats.org/package/2006/relationships"><Relationship Id="rId3" Type="http://schemas.openxmlformats.org/officeDocument/2006/relationships/chartUserShapes" Target="../drawings/drawing9.xml"/><Relationship Id="rId2" Type="http://schemas.openxmlformats.org/officeDocument/2006/relationships/package" Target="../embeddings/Microsoft_Excel_Worksheet10.xlsx"/><Relationship Id="rId1" Type="http://schemas.openxmlformats.org/officeDocument/2006/relationships/themeOverride" Target="../theme/themeOverride9.xml"/></Relationships>
</file>

<file path=ppt/charts/_rels/chart12.xml.rels><?xml version="1.0" encoding="UTF-8" standalone="yes"?>
<Relationships xmlns="http://schemas.openxmlformats.org/package/2006/relationships"><Relationship Id="rId3" Type="http://schemas.openxmlformats.org/officeDocument/2006/relationships/chartUserShapes" Target="../drawings/drawing10.xml"/><Relationship Id="rId2" Type="http://schemas.openxmlformats.org/officeDocument/2006/relationships/package" Target="../embeddings/Microsoft_Excel_Worksheet11.xlsx"/><Relationship Id="rId1" Type="http://schemas.openxmlformats.org/officeDocument/2006/relationships/themeOverride" Target="../theme/themeOverride10.xml"/></Relationships>
</file>

<file path=ppt/charts/_rels/chart13.xml.rels><?xml version="1.0" encoding="UTF-8" standalone="yes"?>
<Relationships xmlns="http://schemas.openxmlformats.org/package/2006/relationships"><Relationship Id="rId3" Type="http://schemas.openxmlformats.org/officeDocument/2006/relationships/chartUserShapes" Target="../drawings/drawing11.xml"/><Relationship Id="rId2" Type="http://schemas.openxmlformats.org/officeDocument/2006/relationships/package" Target="../embeddings/Microsoft_Excel_Worksheet12.xlsx"/><Relationship Id="rId1" Type="http://schemas.openxmlformats.org/officeDocument/2006/relationships/themeOverride" Target="../theme/themeOverride12.xml"/></Relationships>
</file>

<file path=ppt/charts/_rels/chart14.xml.rels><?xml version="1.0" encoding="UTF-8" standalone="yes"?>
<Relationships xmlns="http://schemas.openxmlformats.org/package/2006/relationships"><Relationship Id="rId3" Type="http://schemas.openxmlformats.org/officeDocument/2006/relationships/chartUserShapes" Target="../drawings/drawing12.xml"/><Relationship Id="rId2" Type="http://schemas.openxmlformats.org/officeDocument/2006/relationships/package" Target="../embeddings/Microsoft_Excel_Worksheet13.xlsx"/><Relationship Id="rId1" Type="http://schemas.openxmlformats.org/officeDocument/2006/relationships/themeOverride" Target="../theme/themeOverride14.xml"/></Relationships>
</file>

<file path=ppt/charts/_rels/chart15.xml.rels><?xml version="1.0" encoding="UTF-8" standalone="yes"?>
<Relationships xmlns="http://schemas.openxmlformats.org/package/2006/relationships"><Relationship Id="rId3" Type="http://schemas.openxmlformats.org/officeDocument/2006/relationships/chartUserShapes" Target="../drawings/drawing13.xml"/><Relationship Id="rId2" Type="http://schemas.openxmlformats.org/officeDocument/2006/relationships/package" Target="../embeddings/Microsoft_Excel_Worksheet14.xlsx"/><Relationship Id="rId1" Type="http://schemas.openxmlformats.org/officeDocument/2006/relationships/themeOverride" Target="../theme/themeOverride15.xml"/></Relationships>
</file>

<file path=ppt/charts/_rels/chart16.xml.rels><?xml version="1.0" encoding="UTF-8" standalone="yes"?>
<Relationships xmlns="http://schemas.openxmlformats.org/package/2006/relationships"><Relationship Id="rId3" Type="http://schemas.openxmlformats.org/officeDocument/2006/relationships/chartUserShapes" Target="../drawings/drawing14.xml"/><Relationship Id="rId2" Type="http://schemas.openxmlformats.org/officeDocument/2006/relationships/package" Target="../embeddings/Microsoft_Excel_Worksheet15.xlsx"/><Relationship Id="rId1" Type="http://schemas.openxmlformats.org/officeDocument/2006/relationships/themeOverride" Target="../theme/themeOverride16.xml"/></Relationships>
</file>

<file path=ppt/charts/_rels/chart17.xml.rels><?xml version="1.0" encoding="UTF-8" standalone="yes"?>
<Relationships xmlns="http://schemas.openxmlformats.org/package/2006/relationships"><Relationship Id="rId3" Type="http://schemas.openxmlformats.org/officeDocument/2006/relationships/chartUserShapes" Target="../drawings/drawing15.xml"/><Relationship Id="rId2" Type="http://schemas.openxmlformats.org/officeDocument/2006/relationships/package" Target="../embeddings/Microsoft_Excel_Worksheet16.xlsx"/><Relationship Id="rId1" Type="http://schemas.openxmlformats.org/officeDocument/2006/relationships/themeOverride" Target="../theme/themeOverride17.xml"/></Relationships>
</file>

<file path=ppt/charts/_rels/chart18.xml.rels><?xml version="1.0" encoding="UTF-8" standalone="yes"?>
<Relationships xmlns="http://schemas.openxmlformats.org/package/2006/relationships"><Relationship Id="rId3" Type="http://schemas.openxmlformats.org/officeDocument/2006/relationships/chartUserShapes" Target="../drawings/drawing16.xml"/><Relationship Id="rId2" Type="http://schemas.openxmlformats.org/officeDocument/2006/relationships/package" Target="../embeddings/Microsoft_Excel_Worksheet17.xlsx"/><Relationship Id="rId1" Type="http://schemas.openxmlformats.org/officeDocument/2006/relationships/themeOverride" Target="../theme/themeOverride18.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package" Target="../embeddings/Microsoft_Excel_Worksheet5.xlsx"/><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5.xml"/><Relationship Id="rId2" Type="http://schemas.openxmlformats.org/officeDocument/2006/relationships/package" Target="../embeddings/Microsoft_Excel_Worksheet6.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6.xml"/><Relationship Id="rId2" Type="http://schemas.openxmlformats.org/officeDocument/2006/relationships/package" Target="../embeddings/Microsoft_Excel_Worksheet7.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7.xml"/><Relationship Id="rId2" Type="http://schemas.openxmlformats.org/officeDocument/2006/relationships/package" Target="../embeddings/Microsoft_Excel_Worksheet8.xlsx"/><Relationship Id="rId1" Type="http://schemas.openxmlformats.org/officeDocument/2006/relationships/themeOverride" Target="../theme/themeOverride7.xml"/></Relationships>
</file>

<file path=ppt/charts/_rels/chartEx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xml"/><Relationship Id="rId1" Type="http://schemas.microsoft.com/office/2011/relationships/chartStyle" Target="style1.xml"/></Relationships>
</file>

<file path=ppt/charts/_rels/chartEx2.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dPt>
            <c:idx val="0"/>
            <c:invertIfNegative val="0"/>
            <c:bubble3D val="0"/>
            <c:spPr>
              <a:solidFill>
                <a:srgbClr val="00B0F0"/>
              </a:solidFill>
            </c:spPr>
            <c:extLst>
              <c:ext xmlns:c16="http://schemas.microsoft.com/office/drawing/2014/chart" uri="{C3380CC4-5D6E-409C-BE32-E72D297353CC}">
                <c16:uniqueId val="{00000001-1FA9-46A5-AC4C-4EBD06C53D68}"/>
              </c:ext>
            </c:extLst>
          </c:dPt>
          <c:dPt>
            <c:idx val="1"/>
            <c:invertIfNegative val="0"/>
            <c:bubble3D val="0"/>
            <c:spPr>
              <a:solidFill>
                <a:srgbClr val="FFC000"/>
              </a:solidFill>
            </c:spPr>
            <c:extLst>
              <c:ext xmlns:c16="http://schemas.microsoft.com/office/drawing/2014/chart" uri="{C3380CC4-5D6E-409C-BE32-E72D297353CC}">
                <c16:uniqueId val="{00000003-1FA9-46A5-AC4C-4EBD06C53D68}"/>
              </c:ext>
            </c:extLst>
          </c:dPt>
          <c:dPt>
            <c:idx val="2"/>
            <c:invertIfNegative val="0"/>
            <c:bubble3D val="0"/>
            <c:spPr>
              <a:solidFill>
                <a:srgbClr val="7030A0"/>
              </a:solidFill>
            </c:spPr>
            <c:extLst>
              <c:ext xmlns:c16="http://schemas.microsoft.com/office/drawing/2014/chart" uri="{C3380CC4-5D6E-409C-BE32-E72D297353CC}">
                <c16:uniqueId val="{00000008-1FA9-46A5-AC4C-4EBD06C53D68}"/>
              </c:ext>
            </c:extLst>
          </c:dPt>
          <c:dPt>
            <c:idx val="3"/>
            <c:invertIfNegative val="0"/>
            <c:bubble3D val="0"/>
            <c:spPr>
              <a:solidFill>
                <a:srgbClr val="008752"/>
              </a:solidFill>
            </c:spPr>
            <c:extLst>
              <c:ext xmlns:c16="http://schemas.microsoft.com/office/drawing/2014/chart" uri="{C3380CC4-5D6E-409C-BE32-E72D297353CC}">
                <c16:uniqueId val="{00000005-1FA9-46A5-AC4C-4EBD06C53D68}"/>
              </c:ext>
            </c:extLst>
          </c:dPt>
          <c:dPt>
            <c:idx val="4"/>
            <c:invertIfNegative val="0"/>
            <c:bubble3D val="0"/>
            <c:spPr>
              <a:solidFill>
                <a:srgbClr val="005984"/>
              </a:solidFill>
            </c:spPr>
            <c:extLst>
              <c:ext xmlns:c16="http://schemas.microsoft.com/office/drawing/2014/chart" uri="{C3380CC4-5D6E-409C-BE32-E72D297353CC}">
                <c16:uniqueId val="{00000007-1FA9-46A5-AC4C-4EBD06C53D68}"/>
              </c:ext>
            </c:extLst>
          </c:dPt>
          <c:dLbls>
            <c:dLbl>
              <c:idx val="0"/>
              <c:tx>
                <c:rich>
                  <a:bodyPr/>
                  <a:lstStyle/>
                  <a:p>
                    <a:fld id="{5B32C066-2BE4-4CD8-BB1C-425DCE5CE8D0}"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FA9-46A5-AC4C-4EBD06C53D68}"/>
                </c:ext>
              </c:extLst>
            </c:dLbl>
            <c:dLbl>
              <c:idx val="1"/>
              <c:tx>
                <c:rich>
                  <a:bodyPr/>
                  <a:lstStyle/>
                  <a:p>
                    <a:fld id="{9F07F9A3-DA50-4FFB-AF2D-749E1A5C3D8E}"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FA9-46A5-AC4C-4EBD06C53D68}"/>
                </c:ext>
              </c:extLst>
            </c:dLbl>
            <c:dLbl>
              <c:idx val="2"/>
              <c:tx>
                <c:rich>
                  <a:bodyPr/>
                  <a:lstStyle/>
                  <a:p>
                    <a:fld id="{F0FDE3E4-964D-4E09-954E-B2D05B27A84A}"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FA9-46A5-AC4C-4EBD06C53D68}"/>
                </c:ext>
              </c:extLst>
            </c:dLbl>
            <c:dLbl>
              <c:idx val="3"/>
              <c:tx>
                <c:rich>
                  <a:bodyPr/>
                  <a:lstStyle/>
                  <a:p>
                    <a:fld id="{E51912BE-7279-4ADE-BE7F-20EC9F829F16}"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FA9-46A5-AC4C-4EBD06C53D68}"/>
                </c:ext>
              </c:extLst>
            </c:dLbl>
            <c:dLbl>
              <c:idx val="4"/>
              <c:tx>
                <c:rich>
                  <a:bodyPr/>
                  <a:lstStyle/>
                  <a:p>
                    <a:fld id="{1C2E6119-B875-4CD0-81B0-E68FBF47CCFF}"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FA9-46A5-AC4C-4EBD06C53D68}"/>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'5. Revenue 2023'!$B$3:$F$3</c:f>
              <c:strCache>
                <c:ptCount val="5"/>
                <c:pt idx="0">
                  <c:v>West</c:v>
                </c:pt>
                <c:pt idx="1">
                  <c:v>Central South</c:v>
                </c:pt>
                <c:pt idx="2">
                  <c:v>Central North</c:v>
                </c:pt>
                <c:pt idx="3">
                  <c:v>Southeast</c:v>
                </c:pt>
                <c:pt idx="4">
                  <c:v>Northeast</c:v>
                </c:pt>
              </c:strCache>
            </c:strRef>
          </c:cat>
          <c:val>
            <c:numRef>
              <c:f>'5. Revenue 2023'!$B$4:$F$4</c:f>
              <c:numCache>
                <c:formatCode>0</c:formatCode>
                <c:ptCount val="5"/>
                <c:pt idx="0">
                  <c:v>37</c:v>
                </c:pt>
                <c:pt idx="1">
                  <c:v>18</c:v>
                </c:pt>
                <c:pt idx="2">
                  <c:v>15</c:v>
                </c:pt>
                <c:pt idx="3">
                  <c:v>18</c:v>
                </c:pt>
                <c:pt idx="4">
                  <c:v>22</c:v>
                </c:pt>
              </c:numCache>
            </c:numRef>
          </c:val>
          <c:extLst>
            <c:ext xmlns:c16="http://schemas.microsoft.com/office/drawing/2014/chart" uri="{C3380CC4-5D6E-409C-BE32-E72D297353CC}">
              <c16:uniqueId val="{00000009-1FA9-46A5-AC4C-4EBD06C53D68}"/>
            </c:ext>
          </c:extLst>
        </c:ser>
        <c:dLbls>
          <c:dLblPos val="inEnd"/>
          <c:showLegendKey val="0"/>
          <c:showVal val="1"/>
          <c:showCatName val="0"/>
          <c:showSerName val="0"/>
          <c:showPercent val="0"/>
          <c:showBubbleSize val="0"/>
        </c:dLbls>
        <c:gapWidth val="100"/>
        <c:axId val="855871136"/>
        <c:axId val="855862856"/>
      </c:barChart>
      <c:valAx>
        <c:axId val="855862856"/>
        <c:scaling>
          <c:orientation val="minMax"/>
        </c:scaling>
        <c:delete val="0"/>
        <c:axPos val="b"/>
        <c:majorGridlines/>
        <c:numFmt formatCode="0" sourceLinked="1"/>
        <c:majorTickMark val="out"/>
        <c:minorTickMark val="none"/>
        <c:tickLblPos val="nextTo"/>
        <c:crossAx val="855871136"/>
        <c:crosses val="autoZero"/>
        <c:crossBetween val="between"/>
      </c:valAx>
      <c:catAx>
        <c:axId val="855871136"/>
        <c:scaling>
          <c:orientation val="minMax"/>
        </c:scaling>
        <c:delete val="0"/>
        <c:axPos val="l"/>
        <c:numFmt formatCode="General" sourceLinked="1"/>
        <c:majorTickMark val="out"/>
        <c:minorTickMark val="none"/>
        <c:tickLblPos val="nextTo"/>
        <c:txPr>
          <a:bodyPr/>
          <a:lstStyle/>
          <a:p>
            <a:pPr>
              <a:defRPr sz="1200" b="1" i="0" baseline="0"/>
            </a:pPr>
            <a:endParaRPr lang="en-US"/>
          </a:p>
        </c:txPr>
        <c:crossAx val="855862856"/>
        <c:crosses val="autoZero"/>
        <c:auto val="1"/>
        <c:lblAlgn val="ctr"/>
        <c:lblOffset val="100"/>
        <c:noMultiLvlLbl val="0"/>
      </c:catAx>
    </c:plotArea>
    <c:plotVisOnly val="1"/>
    <c:dispBlanksAs val="zero"/>
    <c:showDLblsOverMax val="1"/>
  </c:chart>
  <c:externalData r:id="rId2">
    <c:autoUpdate val="0"/>
  </c:externalData>
  <c:userShapes r:id="rId3"/>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00B050"/>
              </a:solidFill>
            </c:spPr>
            <c:extLst>
              <c:ext xmlns:c16="http://schemas.microsoft.com/office/drawing/2014/chart" uri="{C3380CC4-5D6E-409C-BE32-E72D297353CC}">
                <c16:uniqueId val="{00000001-0BA8-4C20-90AC-58FC28CC88F6}"/>
              </c:ext>
            </c:extLst>
          </c:dPt>
          <c:dPt>
            <c:idx val="1"/>
            <c:bubble3D val="0"/>
            <c:spPr>
              <a:solidFill>
                <a:srgbClr val="92D050"/>
              </a:solidFill>
            </c:spPr>
            <c:extLst>
              <c:ext xmlns:c16="http://schemas.microsoft.com/office/drawing/2014/chart" uri="{C3380CC4-5D6E-409C-BE32-E72D297353CC}">
                <c16:uniqueId val="{00000003-0BA8-4C20-90AC-58FC28CC88F6}"/>
              </c:ext>
            </c:extLst>
          </c:dPt>
          <c:dPt>
            <c:idx val="2"/>
            <c:bubble3D val="0"/>
            <c:spPr>
              <a:solidFill>
                <a:srgbClr val="FFC000"/>
              </a:solidFill>
            </c:spPr>
            <c:extLst>
              <c:ext xmlns:c16="http://schemas.microsoft.com/office/drawing/2014/chart" uri="{C3380CC4-5D6E-409C-BE32-E72D297353CC}">
                <c16:uniqueId val="{00000005-0BA8-4C20-90AC-58FC28CC88F6}"/>
              </c:ext>
            </c:extLst>
          </c:dPt>
          <c:dPt>
            <c:idx val="3"/>
            <c:bubble3D val="0"/>
            <c:spPr>
              <a:solidFill>
                <a:schemeClr val="accent2">
                  <a:lumMod val="60000"/>
                  <a:lumOff val="40000"/>
                </a:schemeClr>
              </a:solidFill>
            </c:spPr>
            <c:extLst>
              <c:ext xmlns:c16="http://schemas.microsoft.com/office/drawing/2014/chart" uri="{C3380CC4-5D6E-409C-BE32-E72D297353CC}">
                <c16:uniqueId val="{00000007-0BA8-4C20-90AC-58FC28CC88F6}"/>
              </c:ext>
            </c:extLst>
          </c:dPt>
          <c:dPt>
            <c:idx val="4"/>
            <c:bubble3D val="0"/>
            <c:spPr>
              <a:solidFill>
                <a:srgbClr val="FF0000"/>
              </a:solidFill>
            </c:spPr>
            <c:extLst>
              <c:ext xmlns:c16="http://schemas.microsoft.com/office/drawing/2014/chart" uri="{C3380CC4-5D6E-409C-BE32-E72D297353CC}">
                <c16:uniqueId val="{00000009-0BA8-4C20-90AC-58FC28CC88F6}"/>
              </c:ext>
            </c:extLst>
          </c:dPt>
          <c:dLbls>
            <c:dLbl>
              <c:idx val="0"/>
              <c:layout>
                <c:manualLayout>
                  <c:x val="-5.0752319326420831E-4"/>
                  <c:y val="8.4038228595502168E-2"/>
                </c:manualLayout>
              </c:layout>
              <c:tx>
                <c:rich>
                  <a:bodyPr/>
                  <a:lstStyle/>
                  <a:p>
                    <a:fld id="{FB344539-A1FF-4F9F-8F94-77463820731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BA8-4C20-90AC-58FC28CC88F6}"/>
                </c:ext>
              </c:extLst>
            </c:dLbl>
            <c:dLbl>
              <c:idx val="1"/>
              <c:layout>
                <c:manualLayout>
                  <c:x val="-3.0502325823133496E-2"/>
                  <c:y val="0.10172266810689397"/>
                </c:manualLayout>
              </c:layout>
              <c:tx>
                <c:rich>
                  <a:bodyPr/>
                  <a:lstStyle/>
                  <a:p>
                    <a:fld id="{FCCEABD1-0760-4E76-8709-654F547D251D}"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BA8-4C20-90AC-58FC28CC88F6}"/>
                </c:ext>
              </c:extLst>
            </c:dLbl>
            <c:dLbl>
              <c:idx val="2"/>
              <c:tx>
                <c:rich>
                  <a:bodyPr/>
                  <a:lstStyle/>
                  <a:p>
                    <a:fld id="{1CF15587-7CB0-45AD-85A3-911281CD2B6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0BA8-4C20-90AC-58FC28CC88F6}"/>
                </c:ext>
              </c:extLst>
            </c:dLbl>
            <c:dLbl>
              <c:idx val="3"/>
              <c:tx>
                <c:rich>
                  <a:bodyPr/>
                  <a:lstStyle/>
                  <a:p>
                    <a:fld id="{2F1B08DA-D431-4F8C-9712-A316B903BD46}"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BA8-4C20-90AC-58FC28CC88F6}"/>
                </c:ext>
              </c:extLst>
            </c:dLbl>
            <c:dLbl>
              <c:idx val="4"/>
              <c:layout>
                <c:manualLayout>
                  <c:x val="2.9091629635404487E-3"/>
                  <c:y val="8.5288684141579571E-2"/>
                </c:manualLayout>
              </c:layout>
              <c:tx>
                <c:rich>
                  <a:bodyPr/>
                  <a:lstStyle/>
                  <a:p>
                    <a:fld id="{C8A80596-C6C6-42EF-BB31-7FF91B7A9768}"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0BA8-4C20-90AC-58FC28CC88F6}"/>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'13. Staff 2024'!$A$3:$A$7</c:f>
              <c:strCache>
                <c:ptCount val="5"/>
                <c:pt idx="0">
                  <c:v>Increase &gt;10%</c:v>
                </c:pt>
                <c:pt idx="1">
                  <c:v>Increase</c:v>
                </c:pt>
                <c:pt idx="2">
                  <c:v>Stable</c:v>
                </c:pt>
                <c:pt idx="3">
                  <c:v>Decline</c:v>
                </c:pt>
                <c:pt idx="4">
                  <c:v>Decline &gt;10%</c:v>
                </c:pt>
              </c:strCache>
            </c:strRef>
          </c:cat>
          <c:val>
            <c:numRef>
              <c:f>'13. Staff 2024'!$B$3:$B$7</c:f>
              <c:numCache>
                <c:formatCode>0%</c:formatCode>
                <c:ptCount val="5"/>
                <c:pt idx="0">
                  <c:v>3.1E-2</c:v>
                </c:pt>
                <c:pt idx="1">
                  <c:v>4.7E-2</c:v>
                </c:pt>
                <c:pt idx="2">
                  <c:v>0.81299999999999994</c:v>
                </c:pt>
                <c:pt idx="3">
                  <c:v>9.4E-2</c:v>
                </c:pt>
                <c:pt idx="4">
                  <c:v>1.6E-2</c:v>
                </c:pt>
              </c:numCache>
            </c:numRef>
          </c:val>
          <c:extLst>
            <c:ext xmlns:c16="http://schemas.microsoft.com/office/drawing/2014/chart" uri="{C3380CC4-5D6E-409C-BE32-E72D297353CC}">
              <c16:uniqueId val="{0000000A-0BA8-4C20-90AC-58FC28CC88F6}"/>
            </c:ext>
          </c:extLst>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67471726306488933"/>
          <c:y val="0.31708286393204044"/>
          <c:w val="0.21802201086250358"/>
          <c:h val="0.36583400397045784"/>
        </c:manualLayout>
      </c:layout>
      <c:overlay val="0"/>
      <c:txPr>
        <a:bodyPr/>
        <a:lstStyle/>
        <a:p>
          <a:pPr rtl="0">
            <a:defRPr sz="1400"/>
          </a:pPr>
          <a:endParaRPr lang="en-US"/>
        </a:p>
      </c:txPr>
    </c:legend>
    <c:plotVisOnly val="1"/>
    <c:dispBlanksAs val="zero"/>
    <c:showDLblsOverMax val="1"/>
  </c:chart>
  <c:externalData r:id="rId2">
    <c:autoUpdate val="0"/>
  </c:externalData>
  <c:userShapes r:id="rId3"/>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dPt>
            <c:idx val="0"/>
            <c:invertIfNegative val="0"/>
            <c:bubble3D val="0"/>
            <c:spPr>
              <a:solidFill>
                <a:srgbClr val="C00000">
                  <a:lumMod val="40000"/>
                  <a:lumOff val="60000"/>
                </a:srgbClr>
              </a:solidFill>
            </c:spPr>
            <c:extLst>
              <c:ext xmlns:c16="http://schemas.microsoft.com/office/drawing/2014/chart" uri="{C3380CC4-5D6E-409C-BE32-E72D297353CC}">
                <c16:uniqueId val="{00000001-30B9-4E16-AB28-127C531CC91E}"/>
              </c:ext>
            </c:extLst>
          </c:dPt>
          <c:dPt>
            <c:idx val="1"/>
            <c:invertIfNegative val="0"/>
            <c:bubble3D val="0"/>
            <c:spPr>
              <a:solidFill>
                <a:srgbClr val="FFC000"/>
              </a:solidFill>
            </c:spPr>
            <c:extLst>
              <c:ext xmlns:c16="http://schemas.microsoft.com/office/drawing/2014/chart" uri="{C3380CC4-5D6E-409C-BE32-E72D297353CC}">
                <c16:uniqueId val="{00000003-30B9-4E16-AB28-127C531CC91E}"/>
              </c:ext>
            </c:extLst>
          </c:dPt>
          <c:dPt>
            <c:idx val="2"/>
            <c:invertIfNegative val="0"/>
            <c:bubble3D val="0"/>
            <c:spPr>
              <a:solidFill>
                <a:srgbClr val="00546B"/>
              </a:solidFill>
            </c:spPr>
            <c:extLst>
              <c:ext xmlns:c16="http://schemas.microsoft.com/office/drawing/2014/chart" uri="{C3380CC4-5D6E-409C-BE32-E72D297353CC}">
                <c16:uniqueId val="{00000005-30B9-4E16-AB28-127C531CC91E}"/>
              </c:ext>
            </c:extLst>
          </c:dPt>
          <c:dPt>
            <c:idx val="3"/>
            <c:invertIfNegative val="0"/>
            <c:bubble3D val="0"/>
            <c:spPr>
              <a:solidFill>
                <a:srgbClr val="92D050"/>
              </a:solidFill>
            </c:spPr>
            <c:extLst>
              <c:ext xmlns:c16="http://schemas.microsoft.com/office/drawing/2014/chart" uri="{C3380CC4-5D6E-409C-BE32-E72D297353CC}">
                <c16:uniqueId val="{00000007-30B9-4E16-AB28-127C531CC91E}"/>
              </c:ext>
            </c:extLst>
          </c:dPt>
          <c:dPt>
            <c:idx val="4"/>
            <c:invertIfNegative val="0"/>
            <c:bubble3D val="0"/>
            <c:spPr>
              <a:solidFill>
                <a:srgbClr val="008751"/>
              </a:solidFill>
            </c:spPr>
            <c:extLst>
              <c:ext xmlns:c16="http://schemas.microsoft.com/office/drawing/2014/chart" uri="{C3380CC4-5D6E-409C-BE32-E72D297353CC}">
                <c16:uniqueId val="{00000009-30B9-4E16-AB28-127C531CC91E}"/>
              </c:ext>
            </c:extLst>
          </c:dPt>
          <c:dPt>
            <c:idx val="5"/>
            <c:invertIfNegative val="0"/>
            <c:bubble3D val="0"/>
            <c:spPr>
              <a:solidFill>
                <a:srgbClr val="00B050"/>
              </a:solidFill>
            </c:spPr>
            <c:extLst>
              <c:ext xmlns:c16="http://schemas.microsoft.com/office/drawing/2014/chart" uri="{C3380CC4-5D6E-409C-BE32-E72D297353CC}">
                <c16:uniqueId val="{0000000B-30B9-4E16-AB28-127C531CC91E}"/>
              </c:ext>
            </c:extLst>
          </c:dPt>
          <c:dPt>
            <c:idx val="6"/>
            <c:invertIfNegative val="0"/>
            <c:bubble3D val="0"/>
            <c:spPr>
              <a:solidFill>
                <a:srgbClr val="005984"/>
              </a:solidFill>
            </c:spPr>
            <c:extLst>
              <c:ext xmlns:c16="http://schemas.microsoft.com/office/drawing/2014/chart" uri="{C3380CC4-5D6E-409C-BE32-E72D297353CC}">
                <c16:uniqueId val="{0000000D-30B9-4E16-AB28-127C531CC91E}"/>
              </c:ext>
            </c:extLst>
          </c:dPt>
          <c:dLbls>
            <c:dLbl>
              <c:idx val="0"/>
              <c:tx>
                <c:rich>
                  <a:bodyPr/>
                  <a:lstStyle/>
                  <a:p>
                    <a:fld id="{5B32C066-2BE4-4CD8-BB1C-425DCE5CE8D0}"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0B9-4E16-AB28-127C531CC91E}"/>
                </c:ext>
              </c:extLst>
            </c:dLbl>
            <c:dLbl>
              <c:idx val="1"/>
              <c:tx>
                <c:rich>
                  <a:bodyPr/>
                  <a:lstStyle/>
                  <a:p>
                    <a:fld id="{9F07F9A3-DA50-4FFB-AF2D-749E1A5C3D8E}"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0B9-4E16-AB28-127C531CC91E}"/>
                </c:ext>
              </c:extLst>
            </c:dLbl>
            <c:dLbl>
              <c:idx val="2"/>
              <c:tx>
                <c:rich>
                  <a:bodyPr/>
                  <a:lstStyle/>
                  <a:p>
                    <a:fld id="{F0FDE3E4-964D-4E09-954E-B2D05B27A84A}"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0B9-4E16-AB28-127C531CC91E}"/>
                </c:ext>
              </c:extLst>
            </c:dLbl>
            <c:dLbl>
              <c:idx val="3"/>
              <c:tx>
                <c:rich>
                  <a:bodyPr/>
                  <a:lstStyle/>
                  <a:p>
                    <a:fld id="{E51912BE-7279-4ADE-BE7F-20EC9F829F16}"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0B9-4E16-AB28-127C531CC91E}"/>
                </c:ext>
              </c:extLst>
            </c:dLbl>
            <c:dLbl>
              <c:idx val="4"/>
              <c:tx>
                <c:rich>
                  <a:bodyPr/>
                  <a:lstStyle/>
                  <a:p>
                    <a:fld id="{1C2E6119-B875-4CD0-81B0-E68FBF47CCFF}"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0B9-4E16-AB28-127C531CC91E}"/>
                </c:ext>
              </c:extLst>
            </c:dLbl>
            <c:dLbl>
              <c:idx val="5"/>
              <c:tx>
                <c:rich>
                  <a:bodyPr/>
                  <a:lstStyle/>
                  <a:p>
                    <a:fld id="{2826673B-6BDD-4F7E-8689-A70F1E20B049}"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30B9-4E16-AB28-127C531CC91E}"/>
                </c:ext>
              </c:extLst>
            </c:dLbl>
            <c:dLbl>
              <c:idx val="6"/>
              <c:tx>
                <c:rich>
                  <a:bodyPr/>
                  <a:lstStyle/>
                  <a:p>
                    <a:fld id="{ACC8E2DB-66F9-4B19-B961-069AE7F887A3}"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30B9-4E16-AB28-127C531CC91E}"/>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'5. Revenue 2023'!$B$3:$F$3</c:f>
              <c:strCache>
                <c:ptCount val="5"/>
                <c:pt idx="0">
                  <c:v>Over 120 Days</c:v>
                </c:pt>
                <c:pt idx="1">
                  <c:v>90-120 Days</c:v>
                </c:pt>
                <c:pt idx="2">
                  <c:v>60-90 Days</c:v>
                </c:pt>
                <c:pt idx="3">
                  <c:v>30-60 Days</c:v>
                </c:pt>
                <c:pt idx="4">
                  <c:v>0-30 Days</c:v>
                </c:pt>
              </c:strCache>
            </c:strRef>
          </c:cat>
          <c:val>
            <c:numRef>
              <c:f>'5. Revenue 2023'!$B$4:$F$4</c:f>
              <c:numCache>
                <c:formatCode>0</c:formatCode>
                <c:ptCount val="5"/>
                <c:pt idx="0">
                  <c:v>3</c:v>
                </c:pt>
                <c:pt idx="1">
                  <c:v>6</c:v>
                </c:pt>
                <c:pt idx="2">
                  <c:v>24</c:v>
                </c:pt>
                <c:pt idx="3">
                  <c:v>23</c:v>
                </c:pt>
                <c:pt idx="4">
                  <c:v>6</c:v>
                </c:pt>
              </c:numCache>
            </c:numRef>
          </c:val>
          <c:extLst>
            <c:ext xmlns:c16="http://schemas.microsoft.com/office/drawing/2014/chart" uri="{C3380CC4-5D6E-409C-BE32-E72D297353CC}">
              <c16:uniqueId val="{0000000E-30B9-4E16-AB28-127C531CC91E}"/>
            </c:ext>
          </c:extLst>
        </c:ser>
        <c:dLbls>
          <c:dLblPos val="inEnd"/>
          <c:showLegendKey val="0"/>
          <c:showVal val="1"/>
          <c:showCatName val="0"/>
          <c:showSerName val="0"/>
          <c:showPercent val="0"/>
          <c:showBubbleSize val="0"/>
        </c:dLbls>
        <c:gapWidth val="100"/>
        <c:axId val="855871136"/>
        <c:axId val="855862856"/>
      </c:barChart>
      <c:valAx>
        <c:axId val="855862856"/>
        <c:scaling>
          <c:orientation val="minMax"/>
        </c:scaling>
        <c:delete val="0"/>
        <c:axPos val="b"/>
        <c:majorGridlines/>
        <c:numFmt formatCode="0" sourceLinked="1"/>
        <c:majorTickMark val="out"/>
        <c:minorTickMark val="none"/>
        <c:tickLblPos val="nextTo"/>
        <c:crossAx val="855871136"/>
        <c:crosses val="autoZero"/>
        <c:crossBetween val="between"/>
      </c:valAx>
      <c:catAx>
        <c:axId val="855871136"/>
        <c:scaling>
          <c:orientation val="minMax"/>
        </c:scaling>
        <c:delete val="0"/>
        <c:axPos val="l"/>
        <c:numFmt formatCode="General" sourceLinked="1"/>
        <c:majorTickMark val="out"/>
        <c:minorTickMark val="none"/>
        <c:tickLblPos val="nextTo"/>
        <c:txPr>
          <a:bodyPr/>
          <a:lstStyle/>
          <a:p>
            <a:pPr>
              <a:defRPr sz="1200" b="1" i="0" baseline="0"/>
            </a:pPr>
            <a:endParaRPr lang="en-US"/>
          </a:p>
        </c:txPr>
        <c:crossAx val="855862856"/>
        <c:crosses val="autoZero"/>
        <c:auto val="1"/>
        <c:lblAlgn val="ctr"/>
        <c:lblOffset val="100"/>
        <c:noMultiLvlLbl val="0"/>
      </c:catAx>
    </c:plotArea>
    <c:plotVisOnly val="1"/>
    <c:dispBlanksAs val="zero"/>
    <c:showDLblsOverMax val="1"/>
  </c:chart>
  <c:externalData r:id="rId2">
    <c:autoUpdate val="0"/>
  </c:externalData>
  <c:userShapes r:id="rId3"/>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00B050"/>
              </a:solidFill>
            </c:spPr>
            <c:extLst>
              <c:ext xmlns:c16="http://schemas.microsoft.com/office/drawing/2014/chart" uri="{C3380CC4-5D6E-409C-BE32-E72D297353CC}">
                <c16:uniqueId val="{00000001-6600-48CE-B743-F39E80C1F83A}"/>
              </c:ext>
            </c:extLst>
          </c:dPt>
          <c:dPt>
            <c:idx val="1"/>
            <c:bubble3D val="0"/>
            <c:spPr>
              <a:solidFill>
                <a:srgbClr val="92D050"/>
              </a:solidFill>
            </c:spPr>
            <c:extLst>
              <c:ext xmlns:c16="http://schemas.microsoft.com/office/drawing/2014/chart" uri="{C3380CC4-5D6E-409C-BE32-E72D297353CC}">
                <c16:uniqueId val="{00000003-6600-48CE-B743-F39E80C1F83A}"/>
              </c:ext>
            </c:extLst>
          </c:dPt>
          <c:dPt>
            <c:idx val="2"/>
            <c:bubble3D val="0"/>
            <c:spPr>
              <a:solidFill>
                <a:srgbClr val="FFC000"/>
              </a:solidFill>
            </c:spPr>
            <c:extLst>
              <c:ext xmlns:c16="http://schemas.microsoft.com/office/drawing/2014/chart" uri="{C3380CC4-5D6E-409C-BE32-E72D297353CC}">
                <c16:uniqueId val="{00000005-6600-48CE-B743-F39E80C1F83A}"/>
              </c:ext>
            </c:extLst>
          </c:dPt>
          <c:dPt>
            <c:idx val="3"/>
            <c:bubble3D val="0"/>
            <c:spPr>
              <a:solidFill>
                <a:schemeClr val="accent2">
                  <a:lumMod val="60000"/>
                  <a:lumOff val="40000"/>
                </a:schemeClr>
              </a:solidFill>
            </c:spPr>
            <c:extLst>
              <c:ext xmlns:c16="http://schemas.microsoft.com/office/drawing/2014/chart" uri="{C3380CC4-5D6E-409C-BE32-E72D297353CC}">
                <c16:uniqueId val="{00000007-6600-48CE-B743-F39E80C1F83A}"/>
              </c:ext>
            </c:extLst>
          </c:dPt>
          <c:dPt>
            <c:idx val="4"/>
            <c:bubble3D val="0"/>
            <c:spPr>
              <a:solidFill>
                <a:srgbClr val="FF0000"/>
              </a:solidFill>
            </c:spPr>
            <c:extLst>
              <c:ext xmlns:c16="http://schemas.microsoft.com/office/drawing/2014/chart" uri="{C3380CC4-5D6E-409C-BE32-E72D297353CC}">
                <c16:uniqueId val="{00000009-6600-48CE-B743-F39E80C1F83A}"/>
              </c:ext>
            </c:extLst>
          </c:dPt>
          <c:dLbls>
            <c:dLbl>
              <c:idx val="0"/>
              <c:layout>
                <c:manualLayout>
                  <c:x val="-5.0752319326420831E-4"/>
                  <c:y val="8.4038228595502168E-2"/>
                </c:manualLayout>
              </c:layout>
              <c:tx>
                <c:rich>
                  <a:bodyPr/>
                  <a:lstStyle/>
                  <a:p>
                    <a:fld id="{FB344539-A1FF-4F9F-8F94-77463820731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600-48CE-B743-F39E80C1F83A}"/>
                </c:ext>
              </c:extLst>
            </c:dLbl>
            <c:dLbl>
              <c:idx val="1"/>
              <c:tx>
                <c:rich>
                  <a:bodyPr/>
                  <a:lstStyle/>
                  <a:p>
                    <a:fld id="{FCCEABD1-0760-4E76-8709-654F547D251D}"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600-48CE-B743-F39E80C1F83A}"/>
                </c:ext>
              </c:extLst>
            </c:dLbl>
            <c:dLbl>
              <c:idx val="2"/>
              <c:tx>
                <c:rich>
                  <a:bodyPr/>
                  <a:lstStyle/>
                  <a:p>
                    <a:fld id="{1CF15587-7CB0-45AD-85A3-911281CD2B6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600-48CE-B743-F39E80C1F83A}"/>
                </c:ext>
              </c:extLst>
            </c:dLbl>
            <c:dLbl>
              <c:idx val="3"/>
              <c:tx>
                <c:rich>
                  <a:bodyPr/>
                  <a:lstStyle/>
                  <a:p>
                    <a:fld id="{2F1B08DA-D431-4F8C-9712-A316B903BD46}"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6600-48CE-B743-F39E80C1F83A}"/>
                </c:ext>
              </c:extLst>
            </c:dLbl>
            <c:dLbl>
              <c:idx val="4"/>
              <c:tx>
                <c:rich>
                  <a:bodyPr/>
                  <a:lstStyle/>
                  <a:p>
                    <a:fld id="{C8A80596-C6C6-42EF-BB31-7FF91B7A9768}"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6600-48CE-B743-F39E80C1F83A}"/>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'13. Staff 2024'!$A$3:$A$7</c:f>
              <c:strCache>
                <c:ptCount val="5"/>
                <c:pt idx="0">
                  <c:v>Increase &gt;10%</c:v>
                </c:pt>
                <c:pt idx="1">
                  <c:v>Increase</c:v>
                </c:pt>
                <c:pt idx="2">
                  <c:v>Stable</c:v>
                </c:pt>
                <c:pt idx="3">
                  <c:v>Decline</c:v>
                </c:pt>
                <c:pt idx="4">
                  <c:v>Decline &gt;10%</c:v>
                </c:pt>
              </c:strCache>
            </c:strRef>
          </c:cat>
          <c:val>
            <c:numRef>
              <c:f>'13. Staff 2024'!$B$3:$B$7</c:f>
              <c:numCache>
                <c:formatCode>General</c:formatCode>
                <c:ptCount val="5"/>
                <c:pt idx="0">
                  <c:v>2</c:v>
                </c:pt>
                <c:pt idx="1">
                  <c:v>6</c:v>
                </c:pt>
                <c:pt idx="2">
                  <c:v>48</c:v>
                </c:pt>
                <c:pt idx="3">
                  <c:v>9</c:v>
                </c:pt>
                <c:pt idx="4">
                  <c:v>3</c:v>
                </c:pt>
              </c:numCache>
            </c:numRef>
          </c:val>
          <c:extLst>
            <c:ext xmlns:c16="http://schemas.microsoft.com/office/drawing/2014/chart" uri="{C3380CC4-5D6E-409C-BE32-E72D297353CC}">
              <c16:uniqueId val="{0000000A-6600-48CE-B743-F39E80C1F83A}"/>
            </c:ext>
          </c:extLst>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67471726306488933"/>
          <c:y val="0.31708286393204044"/>
          <c:w val="0.21802201086250358"/>
          <c:h val="0.36583400397045784"/>
        </c:manualLayout>
      </c:layout>
      <c:overlay val="0"/>
      <c:txPr>
        <a:bodyPr/>
        <a:lstStyle/>
        <a:p>
          <a:pPr rtl="0">
            <a:defRPr sz="1400"/>
          </a:pPr>
          <a:endParaRPr lang="en-US"/>
        </a:p>
      </c:txPr>
    </c:legend>
    <c:plotVisOnly val="1"/>
    <c:dispBlanksAs val="zero"/>
    <c:showDLblsOverMax val="1"/>
  </c:chart>
  <c:externalData r:id="rId2">
    <c:autoUpdate val="0"/>
  </c:externalData>
  <c:userShapes r:id="rId3"/>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00B050"/>
              </a:solidFill>
            </c:spPr>
            <c:extLst>
              <c:ext xmlns:c16="http://schemas.microsoft.com/office/drawing/2014/chart" uri="{C3380CC4-5D6E-409C-BE32-E72D297353CC}">
                <c16:uniqueId val="{00000001-418A-47AA-B902-D9A00C6AE3D3}"/>
              </c:ext>
            </c:extLst>
          </c:dPt>
          <c:dPt>
            <c:idx val="1"/>
            <c:bubble3D val="0"/>
            <c:spPr>
              <a:solidFill>
                <a:srgbClr val="92D050"/>
              </a:solidFill>
            </c:spPr>
            <c:extLst>
              <c:ext xmlns:c16="http://schemas.microsoft.com/office/drawing/2014/chart" uri="{C3380CC4-5D6E-409C-BE32-E72D297353CC}">
                <c16:uniqueId val="{00000003-418A-47AA-B902-D9A00C6AE3D3}"/>
              </c:ext>
            </c:extLst>
          </c:dPt>
          <c:dPt>
            <c:idx val="2"/>
            <c:bubble3D val="0"/>
            <c:spPr>
              <a:solidFill>
                <a:srgbClr val="FFC000"/>
              </a:solidFill>
            </c:spPr>
            <c:extLst>
              <c:ext xmlns:c16="http://schemas.microsoft.com/office/drawing/2014/chart" uri="{C3380CC4-5D6E-409C-BE32-E72D297353CC}">
                <c16:uniqueId val="{00000005-418A-47AA-B902-D9A00C6AE3D3}"/>
              </c:ext>
            </c:extLst>
          </c:dPt>
          <c:dPt>
            <c:idx val="3"/>
            <c:bubble3D val="0"/>
            <c:spPr>
              <a:solidFill>
                <a:schemeClr val="accent2">
                  <a:lumMod val="60000"/>
                  <a:lumOff val="40000"/>
                </a:schemeClr>
              </a:solidFill>
            </c:spPr>
            <c:extLst>
              <c:ext xmlns:c16="http://schemas.microsoft.com/office/drawing/2014/chart" uri="{C3380CC4-5D6E-409C-BE32-E72D297353CC}">
                <c16:uniqueId val="{00000007-418A-47AA-B902-D9A00C6AE3D3}"/>
              </c:ext>
            </c:extLst>
          </c:dPt>
          <c:dPt>
            <c:idx val="4"/>
            <c:bubble3D val="0"/>
            <c:spPr>
              <a:solidFill>
                <a:srgbClr val="FF0000"/>
              </a:solidFill>
            </c:spPr>
            <c:extLst>
              <c:ext xmlns:c16="http://schemas.microsoft.com/office/drawing/2014/chart" uri="{C3380CC4-5D6E-409C-BE32-E72D297353CC}">
                <c16:uniqueId val="{00000009-418A-47AA-B902-D9A00C6AE3D3}"/>
              </c:ext>
            </c:extLst>
          </c:dPt>
          <c:dLbls>
            <c:dLbl>
              <c:idx val="0"/>
              <c:tx>
                <c:rich>
                  <a:bodyPr/>
                  <a:lstStyle/>
                  <a:p>
                    <a:fld id="{6D3489CE-A3CF-4CCC-AECB-50BD60A32783}"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18A-47AA-B902-D9A00C6AE3D3}"/>
                </c:ext>
              </c:extLst>
            </c:dLbl>
            <c:dLbl>
              <c:idx val="1"/>
              <c:tx>
                <c:rich>
                  <a:bodyPr/>
                  <a:lstStyle/>
                  <a:p>
                    <a:fld id="{8488F036-B15D-4C0A-93C8-B7018BB69A85}"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18A-47AA-B902-D9A00C6AE3D3}"/>
                </c:ext>
              </c:extLst>
            </c:dLbl>
            <c:dLbl>
              <c:idx val="2"/>
              <c:tx>
                <c:rich>
                  <a:bodyPr/>
                  <a:lstStyle/>
                  <a:p>
                    <a:fld id="{5561393C-6C87-4DD6-AA2B-B45575B5C7F3}"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418A-47AA-B902-D9A00C6AE3D3}"/>
                </c:ext>
              </c:extLst>
            </c:dLbl>
            <c:dLbl>
              <c:idx val="3"/>
              <c:tx>
                <c:rich>
                  <a:bodyPr/>
                  <a:lstStyle/>
                  <a:p>
                    <a:fld id="{F19B6BC7-6675-4DB2-8CC7-D5B846DA2C3A}"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18A-47AA-B902-D9A00C6AE3D3}"/>
                </c:ext>
              </c:extLst>
            </c:dLbl>
            <c:dLbl>
              <c:idx val="4"/>
              <c:tx>
                <c:rich>
                  <a:bodyPr/>
                  <a:lstStyle/>
                  <a:p>
                    <a:fld id="{B928F157-7625-4BBB-A865-BB33C4196AC8}" type="PERCENTAGE">
                      <a:rPr lang="en-US" sz="1400"/>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418A-47AA-B902-D9A00C6AE3D3}"/>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'13. Staff 2024'!$A$3:$A$6</c:f>
              <c:strCache>
                <c:ptCount val="4"/>
                <c:pt idx="0">
                  <c:v>Increase &gt;10%</c:v>
                </c:pt>
                <c:pt idx="1">
                  <c:v>Increase</c:v>
                </c:pt>
                <c:pt idx="2">
                  <c:v>Steady</c:v>
                </c:pt>
                <c:pt idx="3">
                  <c:v>Decline</c:v>
                </c:pt>
              </c:strCache>
            </c:strRef>
          </c:cat>
          <c:val>
            <c:numRef>
              <c:f>'13. Staff 2024'!$B$3:$B$6</c:f>
              <c:numCache>
                <c:formatCode>General</c:formatCode>
                <c:ptCount val="4"/>
                <c:pt idx="0">
                  <c:v>25.7</c:v>
                </c:pt>
                <c:pt idx="1">
                  <c:v>40</c:v>
                </c:pt>
                <c:pt idx="2">
                  <c:v>31.4</c:v>
                </c:pt>
                <c:pt idx="3">
                  <c:v>2.9</c:v>
                </c:pt>
              </c:numCache>
            </c:numRef>
          </c:val>
          <c:extLst>
            <c:ext xmlns:c16="http://schemas.microsoft.com/office/drawing/2014/chart" uri="{C3380CC4-5D6E-409C-BE32-E72D297353CC}">
              <c16:uniqueId val="{0000000A-418A-47AA-B902-D9A00C6AE3D3}"/>
            </c:ext>
          </c:extLst>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67931671057077336"/>
          <c:y val="0.3085532854426426"/>
          <c:w val="0.20068604028812256"/>
          <c:h val="0.37589443731561206"/>
        </c:manualLayout>
      </c:layout>
      <c:overlay val="0"/>
      <c:txPr>
        <a:bodyPr/>
        <a:lstStyle/>
        <a:p>
          <a:pPr rtl="0">
            <a:defRPr sz="1400"/>
          </a:pPr>
          <a:endParaRPr lang="en-US"/>
        </a:p>
      </c:txPr>
    </c:legend>
    <c:plotVisOnly val="1"/>
    <c:dispBlanksAs val="zero"/>
    <c:showDLblsOverMax val="1"/>
  </c:chart>
  <c:externalData r:id="rId2">
    <c:autoUpdate val="0"/>
  </c:externalData>
  <c:userShapes r:id="rId3"/>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201206830718734"/>
          <c:y val="9.9987495156385664E-2"/>
          <c:w val="0.37844689091810124"/>
          <c:h val="0.80002500968722867"/>
        </c:manualLayout>
      </c:layout>
      <c:pieChart>
        <c:varyColors val="1"/>
        <c:ser>
          <c:idx val="0"/>
          <c:order val="0"/>
          <c:dPt>
            <c:idx val="0"/>
            <c:bubble3D val="0"/>
            <c:spPr>
              <a:solidFill>
                <a:srgbClr val="FFC000"/>
              </a:solidFill>
            </c:spPr>
            <c:extLst>
              <c:ext xmlns:c16="http://schemas.microsoft.com/office/drawing/2014/chart" uri="{C3380CC4-5D6E-409C-BE32-E72D297353CC}">
                <c16:uniqueId val="{00000001-AD5F-4124-B571-BD2BE5809922}"/>
              </c:ext>
            </c:extLst>
          </c:dPt>
          <c:dPt>
            <c:idx val="1"/>
            <c:bubble3D val="0"/>
            <c:spPr>
              <a:solidFill>
                <a:srgbClr val="92D050"/>
              </a:solidFill>
            </c:spPr>
            <c:extLst>
              <c:ext xmlns:c16="http://schemas.microsoft.com/office/drawing/2014/chart" uri="{C3380CC4-5D6E-409C-BE32-E72D297353CC}">
                <c16:uniqueId val="{00000003-AD5F-4124-B571-BD2BE5809922}"/>
              </c:ext>
            </c:extLst>
          </c:dPt>
          <c:dPt>
            <c:idx val="2"/>
            <c:bubble3D val="0"/>
            <c:spPr>
              <a:solidFill>
                <a:srgbClr val="00B050"/>
              </a:solidFill>
            </c:spPr>
            <c:extLst>
              <c:ext xmlns:c16="http://schemas.microsoft.com/office/drawing/2014/chart" uri="{C3380CC4-5D6E-409C-BE32-E72D297353CC}">
                <c16:uniqueId val="{00000005-AD5F-4124-B571-BD2BE5809922}"/>
              </c:ext>
            </c:extLst>
          </c:dPt>
          <c:dPt>
            <c:idx val="3"/>
            <c:bubble3D val="0"/>
            <c:spPr>
              <a:solidFill>
                <a:srgbClr val="00B050"/>
              </a:solidFill>
            </c:spPr>
            <c:extLst>
              <c:ext xmlns:c16="http://schemas.microsoft.com/office/drawing/2014/chart" uri="{C3380CC4-5D6E-409C-BE32-E72D297353CC}">
                <c16:uniqueId val="{00000007-AD5F-4124-B571-BD2BE5809922}"/>
              </c:ext>
            </c:extLst>
          </c:dPt>
          <c:dLbls>
            <c:dLbl>
              <c:idx val="0"/>
              <c:tx>
                <c:rich>
                  <a:bodyPr/>
                  <a:lstStyle/>
                  <a:p>
                    <a:fld id="{4F9C73A6-CF19-43FE-907E-B5DFB3639C30}"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D5F-4124-B571-BD2BE5809922}"/>
                </c:ext>
              </c:extLst>
            </c:dLbl>
            <c:dLbl>
              <c:idx val="1"/>
              <c:tx>
                <c:rich>
                  <a:bodyPr/>
                  <a:lstStyle/>
                  <a:p>
                    <a:fld id="{391B9D03-3053-46E7-85D4-36CCA8CDB4C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D5F-4124-B571-BD2BE5809922}"/>
                </c:ext>
              </c:extLst>
            </c:dLbl>
            <c:dLbl>
              <c:idx val="2"/>
              <c:tx>
                <c:rich>
                  <a:bodyPr/>
                  <a:lstStyle/>
                  <a:p>
                    <a:fld id="{3F99F353-E8D0-4A2A-BC82-58BE91D56730}"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D5F-4124-B571-BD2BE5809922}"/>
                </c:ext>
              </c:extLst>
            </c:dLbl>
            <c:dLbl>
              <c:idx val="3"/>
              <c:tx>
                <c:rich>
                  <a:bodyPr/>
                  <a:lstStyle/>
                  <a:p>
                    <a:fld id="{067FC7E3-0813-4AF7-9B42-ADABA671B1F3}"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D5F-4124-B571-BD2BE5809922}"/>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'14. 2024 Billing Rates'!$A$3:$A$5</c:f>
              <c:strCache>
                <c:ptCount val="3"/>
                <c:pt idx="0">
                  <c:v>0% Increase</c:v>
                </c:pt>
                <c:pt idx="1">
                  <c:v>1-5% Increase</c:v>
                </c:pt>
                <c:pt idx="2">
                  <c:v>6-10% Increase</c:v>
                </c:pt>
              </c:strCache>
              <c:extLst/>
            </c:strRef>
          </c:cat>
          <c:val>
            <c:numRef>
              <c:f>'14. 2024 Billing Rates'!$B$3:$B$5</c:f>
              <c:numCache>
                <c:formatCode>General</c:formatCode>
                <c:ptCount val="3"/>
                <c:pt idx="0">
                  <c:v>9.6999999999999993</c:v>
                </c:pt>
                <c:pt idx="1">
                  <c:v>68.099999999999994</c:v>
                </c:pt>
                <c:pt idx="2">
                  <c:v>22.2</c:v>
                </c:pt>
              </c:numCache>
              <c:extLst/>
            </c:numRef>
          </c:val>
          <c:extLst>
            <c:ext xmlns:c16="http://schemas.microsoft.com/office/drawing/2014/chart" uri="{C3380CC4-5D6E-409C-BE32-E72D297353CC}">
              <c16:uniqueId val="{00000008-AD5F-4124-B571-BD2BE5809922}"/>
            </c:ext>
          </c:extLst>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71284697398672525"/>
          <c:y val="0.35356881796489847"/>
          <c:w val="0.19526216884256364"/>
          <c:h val="0.29286236407020316"/>
        </c:manualLayout>
      </c:layout>
      <c:overlay val="0"/>
      <c:txPr>
        <a:bodyPr/>
        <a:lstStyle/>
        <a:p>
          <a:pPr rtl="0">
            <a:defRPr sz="1400"/>
          </a:pPr>
          <a:endParaRPr lang="en-US"/>
        </a:p>
      </c:txPr>
    </c:legend>
    <c:plotVisOnly val="1"/>
    <c:dispBlanksAs val="zero"/>
    <c:showDLblsOverMax val="1"/>
  </c:chart>
  <c:externalData r:id="rId2">
    <c:autoUpdate val="0"/>
  </c:externalData>
  <c:userShapes r:id="rId3"/>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sz="1400" dirty="0"/>
              <a:t>Current</a:t>
            </a:r>
            <a:r>
              <a:rPr lang="en-US" sz="1400" baseline="0" dirty="0"/>
              <a:t> Feelings About </a:t>
            </a:r>
          </a:p>
          <a:p>
            <a:pPr>
              <a:defRPr/>
            </a:pPr>
            <a:r>
              <a:rPr lang="en-US" sz="1400" baseline="0" dirty="0"/>
              <a:t>the State of the Economy</a:t>
            </a:r>
            <a:endParaRPr lang="en-US" sz="1400" dirty="0"/>
          </a:p>
        </c:rich>
      </c:tx>
      <c:layout>
        <c:manualLayout>
          <c:xMode val="edge"/>
          <c:yMode val="edge"/>
          <c:x val="0.1750711424229866"/>
          <c:y val="4.8934545229363482E-2"/>
        </c:manualLayout>
      </c:layout>
      <c:overlay val="0"/>
    </c:title>
    <c:autoTitleDeleted val="0"/>
    <c:plotArea>
      <c:layout/>
      <c:pieChart>
        <c:varyColors val="1"/>
        <c:ser>
          <c:idx val="0"/>
          <c:order val="0"/>
          <c:dPt>
            <c:idx val="0"/>
            <c:bubble3D val="0"/>
            <c:spPr>
              <a:solidFill>
                <a:srgbClr val="00B050"/>
              </a:solidFill>
            </c:spPr>
            <c:extLst>
              <c:ext xmlns:c16="http://schemas.microsoft.com/office/drawing/2014/chart" uri="{C3380CC4-5D6E-409C-BE32-E72D297353CC}">
                <c16:uniqueId val="{00000001-D607-44AE-8CE0-BBBCAB71629D}"/>
              </c:ext>
            </c:extLst>
          </c:dPt>
          <c:dPt>
            <c:idx val="1"/>
            <c:bubble3D val="0"/>
            <c:spPr>
              <a:solidFill>
                <a:srgbClr val="92D050"/>
              </a:solidFill>
            </c:spPr>
            <c:extLst>
              <c:ext xmlns:c16="http://schemas.microsoft.com/office/drawing/2014/chart" uri="{C3380CC4-5D6E-409C-BE32-E72D297353CC}">
                <c16:uniqueId val="{00000003-D607-44AE-8CE0-BBBCAB71629D}"/>
              </c:ext>
            </c:extLst>
          </c:dPt>
          <c:dPt>
            <c:idx val="2"/>
            <c:bubble3D val="0"/>
            <c:spPr>
              <a:solidFill>
                <a:srgbClr val="FFC000"/>
              </a:solidFill>
            </c:spPr>
            <c:extLst>
              <c:ext xmlns:c16="http://schemas.microsoft.com/office/drawing/2014/chart" uri="{C3380CC4-5D6E-409C-BE32-E72D297353CC}">
                <c16:uniqueId val="{00000005-D607-44AE-8CE0-BBBCAB71629D}"/>
              </c:ext>
            </c:extLst>
          </c:dPt>
          <c:dPt>
            <c:idx val="3"/>
            <c:bubble3D val="0"/>
            <c:spPr>
              <a:solidFill>
                <a:schemeClr val="accent2">
                  <a:lumMod val="60000"/>
                  <a:lumOff val="40000"/>
                </a:schemeClr>
              </a:solidFill>
            </c:spPr>
            <c:extLst>
              <c:ext xmlns:c16="http://schemas.microsoft.com/office/drawing/2014/chart" uri="{C3380CC4-5D6E-409C-BE32-E72D297353CC}">
                <c16:uniqueId val="{00000007-D607-44AE-8CE0-BBBCAB71629D}"/>
              </c:ext>
            </c:extLst>
          </c:dPt>
          <c:dPt>
            <c:idx val="4"/>
            <c:bubble3D val="0"/>
            <c:spPr>
              <a:solidFill>
                <a:srgbClr val="FF0000"/>
              </a:solidFill>
            </c:spPr>
            <c:extLst>
              <c:ext xmlns:c16="http://schemas.microsoft.com/office/drawing/2014/chart" uri="{C3380CC4-5D6E-409C-BE32-E72D297353CC}">
                <c16:uniqueId val="{00000009-D607-44AE-8CE0-BBBCAB71629D}"/>
              </c:ext>
            </c:extLst>
          </c:dPt>
          <c:dLbls>
            <c:dLbl>
              <c:idx val="0"/>
              <c:layout>
                <c:manualLayout>
                  <c:x val="-3.9981264677441675E-2"/>
                  <c:y val="1.8982089901401571E-3"/>
                </c:manualLayout>
              </c:layout>
              <c:tx>
                <c:rich>
                  <a:bodyPr wrap="square" lIns="38100" tIns="19050" rIns="38100" bIns="19050" anchor="ctr">
                    <a:noAutofit/>
                  </a:bodyPr>
                  <a:lstStyle/>
                  <a:p>
                    <a:pPr>
                      <a:defRPr sz="1100" b="1"/>
                    </a:pPr>
                    <a:fld id="{FB344539-A1FF-4F9F-8F94-774638207312}" type="PERCENTAGE">
                      <a:rPr lang="en-US" sz="1400">
                        <a:solidFill>
                          <a:schemeClr val="bg1"/>
                        </a:solidFill>
                      </a:rPr>
                      <a:pPr>
                        <a:defRPr sz="1100" b="1"/>
                      </a:pPr>
                      <a:t>[PERCENTAGE]</a:t>
                    </a:fld>
                    <a:endParaRPr lang="en-US"/>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5.753298107473407E-2"/>
                      <c:h val="8.4237324287689985E-2"/>
                    </c:manualLayout>
                  </c15:layout>
                  <c15:dlblFieldTable/>
                  <c15:showDataLabelsRange val="0"/>
                </c:ext>
                <c:ext xmlns:c16="http://schemas.microsoft.com/office/drawing/2014/chart" uri="{C3380CC4-5D6E-409C-BE32-E72D297353CC}">
                  <c16:uniqueId val="{00000001-D607-44AE-8CE0-BBBCAB71629D}"/>
                </c:ext>
              </c:extLst>
            </c:dLbl>
            <c:dLbl>
              <c:idx val="1"/>
              <c:tx>
                <c:rich>
                  <a:bodyPr/>
                  <a:lstStyle/>
                  <a:p>
                    <a:fld id="{FCCEABD1-0760-4E76-8709-654F547D251D}"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607-44AE-8CE0-BBBCAB71629D}"/>
                </c:ext>
              </c:extLst>
            </c:dLbl>
            <c:dLbl>
              <c:idx val="2"/>
              <c:tx>
                <c:rich>
                  <a:bodyPr/>
                  <a:lstStyle/>
                  <a:p>
                    <a:fld id="{1CF15587-7CB0-45AD-85A3-911281CD2B6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607-44AE-8CE0-BBBCAB71629D}"/>
                </c:ext>
              </c:extLst>
            </c:dLbl>
            <c:dLbl>
              <c:idx val="3"/>
              <c:tx>
                <c:rich>
                  <a:bodyPr/>
                  <a:lstStyle/>
                  <a:p>
                    <a:fld id="{2F1B08DA-D431-4F8C-9712-A316B903BD46}"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607-44AE-8CE0-BBBCAB71629D}"/>
                </c:ext>
              </c:extLst>
            </c:dLbl>
            <c:dLbl>
              <c:idx val="4"/>
              <c:layout>
                <c:manualLayout>
                  <c:x val="1.257649537228895E-2"/>
                  <c:y val="0.10036150464093796"/>
                </c:manualLayout>
              </c:layout>
              <c:tx>
                <c:rich>
                  <a:bodyPr/>
                  <a:lstStyle/>
                  <a:p>
                    <a:fld id="{C8A80596-C6C6-42EF-BB31-7FF91B7A9768}"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607-44AE-8CE0-BBBCAB71629D}"/>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0"/>
            <c:showCatName val="0"/>
            <c:showSerName val="0"/>
            <c:showPercent val="1"/>
            <c:showBubbleSize val="0"/>
            <c:showLeaderLines val="0"/>
            <c:extLst>
              <c:ext xmlns:c15="http://schemas.microsoft.com/office/drawing/2012/chart" uri="{CE6537A1-D6FC-4f65-9D91-7224C49458BB}"/>
            </c:extLst>
          </c:dLbls>
          <c:cat>
            <c:strRef>
              <c:f>'13. Staff 2024'!$A$3:$A$7</c:f>
              <c:strCache>
                <c:ptCount val="5"/>
                <c:pt idx="0">
                  <c:v>Very Optimistic</c:v>
                </c:pt>
                <c:pt idx="1">
                  <c:v>Optimistic</c:v>
                </c:pt>
                <c:pt idx="2">
                  <c:v>About the Same</c:v>
                </c:pt>
                <c:pt idx="3">
                  <c:v>Pessimistic</c:v>
                </c:pt>
                <c:pt idx="4">
                  <c:v>Very Pessimistic</c:v>
                </c:pt>
              </c:strCache>
            </c:strRef>
          </c:cat>
          <c:val>
            <c:numRef>
              <c:f>'13. Staff 2024'!$B$3:$B$7</c:f>
              <c:numCache>
                <c:formatCode>General</c:formatCode>
                <c:ptCount val="5"/>
                <c:pt idx="0">
                  <c:v>0</c:v>
                </c:pt>
                <c:pt idx="1">
                  <c:v>23</c:v>
                </c:pt>
                <c:pt idx="2">
                  <c:v>38</c:v>
                </c:pt>
                <c:pt idx="3">
                  <c:v>10</c:v>
                </c:pt>
                <c:pt idx="4">
                  <c:v>1</c:v>
                </c:pt>
              </c:numCache>
            </c:numRef>
          </c:val>
          <c:extLst>
            <c:ext xmlns:c16="http://schemas.microsoft.com/office/drawing/2014/chart" uri="{C3380CC4-5D6E-409C-BE32-E72D297353CC}">
              <c16:uniqueId val="{0000000A-D607-44AE-8CE0-BBBCAB71629D}"/>
            </c:ext>
          </c:extLst>
        </c:ser>
        <c:dLbls>
          <c:dLblPos val="bestFit"/>
          <c:showLegendKey val="0"/>
          <c:showVal val="1"/>
          <c:showCatName val="0"/>
          <c:showSerName val="0"/>
          <c:showPercent val="0"/>
          <c:showBubbleSize val="0"/>
          <c:showLeaderLines val="0"/>
        </c:dLbls>
        <c:firstSliceAng val="0"/>
      </c:pieChart>
    </c:plotArea>
    <c:legend>
      <c:legendPos val="r"/>
      <c:layout>
        <c:manualLayout>
          <c:xMode val="edge"/>
          <c:yMode val="edge"/>
          <c:x val="0.65668928719436381"/>
          <c:y val="0.3691541727158259"/>
          <c:w val="0.28512151890104642"/>
          <c:h val="0.36923970532906447"/>
        </c:manualLayout>
      </c:layout>
      <c:overlay val="0"/>
      <c:txPr>
        <a:bodyPr/>
        <a:lstStyle/>
        <a:p>
          <a:pPr rtl="0">
            <a:defRPr sz="1400"/>
          </a:pPr>
          <a:endParaRPr lang="en-US"/>
        </a:p>
      </c:txPr>
    </c:legend>
    <c:plotVisOnly val="1"/>
    <c:dispBlanksAs val="zero"/>
    <c:showDLblsOverMax val="1"/>
  </c:chart>
  <c:externalData r:id="rId2">
    <c:autoUpdate val="0"/>
  </c:externalData>
  <c:userShapes r:id="rId3"/>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sz="1400" dirty="0"/>
              <a:t>Future</a:t>
            </a:r>
            <a:r>
              <a:rPr lang="en-US" sz="1400" baseline="0" dirty="0"/>
              <a:t> Feelings About</a:t>
            </a:r>
          </a:p>
          <a:p>
            <a:pPr>
              <a:defRPr/>
            </a:pPr>
            <a:r>
              <a:rPr lang="en-US" sz="1400" baseline="0" dirty="0"/>
              <a:t> the State of the Economy</a:t>
            </a:r>
            <a:endParaRPr lang="en-US" sz="1400" dirty="0"/>
          </a:p>
        </c:rich>
      </c:tx>
      <c:layout>
        <c:manualLayout>
          <c:xMode val="edge"/>
          <c:yMode val="edge"/>
          <c:x val="0.30678968901453074"/>
          <c:y val="2.1532737465349218E-3"/>
        </c:manualLayout>
      </c:layout>
      <c:overlay val="0"/>
    </c:title>
    <c:autoTitleDeleted val="0"/>
    <c:plotArea>
      <c:layout/>
      <c:pieChart>
        <c:varyColors val="1"/>
        <c:ser>
          <c:idx val="0"/>
          <c:order val="0"/>
          <c:dPt>
            <c:idx val="0"/>
            <c:bubble3D val="0"/>
            <c:spPr>
              <a:solidFill>
                <a:srgbClr val="00B050"/>
              </a:solidFill>
            </c:spPr>
            <c:extLst>
              <c:ext xmlns:c16="http://schemas.microsoft.com/office/drawing/2014/chart" uri="{C3380CC4-5D6E-409C-BE32-E72D297353CC}">
                <c16:uniqueId val="{00000001-FAAB-4AA1-B91B-12A0C85E6A7D}"/>
              </c:ext>
            </c:extLst>
          </c:dPt>
          <c:dPt>
            <c:idx val="1"/>
            <c:bubble3D val="0"/>
            <c:spPr>
              <a:solidFill>
                <a:srgbClr val="92D050"/>
              </a:solidFill>
            </c:spPr>
            <c:extLst>
              <c:ext xmlns:c16="http://schemas.microsoft.com/office/drawing/2014/chart" uri="{C3380CC4-5D6E-409C-BE32-E72D297353CC}">
                <c16:uniqueId val="{00000003-FAAB-4AA1-B91B-12A0C85E6A7D}"/>
              </c:ext>
            </c:extLst>
          </c:dPt>
          <c:dPt>
            <c:idx val="2"/>
            <c:bubble3D val="0"/>
            <c:spPr>
              <a:solidFill>
                <a:srgbClr val="FFC000"/>
              </a:solidFill>
            </c:spPr>
            <c:extLst>
              <c:ext xmlns:c16="http://schemas.microsoft.com/office/drawing/2014/chart" uri="{C3380CC4-5D6E-409C-BE32-E72D297353CC}">
                <c16:uniqueId val="{00000005-FAAB-4AA1-B91B-12A0C85E6A7D}"/>
              </c:ext>
            </c:extLst>
          </c:dPt>
          <c:dPt>
            <c:idx val="3"/>
            <c:bubble3D val="0"/>
            <c:spPr>
              <a:solidFill>
                <a:schemeClr val="accent2">
                  <a:lumMod val="60000"/>
                  <a:lumOff val="40000"/>
                </a:schemeClr>
              </a:solidFill>
            </c:spPr>
            <c:extLst>
              <c:ext xmlns:c16="http://schemas.microsoft.com/office/drawing/2014/chart" uri="{C3380CC4-5D6E-409C-BE32-E72D297353CC}">
                <c16:uniqueId val="{00000007-FAAB-4AA1-B91B-12A0C85E6A7D}"/>
              </c:ext>
            </c:extLst>
          </c:dPt>
          <c:dPt>
            <c:idx val="4"/>
            <c:bubble3D val="0"/>
            <c:spPr>
              <a:solidFill>
                <a:srgbClr val="FF0000"/>
              </a:solidFill>
            </c:spPr>
            <c:extLst>
              <c:ext xmlns:c16="http://schemas.microsoft.com/office/drawing/2014/chart" uri="{C3380CC4-5D6E-409C-BE32-E72D297353CC}">
                <c16:uniqueId val="{00000009-FAAB-4AA1-B91B-12A0C85E6A7D}"/>
              </c:ext>
            </c:extLst>
          </c:dPt>
          <c:dLbls>
            <c:dLbl>
              <c:idx val="0"/>
              <c:layout>
                <c:manualLayout>
                  <c:x val="-8.3477569977424143E-3"/>
                  <c:y val="0.11221994270726589"/>
                </c:manualLayout>
              </c:layout>
              <c:tx>
                <c:rich>
                  <a:bodyPr wrap="square" lIns="38100" tIns="19050" rIns="38100" bIns="19050" anchor="ctr">
                    <a:noAutofit/>
                  </a:bodyPr>
                  <a:lstStyle/>
                  <a:p>
                    <a:pPr>
                      <a:defRPr sz="1100" b="1"/>
                    </a:pPr>
                    <a:fld id="{FB344539-A1FF-4F9F-8F94-774638207312}" type="PERCENTAGE">
                      <a:rPr lang="en-US" sz="1400">
                        <a:solidFill>
                          <a:schemeClr val="bg1"/>
                        </a:solidFill>
                      </a:rPr>
                      <a:pPr>
                        <a:defRPr sz="1100" b="1"/>
                      </a:pPr>
                      <a:t>[PERCENTAGE]</a:t>
                    </a:fld>
                    <a:endParaRPr lang="en-US"/>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7.1528090514983586E-2"/>
                      <c:h val="9.1972287296842078E-2"/>
                    </c:manualLayout>
                  </c15:layout>
                  <c15:dlblFieldTable/>
                  <c15:showDataLabelsRange val="0"/>
                </c:ext>
                <c:ext xmlns:c16="http://schemas.microsoft.com/office/drawing/2014/chart" uri="{C3380CC4-5D6E-409C-BE32-E72D297353CC}">
                  <c16:uniqueId val="{00000001-FAAB-4AA1-B91B-12A0C85E6A7D}"/>
                </c:ext>
              </c:extLst>
            </c:dLbl>
            <c:dLbl>
              <c:idx val="1"/>
              <c:tx>
                <c:rich>
                  <a:bodyPr/>
                  <a:lstStyle/>
                  <a:p>
                    <a:fld id="{FCCEABD1-0760-4E76-8709-654F547D251D}" type="PERCENTAGE">
                      <a:rPr lang="en-US" sz="1400">
                        <a:solidFill>
                          <a:schemeClr val="bg1"/>
                        </a:solidFill>
                      </a:rPr>
                      <a:pPr/>
                      <a:t>[PERCENTAGE]</a:t>
                    </a:fld>
                    <a:endParaRPr lang="en-US"/>
                  </a:p>
                </c:rich>
              </c:tx>
              <c:dLblPos val="inEnd"/>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AAB-4AA1-B91B-12A0C85E6A7D}"/>
                </c:ext>
              </c:extLst>
            </c:dLbl>
            <c:dLbl>
              <c:idx val="2"/>
              <c:tx>
                <c:rich>
                  <a:bodyPr/>
                  <a:lstStyle/>
                  <a:p>
                    <a:fld id="{1CF15587-7CB0-45AD-85A3-911281CD2B62}" type="PERCENTAGE">
                      <a:rPr lang="en-US" sz="1400">
                        <a:solidFill>
                          <a:schemeClr val="bg1"/>
                        </a:solidFill>
                      </a:rPr>
                      <a:pPr/>
                      <a:t>[PERCENTAGE]</a:t>
                    </a:fld>
                    <a:endParaRPr lang="en-US"/>
                  </a:p>
                </c:rich>
              </c:tx>
              <c:dLblPos val="inEnd"/>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AAB-4AA1-B91B-12A0C85E6A7D}"/>
                </c:ext>
              </c:extLst>
            </c:dLbl>
            <c:dLbl>
              <c:idx val="3"/>
              <c:layout>
                <c:manualLayout>
                  <c:x val="2.5838439775813644E-2"/>
                  <c:y val="0.10601866048771605"/>
                </c:manualLayout>
              </c:layout>
              <c:tx>
                <c:rich>
                  <a:bodyPr/>
                  <a:lstStyle/>
                  <a:p>
                    <a:fld id="{2F1B08DA-D431-4F8C-9712-A316B903BD46}"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AAB-4AA1-B91B-12A0C85E6A7D}"/>
                </c:ext>
              </c:extLst>
            </c:dLbl>
            <c:dLbl>
              <c:idx val="4"/>
              <c:tx>
                <c:rich>
                  <a:bodyPr/>
                  <a:lstStyle/>
                  <a:p>
                    <a:fld id="{C8A80596-C6C6-42EF-BB31-7FF91B7A9768}" type="PERCENTAGE">
                      <a:rPr lang="en-US" sz="1400">
                        <a:solidFill>
                          <a:schemeClr val="bg1"/>
                        </a:solidFill>
                      </a:rPr>
                      <a:pPr/>
                      <a:t>[PERCENTAGE]</a:t>
                    </a:fld>
                    <a:endParaRPr lang="en-US"/>
                  </a:p>
                </c:rich>
              </c:tx>
              <c:dLblPos val="inEnd"/>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AAB-4AA1-B91B-12A0C85E6A7D}"/>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'13. Staff 2024'!$A$3:$A$7</c:f>
              <c:strCache>
                <c:ptCount val="5"/>
                <c:pt idx="0">
                  <c:v>Very Optimistic</c:v>
                </c:pt>
                <c:pt idx="1">
                  <c:v>Optimistic</c:v>
                </c:pt>
                <c:pt idx="2">
                  <c:v>About the Same</c:v>
                </c:pt>
                <c:pt idx="3">
                  <c:v>Pessimistic</c:v>
                </c:pt>
                <c:pt idx="4">
                  <c:v>Very Pessimistic</c:v>
                </c:pt>
              </c:strCache>
            </c:strRef>
          </c:cat>
          <c:val>
            <c:numRef>
              <c:f>'13. Staff 2024'!$B$3:$B$7</c:f>
              <c:numCache>
                <c:formatCode>General</c:formatCode>
                <c:ptCount val="5"/>
                <c:pt idx="0">
                  <c:v>3</c:v>
                </c:pt>
                <c:pt idx="1">
                  <c:v>23</c:v>
                </c:pt>
                <c:pt idx="2">
                  <c:v>36</c:v>
                </c:pt>
                <c:pt idx="3">
                  <c:v>3</c:v>
                </c:pt>
                <c:pt idx="4">
                  <c:v>1</c:v>
                </c:pt>
              </c:numCache>
            </c:numRef>
          </c:val>
          <c:extLst>
            <c:ext xmlns:c16="http://schemas.microsoft.com/office/drawing/2014/chart" uri="{C3380CC4-5D6E-409C-BE32-E72D297353CC}">
              <c16:uniqueId val="{0000000A-FAAB-4AA1-B91B-12A0C85E6A7D}"/>
            </c:ext>
          </c:extLst>
        </c:ser>
        <c:dLbls>
          <c:dLblPos val="bestFit"/>
          <c:showLegendKey val="0"/>
          <c:showVal val="1"/>
          <c:showCatName val="0"/>
          <c:showSerName val="0"/>
          <c:showPercent val="0"/>
          <c:showBubbleSize val="0"/>
          <c:showLeaderLines val="0"/>
        </c:dLbls>
        <c:firstSliceAng val="0"/>
      </c:pieChart>
    </c:plotArea>
    <c:plotVisOnly val="1"/>
    <c:dispBlanksAs val="zero"/>
    <c:showDLblsOverMax val="1"/>
  </c:chart>
  <c:externalData r:id="rId2">
    <c:autoUpdate val="0"/>
  </c:externalData>
  <c:userShapes r:id="rId3"/>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dPt>
            <c:idx val="0"/>
            <c:invertIfNegative val="0"/>
            <c:bubble3D val="0"/>
            <c:spPr>
              <a:solidFill>
                <a:srgbClr val="00B0F0"/>
              </a:solidFill>
            </c:spPr>
            <c:extLst>
              <c:ext xmlns:c16="http://schemas.microsoft.com/office/drawing/2014/chart" uri="{C3380CC4-5D6E-409C-BE32-E72D297353CC}">
                <c16:uniqueId val="{00000001-DA16-480C-AC21-DBC78644EE1E}"/>
              </c:ext>
            </c:extLst>
          </c:dPt>
          <c:dPt>
            <c:idx val="1"/>
            <c:invertIfNegative val="0"/>
            <c:bubble3D val="0"/>
            <c:spPr>
              <a:solidFill>
                <a:srgbClr val="FFC000"/>
              </a:solidFill>
            </c:spPr>
            <c:extLst>
              <c:ext xmlns:c16="http://schemas.microsoft.com/office/drawing/2014/chart" uri="{C3380CC4-5D6E-409C-BE32-E72D297353CC}">
                <c16:uniqueId val="{00000003-DA16-480C-AC21-DBC78644EE1E}"/>
              </c:ext>
            </c:extLst>
          </c:dPt>
          <c:dPt>
            <c:idx val="2"/>
            <c:invertIfNegative val="0"/>
            <c:bubble3D val="0"/>
            <c:spPr>
              <a:solidFill>
                <a:srgbClr val="7030A0"/>
              </a:solidFill>
            </c:spPr>
            <c:extLst>
              <c:ext xmlns:c16="http://schemas.microsoft.com/office/drawing/2014/chart" uri="{C3380CC4-5D6E-409C-BE32-E72D297353CC}">
                <c16:uniqueId val="{00000005-DA16-480C-AC21-DBC78644EE1E}"/>
              </c:ext>
            </c:extLst>
          </c:dPt>
          <c:dPt>
            <c:idx val="3"/>
            <c:invertIfNegative val="0"/>
            <c:bubble3D val="0"/>
            <c:spPr>
              <a:solidFill>
                <a:srgbClr val="008752"/>
              </a:solidFill>
            </c:spPr>
            <c:extLst>
              <c:ext xmlns:c16="http://schemas.microsoft.com/office/drawing/2014/chart" uri="{C3380CC4-5D6E-409C-BE32-E72D297353CC}">
                <c16:uniqueId val="{00000007-DA16-480C-AC21-DBC78644EE1E}"/>
              </c:ext>
            </c:extLst>
          </c:dPt>
          <c:dPt>
            <c:idx val="4"/>
            <c:invertIfNegative val="0"/>
            <c:bubble3D val="0"/>
            <c:spPr>
              <a:solidFill>
                <a:srgbClr val="005984"/>
              </a:solidFill>
            </c:spPr>
            <c:extLst>
              <c:ext xmlns:c16="http://schemas.microsoft.com/office/drawing/2014/chart" uri="{C3380CC4-5D6E-409C-BE32-E72D297353CC}">
                <c16:uniqueId val="{00000009-DA16-480C-AC21-DBC78644EE1E}"/>
              </c:ext>
            </c:extLst>
          </c:dPt>
          <c:dLbls>
            <c:dLbl>
              <c:idx val="0"/>
              <c:tx>
                <c:rich>
                  <a:bodyPr/>
                  <a:lstStyle/>
                  <a:p>
                    <a:fld id="{5B32C066-2BE4-4CD8-BB1C-425DCE5CE8D0}"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A16-480C-AC21-DBC78644EE1E}"/>
                </c:ext>
              </c:extLst>
            </c:dLbl>
            <c:dLbl>
              <c:idx val="1"/>
              <c:tx>
                <c:rich>
                  <a:bodyPr/>
                  <a:lstStyle/>
                  <a:p>
                    <a:fld id="{9F07F9A3-DA50-4FFB-AF2D-749E1A5C3D8E}"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A16-480C-AC21-DBC78644EE1E}"/>
                </c:ext>
              </c:extLst>
            </c:dLbl>
            <c:dLbl>
              <c:idx val="2"/>
              <c:tx>
                <c:rich>
                  <a:bodyPr/>
                  <a:lstStyle/>
                  <a:p>
                    <a:fld id="{F0FDE3E4-964D-4E09-954E-B2D05B27A84A}"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A16-480C-AC21-DBC78644EE1E}"/>
                </c:ext>
              </c:extLst>
            </c:dLbl>
            <c:dLbl>
              <c:idx val="3"/>
              <c:tx>
                <c:rich>
                  <a:bodyPr/>
                  <a:lstStyle/>
                  <a:p>
                    <a:fld id="{E51912BE-7279-4ADE-BE7F-20EC9F829F16}"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A16-480C-AC21-DBC78644EE1E}"/>
                </c:ext>
              </c:extLst>
            </c:dLbl>
            <c:dLbl>
              <c:idx val="4"/>
              <c:tx>
                <c:rich>
                  <a:bodyPr/>
                  <a:lstStyle/>
                  <a:p>
                    <a:fld id="{1C2E6119-B875-4CD0-81B0-E68FBF47CCFF}"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A16-480C-AC21-DBC78644EE1E}"/>
                </c:ext>
              </c:extLst>
            </c:dLbl>
            <c:dLbl>
              <c:idx val="5"/>
              <c:tx>
                <c:rich>
                  <a:bodyPr/>
                  <a:lstStyle/>
                  <a:p>
                    <a:fld id="{072007D2-AFAB-448C-B351-6819400BA75E}"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A16-480C-AC21-DBC78644EE1E}"/>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'5. Revenue 2023'!$B$3:$G$3</c:f>
              <c:strCache>
                <c:ptCount val="6"/>
                <c:pt idx="0">
                  <c:v>Other</c:v>
                </c:pt>
                <c:pt idx="1">
                  <c:v>Employees' Choice</c:v>
                </c:pt>
                <c:pt idx="2">
                  <c:v>2 Days in Office</c:v>
                </c:pt>
                <c:pt idx="3">
                  <c:v>3 Days in Office</c:v>
                </c:pt>
                <c:pt idx="4">
                  <c:v>4 Days in Office</c:v>
                </c:pt>
                <c:pt idx="5">
                  <c:v>No WFH Allowed</c:v>
                </c:pt>
              </c:strCache>
            </c:strRef>
          </c:cat>
          <c:val>
            <c:numRef>
              <c:f>'5. Revenue 2023'!$B$4:$G$4</c:f>
              <c:numCache>
                <c:formatCode>0</c:formatCode>
                <c:ptCount val="6"/>
                <c:pt idx="0">
                  <c:v>21</c:v>
                </c:pt>
                <c:pt idx="1">
                  <c:v>14</c:v>
                </c:pt>
                <c:pt idx="2">
                  <c:v>2</c:v>
                </c:pt>
                <c:pt idx="3">
                  <c:v>18</c:v>
                </c:pt>
                <c:pt idx="4">
                  <c:v>10</c:v>
                </c:pt>
                <c:pt idx="5">
                  <c:v>16</c:v>
                </c:pt>
              </c:numCache>
            </c:numRef>
          </c:val>
          <c:extLst>
            <c:ext xmlns:c16="http://schemas.microsoft.com/office/drawing/2014/chart" uri="{C3380CC4-5D6E-409C-BE32-E72D297353CC}">
              <c16:uniqueId val="{0000000A-DA16-480C-AC21-DBC78644EE1E}"/>
            </c:ext>
          </c:extLst>
        </c:ser>
        <c:dLbls>
          <c:showLegendKey val="0"/>
          <c:showVal val="0"/>
          <c:showCatName val="0"/>
          <c:showSerName val="0"/>
          <c:showPercent val="0"/>
          <c:showBubbleSize val="0"/>
        </c:dLbls>
        <c:gapWidth val="100"/>
        <c:axId val="855871136"/>
        <c:axId val="855862856"/>
      </c:barChart>
      <c:valAx>
        <c:axId val="855862856"/>
        <c:scaling>
          <c:orientation val="minMax"/>
        </c:scaling>
        <c:delete val="0"/>
        <c:axPos val="b"/>
        <c:majorGridlines/>
        <c:numFmt formatCode="0" sourceLinked="1"/>
        <c:majorTickMark val="out"/>
        <c:minorTickMark val="none"/>
        <c:tickLblPos val="nextTo"/>
        <c:crossAx val="855871136"/>
        <c:crosses val="autoZero"/>
        <c:crossBetween val="between"/>
      </c:valAx>
      <c:catAx>
        <c:axId val="855871136"/>
        <c:scaling>
          <c:orientation val="minMax"/>
        </c:scaling>
        <c:delete val="0"/>
        <c:axPos val="l"/>
        <c:numFmt formatCode="General" sourceLinked="1"/>
        <c:majorTickMark val="out"/>
        <c:minorTickMark val="none"/>
        <c:tickLblPos val="nextTo"/>
        <c:txPr>
          <a:bodyPr/>
          <a:lstStyle/>
          <a:p>
            <a:pPr>
              <a:defRPr sz="1200" b="1" i="0" baseline="0"/>
            </a:pPr>
            <a:endParaRPr lang="en-US"/>
          </a:p>
        </c:txPr>
        <c:crossAx val="855862856"/>
        <c:crosses val="autoZero"/>
        <c:auto val="1"/>
        <c:lblAlgn val="ctr"/>
        <c:lblOffset val="100"/>
        <c:noMultiLvlLbl val="0"/>
      </c:catAx>
    </c:plotArea>
    <c:plotVisOnly val="1"/>
    <c:dispBlanksAs val="zero"/>
    <c:showDLblsOverMax val="1"/>
  </c:chart>
  <c:externalData r:id="rId2">
    <c:autoUpdate val="0"/>
  </c:externalData>
  <c:userShapes r:id="rId3"/>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dPt>
            <c:idx val="0"/>
            <c:invertIfNegative val="0"/>
            <c:bubble3D val="0"/>
            <c:spPr>
              <a:solidFill>
                <a:srgbClr val="002060"/>
              </a:solidFill>
            </c:spPr>
            <c:extLst>
              <c:ext xmlns:c16="http://schemas.microsoft.com/office/drawing/2014/chart" uri="{C3380CC4-5D6E-409C-BE32-E72D297353CC}">
                <c16:uniqueId val="{00000001-E8AB-4BA9-AE40-5BED82B82230}"/>
              </c:ext>
            </c:extLst>
          </c:dPt>
          <c:dPt>
            <c:idx val="1"/>
            <c:invertIfNegative val="0"/>
            <c:bubble3D val="0"/>
            <c:spPr>
              <a:solidFill>
                <a:srgbClr val="00546B">
                  <a:lumMod val="75000"/>
                </a:srgbClr>
              </a:solidFill>
            </c:spPr>
            <c:extLst>
              <c:ext xmlns:c16="http://schemas.microsoft.com/office/drawing/2014/chart" uri="{C3380CC4-5D6E-409C-BE32-E72D297353CC}">
                <c16:uniqueId val="{00000003-E8AB-4BA9-AE40-5BED82B82230}"/>
              </c:ext>
            </c:extLst>
          </c:dPt>
          <c:dPt>
            <c:idx val="2"/>
            <c:invertIfNegative val="0"/>
            <c:bubble3D val="0"/>
            <c:spPr>
              <a:solidFill>
                <a:srgbClr val="7030A0"/>
              </a:solidFill>
            </c:spPr>
            <c:extLst>
              <c:ext xmlns:c16="http://schemas.microsoft.com/office/drawing/2014/chart" uri="{C3380CC4-5D6E-409C-BE32-E72D297353CC}">
                <c16:uniqueId val="{00000005-E8AB-4BA9-AE40-5BED82B82230}"/>
              </c:ext>
            </c:extLst>
          </c:dPt>
          <c:dPt>
            <c:idx val="3"/>
            <c:invertIfNegative val="0"/>
            <c:bubble3D val="0"/>
            <c:spPr>
              <a:solidFill>
                <a:srgbClr val="12121F"/>
              </a:solidFill>
            </c:spPr>
            <c:extLst>
              <c:ext xmlns:c16="http://schemas.microsoft.com/office/drawing/2014/chart" uri="{C3380CC4-5D6E-409C-BE32-E72D297353CC}">
                <c16:uniqueId val="{00000007-E8AB-4BA9-AE40-5BED82B82230}"/>
              </c:ext>
            </c:extLst>
          </c:dPt>
          <c:dPt>
            <c:idx val="4"/>
            <c:invertIfNegative val="0"/>
            <c:bubble3D val="0"/>
            <c:spPr>
              <a:solidFill>
                <a:srgbClr val="005984"/>
              </a:solidFill>
            </c:spPr>
            <c:extLst>
              <c:ext xmlns:c16="http://schemas.microsoft.com/office/drawing/2014/chart" uri="{C3380CC4-5D6E-409C-BE32-E72D297353CC}">
                <c16:uniqueId val="{00000009-E8AB-4BA9-AE40-5BED82B82230}"/>
              </c:ext>
            </c:extLst>
          </c:dPt>
          <c:dPt>
            <c:idx val="5"/>
            <c:invertIfNegative val="0"/>
            <c:bubble3D val="0"/>
            <c:spPr>
              <a:solidFill>
                <a:srgbClr val="FFC000"/>
              </a:solidFill>
            </c:spPr>
            <c:extLst>
              <c:ext xmlns:c16="http://schemas.microsoft.com/office/drawing/2014/chart" uri="{C3380CC4-5D6E-409C-BE32-E72D297353CC}">
                <c16:uniqueId val="{0000000A-E8AB-4BA9-AE40-5BED82B82230}"/>
              </c:ext>
            </c:extLst>
          </c:dPt>
          <c:dPt>
            <c:idx val="6"/>
            <c:invertIfNegative val="0"/>
            <c:bubble3D val="0"/>
            <c:spPr>
              <a:solidFill>
                <a:srgbClr val="00B0F0"/>
              </a:solidFill>
            </c:spPr>
            <c:extLst>
              <c:ext xmlns:c16="http://schemas.microsoft.com/office/drawing/2014/chart" uri="{C3380CC4-5D6E-409C-BE32-E72D297353CC}">
                <c16:uniqueId val="{0000000C-E8AB-4BA9-AE40-5BED82B82230}"/>
              </c:ext>
            </c:extLst>
          </c:dPt>
          <c:dPt>
            <c:idx val="7"/>
            <c:invertIfNegative val="0"/>
            <c:bubble3D val="0"/>
            <c:spPr>
              <a:solidFill>
                <a:srgbClr val="95A39D"/>
              </a:solidFill>
            </c:spPr>
            <c:extLst>
              <c:ext xmlns:c16="http://schemas.microsoft.com/office/drawing/2014/chart" uri="{C3380CC4-5D6E-409C-BE32-E72D297353CC}">
                <c16:uniqueId val="{0000000D-E8AB-4BA9-AE40-5BED82B82230}"/>
              </c:ext>
            </c:extLst>
          </c:dPt>
          <c:dPt>
            <c:idx val="8"/>
            <c:invertIfNegative val="0"/>
            <c:bubble3D val="0"/>
            <c:spPr>
              <a:solidFill>
                <a:srgbClr val="008751"/>
              </a:solidFill>
            </c:spPr>
            <c:extLst>
              <c:ext xmlns:c16="http://schemas.microsoft.com/office/drawing/2014/chart" uri="{C3380CC4-5D6E-409C-BE32-E72D297353CC}">
                <c16:uniqueId val="{0000000E-E8AB-4BA9-AE40-5BED82B82230}"/>
              </c:ext>
            </c:extLst>
          </c:dPt>
          <c:dPt>
            <c:idx val="9"/>
            <c:invertIfNegative val="0"/>
            <c:bubble3D val="0"/>
            <c:spPr>
              <a:solidFill>
                <a:srgbClr val="00546B"/>
              </a:solidFill>
            </c:spPr>
            <c:extLst>
              <c:ext xmlns:c16="http://schemas.microsoft.com/office/drawing/2014/chart" uri="{C3380CC4-5D6E-409C-BE32-E72D297353CC}">
                <c16:uniqueId val="{0000000F-E8AB-4BA9-AE40-5BED82B82230}"/>
              </c:ext>
            </c:extLst>
          </c:dPt>
          <c:dLbls>
            <c:dLbl>
              <c:idx val="0"/>
              <c:tx>
                <c:rich>
                  <a:bodyPr/>
                  <a:lstStyle/>
                  <a:p>
                    <a:fld id="{5B32C066-2BE4-4CD8-BB1C-425DCE5CE8D0}"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8AB-4BA9-AE40-5BED82B82230}"/>
                </c:ext>
              </c:extLst>
            </c:dLbl>
            <c:dLbl>
              <c:idx val="1"/>
              <c:tx>
                <c:rich>
                  <a:bodyPr/>
                  <a:lstStyle/>
                  <a:p>
                    <a:fld id="{9F07F9A3-DA50-4FFB-AF2D-749E1A5C3D8E}"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8AB-4BA9-AE40-5BED82B82230}"/>
                </c:ext>
              </c:extLst>
            </c:dLbl>
            <c:dLbl>
              <c:idx val="2"/>
              <c:tx>
                <c:rich>
                  <a:bodyPr/>
                  <a:lstStyle/>
                  <a:p>
                    <a:fld id="{F0FDE3E4-964D-4E09-954E-B2D05B27A84A}"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8AB-4BA9-AE40-5BED82B82230}"/>
                </c:ext>
              </c:extLst>
            </c:dLbl>
            <c:dLbl>
              <c:idx val="3"/>
              <c:tx>
                <c:rich>
                  <a:bodyPr/>
                  <a:lstStyle/>
                  <a:p>
                    <a:fld id="{E51912BE-7279-4ADE-BE7F-20EC9F829F16}"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8AB-4BA9-AE40-5BED82B82230}"/>
                </c:ext>
              </c:extLst>
            </c:dLbl>
            <c:dLbl>
              <c:idx val="4"/>
              <c:tx>
                <c:rich>
                  <a:bodyPr/>
                  <a:lstStyle/>
                  <a:p>
                    <a:fld id="{1C2E6119-B875-4CD0-81B0-E68FBF47CCFF}"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E8AB-4BA9-AE40-5BED82B82230}"/>
                </c:ext>
              </c:extLst>
            </c:dLbl>
            <c:dLbl>
              <c:idx val="5"/>
              <c:tx>
                <c:rich>
                  <a:bodyPr/>
                  <a:lstStyle/>
                  <a:p>
                    <a:fld id="{072007D2-AFAB-448C-B351-6819400BA75E}"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E8AB-4BA9-AE40-5BED82B82230}"/>
                </c:ext>
              </c:extLst>
            </c:dLbl>
            <c:dLbl>
              <c:idx val="6"/>
              <c:tx>
                <c:rich>
                  <a:bodyPr/>
                  <a:lstStyle/>
                  <a:p>
                    <a:fld id="{A397E670-A879-494B-9ED0-7BB30F5DC262}"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E8AB-4BA9-AE40-5BED82B82230}"/>
                </c:ext>
              </c:extLst>
            </c:dLbl>
            <c:dLbl>
              <c:idx val="7"/>
              <c:tx>
                <c:rich>
                  <a:bodyPr/>
                  <a:lstStyle/>
                  <a:p>
                    <a:fld id="{D76E520E-C95A-4179-8857-EEE83814EC11}"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E8AB-4BA9-AE40-5BED82B82230}"/>
                </c:ext>
              </c:extLst>
            </c:dLbl>
            <c:dLbl>
              <c:idx val="8"/>
              <c:tx>
                <c:rich>
                  <a:bodyPr/>
                  <a:lstStyle/>
                  <a:p>
                    <a:fld id="{8B5490C7-C1AA-4A53-990B-E1F6712BD0B0}"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E8AB-4BA9-AE40-5BED82B82230}"/>
                </c:ext>
              </c:extLst>
            </c:dLbl>
            <c:dLbl>
              <c:idx val="9"/>
              <c:tx>
                <c:rich>
                  <a:bodyPr/>
                  <a:lstStyle/>
                  <a:p>
                    <a:fld id="{25203C46-300F-44BD-AF6D-2E3A3301ED4B}" type="VALUE">
                      <a:rPr lang="en-US" sz="12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E8AB-4BA9-AE40-5BED82B82230}"/>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'5. Revenue 2023'!$B$3:$K$3</c:f>
              <c:strCache>
                <c:ptCount val="10"/>
                <c:pt idx="0">
                  <c:v>Other</c:v>
                </c:pt>
                <c:pt idx="1">
                  <c:v>Heatlh &amp; Safety</c:v>
                </c:pt>
                <c:pt idx="2">
                  <c:v>Client Engagement</c:v>
                </c:pt>
                <c:pt idx="3">
                  <c:v>Risk Assessment</c:v>
                </c:pt>
                <c:pt idx="4">
                  <c:v>Human Resources</c:v>
                </c:pt>
                <c:pt idx="5">
                  <c:v>Contract Review</c:v>
                </c:pt>
                <c:pt idx="6">
                  <c:v>Automated Report Creation</c:v>
                </c:pt>
                <c:pt idx="7">
                  <c:v>Data Analysis and Insights/Predictive Analytics</c:v>
                </c:pt>
                <c:pt idx="8">
                  <c:v>Marketing</c:v>
                </c:pt>
                <c:pt idx="9">
                  <c:v>Streamlining routine tasks/efficiency</c:v>
                </c:pt>
              </c:strCache>
            </c:strRef>
          </c:cat>
          <c:val>
            <c:numRef>
              <c:f>'5. Revenue 2023'!$B$4:$K$4</c:f>
              <c:numCache>
                <c:formatCode>0</c:formatCode>
                <c:ptCount val="10"/>
                <c:pt idx="0">
                  <c:v>8</c:v>
                </c:pt>
                <c:pt idx="1">
                  <c:v>2</c:v>
                </c:pt>
                <c:pt idx="2">
                  <c:v>2</c:v>
                </c:pt>
                <c:pt idx="3">
                  <c:v>4</c:v>
                </c:pt>
                <c:pt idx="4">
                  <c:v>6</c:v>
                </c:pt>
                <c:pt idx="5">
                  <c:v>8</c:v>
                </c:pt>
                <c:pt idx="6">
                  <c:v>10</c:v>
                </c:pt>
                <c:pt idx="7">
                  <c:v>11</c:v>
                </c:pt>
                <c:pt idx="8">
                  <c:v>20</c:v>
                </c:pt>
                <c:pt idx="9">
                  <c:v>24</c:v>
                </c:pt>
              </c:numCache>
            </c:numRef>
          </c:val>
          <c:extLst>
            <c:ext xmlns:c16="http://schemas.microsoft.com/office/drawing/2014/chart" uri="{C3380CC4-5D6E-409C-BE32-E72D297353CC}">
              <c16:uniqueId val="{0000000B-E8AB-4BA9-AE40-5BED82B82230}"/>
            </c:ext>
          </c:extLst>
        </c:ser>
        <c:dLbls>
          <c:showLegendKey val="0"/>
          <c:showVal val="0"/>
          <c:showCatName val="0"/>
          <c:showSerName val="0"/>
          <c:showPercent val="0"/>
          <c:showBubbleSize val="0"/>
        </c:dLbls>
        <c:gapWidth val="100"/>
        <c:axId val="855871136"/>
        <c:axId val="855862856"/>
      </c:barChart>
      <c:valAx>
        <c:axId val="855862856"/>
        <c:scaling>
          <c:orientation val="minMax"/>
        </c:scaling>
        <c:delete val="0"/>
        <c:axPos val="b"/>
        <c:majorGridlines/>
        <c:numFmt formatCode="0" sourceLinked="1"/>
        <c:majorTickMark val="out"/>
        <c:minorTickMark val="none"/>
        <c:tickLblPos val="nextTo"/>
        <c:crossAx val="855871136"/>
        <c:crosses val="autoZero"/>
        <c:crossBetween val="between"/>
      </c:valAx>
      <c:catAx>
        <c:axId val="855871136"/>
        <c:scaling>
          <c:orientation val="minMax"/>
        </c:scaling>
        <c:delete val="0"/>
        <c:axPos val="l"/>
        <c:numFmt formatCode="General" sourceLinked="1"/>
        <c:majorTickMark val="out"/>
        <c:minorTickMark val="none"/>
        <c:tickLblPos val="nextTo"/>
        <c:txPr>
          <a:bodyPr/>
          <a:lstStyle/>
          <a:p>
            <a:pPr>
              <a:defRPr sz="1200" b="1" i="0" baseline="0"/>
            </a:pPr>
            <a:endParaRPr lang="en-US"/>
          </a:p>
        </c:txPr>
        <c:crossAx val="855862856"/>
        <c:crosses val="autoZero"/>
        <c:auto val="1"/>
        <c:lblAlgn val="ctr"/>
        <c:lblOffset val="100"/>
        <c:noMultiLvlLbl val="0"/>
      </c:catAx>
    </c:plotArea>
    <c:plotVisOnly val="1"/>
    <c:dispBlanksAs val="zero"/>
    <c:showDLblsOverMax val="1"/>
  </c:chart>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sz="1600" b="0" i="1" u="sng" dirty="0"/>
              <a:t>No.</a:t>
            </a:r>
            <a:r>
              <a:rPr lang="en-US" sz="1600" b="0" i="1" u="sng" baseline="0" dirty="0"/>
              <a:t> of Employees</a:t>
            </a:r>
            <a:endParaRPr lang="en-US" sz="1600" b="0" i="1" u="sng" dirty="0"/>
          </a:p>
        </c:rich>
      </c:tx>
      <c:layout>
        <c:manualLayout>
          <c:xMode val="edge"/>
          <c:yMode val="edge"/>
          <c:x val="0.77776699029126217"/>
          <c:y val="0.28431357917061439"/>
        </c:manualLayout>
      </c:layout>
      <c:overlay val="0"/>
    </c:title>
    <c:autoTitleDeleted val="0"/>
    <c:plotArea>
      <c:layout>
        <c:manualLayout>
          <c:layoutTarget val="inner"/>
          <c:xMode val="edge"/>
          <c:yMode val="edge"/>
          <c:x val="0.28173521392350226"/>
          <c:y val="0.10396217180681809"/>
          <c:w val="0.39769462069668476"/>
          <c:h val="0.80318676177923842"/>
        </c:manualLayout>
      </c:layout>
      <c:pieChart>
        <c:varyColors val="1"/>
        <c:ser>
          <c:idx val="0"/>
          <c:order val="0"/>
          <c:dPt>
            <c:idx val="0"/>
            <c:bubble3D val="0"/>
            <c:spPr>
              <a:solidFill>
                <a:schemeClr val="accent4"/>
              </a:solidFill>
            </c:spPr>
            <c:extLst>
              <c:ext xmlns:c16="http://schemas.microsoft.com/office/drawing/2014/chart" uri="{C3380CC4-5D6E-409C-BE32-E72D297353CC}">
                <c16:uniqueId val="{00000001-F9D4-4C3C-8CFD-0AF7F001D31D}"/>
              </c:ext>
            </c:extLst>
          </c:dPt>
          <c:dPt>
            <c:idx val="1"/>
            <c:bubble3D val="0"/>
            <c:spPr>
              <a:solidFill>
                <a:srgbClr val="92D050"/>
              </a:solidFill>
            </c:spPr>
            <c:extLst>
              <c:ext xmlns:c16="http://schemas.microsoft.com/office/drawing/2014/chart" uri="{C3380CC4-5D6E-409C-BE32-E72D297353CC}">
                <c16:uniqueId val="{00000003-F9D4-4C3C-8CFD-0AF7F001D31D}"/>
              </c:ext>
            </c:extLst>
          </c:dPt>
          <c:dPt>
            <c:idx val="3"/>
            <c:bubble3D val="0"/>
            <c:spPr>
              <a:solidFill>
                <a:schemeClr val="accent2">
                  <a:lumMod val="60000"/>
                  <a:lumOff val="40000"/>
                </a:schemeClr>
              </a:solidFill>
            </c:spPr>
            <c:extLst>
              <c:ext xmlns:c16="http://schemas.microsoft.com/office/drawing/2014/chart" uri="{C3380CC4-5D6E-409C-BE32-E72D297353CC}">
                <c16:uniqueId val="{00000005-F9D4-4C3C-8CFD-0AF7F001D31D}"/>
              </c:ext>
            </c:extLst>
          </c:dPt>
          <c:dPt>
            <c:idx val="4"/>
            <c:bubble3D val="0"/>
            <c:spPr>
              <a:solidFill>
                <a:srgbClr val="FF0000"/>
              </a:solidFill>
            </c:spPr>
            <c:extLst>
              <c:ext xmlns:c16="http://schemas.microsoft.com/office/drawing/2014/chart" uri="{C3380CC4-5D6E-409C-BE32-E72D297353CC}">
                <c16:uniqueId val="{00000007-F9D4-4C3C-8CFD-0AF7F001D31D}"/>
              </c:ext>
            </c:extLst>
          </c:dPt>
          <c:dLbls>
            <c:dLbl>
              <c:idx val="0"/>
              <c:tx>
                <c:rich>
                  <a:bodyPr/>
                  <a:lstStyle/>
                  <a:p>
                    <a:fld id="{5B32C066-2BE4-4CD8-BB1C-425DCE5CE8D0}"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9D4-4C3C-8CFD-0AF7F001D31D}"/>
                </c:ext>
              </c:extLst>
            </c:dLbl>
            <c:dLbl>
              <c:idx val="1"/>
              <c:tx>
                <c:rich>
                  <a:bodyPr/>
                  <a:lstStyle/>
                  <a:p>
                    <a:fld id="{9F07F9A3-DA50-4FFB-AF2D-749E1A5C3D8E}"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9D4-4C3C-8CFD-0AF7F001D31D}"/>
                </c:ext>
              </c:extLst>
            </c:dLbl>
            <c:dLbl>
              <c:idx val="2"/>
              <c:tx>
                <c:rich>
                  <a:bodyPr/>
                  <a:lstStyle/>
                  <a:p>
                    <a:fld id="{F0FDE3E4-964D-4E09-954E-B2D05B27A84A}"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F9D4-4C3C-8CFD-0AF7F001D31D}"/>
                </c:ext>
              </c:extLst>
            </c:dLbl>
            <c:dLbl>
              <c:idx val="3"/>
              <c:tx>
                <c:rich>
                  <a:bodyPr/>
                  <a:lstStyle/>
                  <a:p>
                    <a:fld id="{E51912BE-7279-4ADE-BE7F-20EC9F829F16}"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9D4-4C3C-8CFD-0AF7F001D31D}"/>
                </c:ext>
              </c:extLst>
            </c:dLbl>
            <c:dLbl>
              <c:idx val="4"/>
              <c:tx>
                <c:rich>
                  <a:bodyPr/>
                  <a:lstStyle/>
                  <a:p>
                    <a:fld id="{1C2E6119-B875-4CD0-81B0-E68FBF47CCFF}"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9D4-4C3C-8CFD-0AF7F001D31D}"/>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'5. Revenue 2023'!$B$3:$F$3</c:f>
              <c:strCache>
                <c:ptCount val="5"/>
                <c:pt idx="0">
                  <c:v>1 - 50 FTEs or less</c:v>
                </c:pt>
                <c:pt idx="1">
                  <c:v>50 - 100 FTEs</c:v>
                </c:pt>
                <c:pt idx="2">
                  <c:v>100 - 200 FTEs</c:v>
                </c:pt>
                <c:pt idx="3">
                  <c:v>200 to 500 FTEs</c:v>
                </c:pt>
                <c:pt idx="4">
                  <c:v>500 to 1,100 FTEs</c:v>
                </c:pt>
              </c:strCache>
            </c:strRef>
          </c:cat>
          <c:val>
            <c:numRef>
              <c:f>'5. Revenue 2023'!$B$4:$F$4</c:f>
              <c:numCache>
                <c:formatCode>0%</c:formatCode>
                <c:ptCount val="5"/>
                <c:pt idx="0">
                  <c:v>0.438</c:v>
                </c:pt>
                <c:pt idx="1">
                  <c:v>0.26</c:v>
                </c:pt>
                <c:pt idx="2">
                  <c:v>0.11</c:v>
                </c:pt>
                <c:pt idx="3">
                  <c:v>0.11</c:v>
                </c:pt>
                <c:pt idx="4">
                  <c:v>8.2000000000000003E-2</c:v>
                </c:pt>
              </c:numCache>
            </c:numRef>
          </c:val>
          <c:extLst>
            <c:ext xmlns:c16="http://schemas.microsoft.com/office/drawing/2014/chart" uri="{C3380CC4-5D6E-409C-BE32-E72D297353CC}">
              <c16:uniqueId val="{00000009-F9D4-4C3C-8CFD-0AF7F001D31D}"/>
            </c:ext>
          </c:extLst>
        </c:ser>
        <c:dLbls>
          <c:dLblPos val="bestFit"/>
          <c:showLegendKey val="0"/>
          <c:showVal val="1"/>
          <c:showCatName val="0"/>
          <c:showSerName val="0"/>
          <c:showPercent val="0"/>
          <c:showBubbleSize val="0"/>
          <c:showLeaderLines val="1"/>
        </c:dLbls>
        <c:firstSliceAng val="0"/>
      </c:pieChart>
    </c:plotArea>
    <c:legend>
      <c:legendPos val="r"/>
      <c:overlay val="1"/>
      <c:txPr>
        <a:bodyPr/>
        <a:lstStyle/>
        <a:p>
          <a:pPr>
            <a:defRPr sz="1400"/>
          </a:pPr>
          <a:endParaRPr lang="en-US"/>
        </a:p>
      </c:txPr>
    </c:legend>
    <c:plotVisOnly val="1"/>
    <c:dispBlanksAs val="zero"/>
    <c:showDLblsOverMax val="1"/>
  </c:chart>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1"/>
        <c:ser>
          <c:idx val="0"/>
          <c:order val="0"/>
          <c:tx>
            <c:strRef>
              <c:f>'3. Market Trends 2024 v 2023'!$A$5</c:f>
              <c:strCache>
                <c:ptCount val="1"/>
                <c:pt idx="0">
                  <c:v>Higher Volume</c:v>
                </c:pt>
              </c:strCache>
            </c:strRef>
          </c:tx>
          <c:spPr>
            <a:solidFill>
              <a:srgbClr val="008752"/>
            </a:solidFill>
            <a:ln>
              <a:solidFill>
                <a:srgbClr val="002A35"/>
              </a:solidFill>
            </a:ln>
            <a:effectLst/>
          </c:spPr>
          <c:invertIfNegative val="1"/>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2024 v 2023'!$B$4:$J$4</c:f>
              <c:strCache>
                <c:ptCount val="9"/>
                <c:pt idx="0">
                  <c:v>Other</c:v>
                </c:pt>
                <c:pt idx="1">
                  <c:v>Residential</c:v>
                </c:pt>
                <c:pt idx="2">
                  <c:v>Energy</c:v>
                </c:pt>
                <c:pt idx="3">
                  <c:v>Transportation</c:v>
                </c:pt>
                <c:pt idx="4">
                  <c:v>Industrial</c:v>
                </c:pt>
                <c:pt idx="5">
                  <c:v>Commercial</c:v>
                </c:pt>
                <c:pt idx="6">
                  <c:v>Federal Government</c:v>
                </c:pt>
                <c:pt idx="7">
                  <c:v>Local Government</c:v>
                </c:pt>
                <c:pt idx="8">
                  <c:v>Overall</c:v>
                </c:pt>
              </c:strCache>
            </c:strRef>
          </c:cat>
          <c:val>
            <c:numRef>
              <c:f>'3. Market Trends 2024 v 2023'!$B$5:$J$5</c:f>
              <c:numCache>
                <c:formatCode>0</c:formatCode>
                <c:ptCount val="9"/>
                <c:pt idx="0">
                  <c:v>12</c:v>
                </c:pt>
                <c:pt idx="1">
                  <c:v>9</c:v>
                </c:pt>
                <c:pt idx="2">
                  <c:v>21</c:v>
                </c:pt>
                <c:pt idx="3">
                  <c:v>31</c:v>
                </c:pt>
                <c:pt idx="4">
                  <c:v>19</c:v>
                </c:pt>
                <c:pt idx="5">
                  <c:v>11</c:v>
                </c:pt>
                <c:pt idx="6">
                  <c:v>20</c:v>
                </c:pt>
                <c:pt idx="7">
                  <c:v>25</c:v>
                </c:pt>
                <c:pt idx="8">
                  <c:v>43</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2A35"/>
                    </a:solidFill>
                  </a:ln>
                  <a:effectLst/>
                </c14:spPr>
              </c14:invertSolidFillFmt>
            </c:ext>
            <c:ext xmlns:c16="http://schemas.microsoft.com/office/drawing/2014/chart" uri="{C3380CC4-5D6E-409C-BE32-E72D297353CC}">
              <c16:uniqueId val="{00000000-BEC1-451C-B980-C5FBFC421D69}"/>
            </c:ext>
          </c:extLst>
        </c:ser>
        <c:ser>
          <c:idx val="1"/>
          <c:order val="1"/>
          <c:tx>
            <c:strRef>
              <c:f>'3. Market Trends 2024 v 2023'!$A$6</c:f>
              <c:strCache>
                <c:ptCount val="1"/>
                <c:pt idx="0">
                  <c:v>Steady</c:v>
                </c:pt>
              </c:strCache>
            </c:strRef>
          </c:tx>
          <c:spPr>
            <a:solidFill>
              <a:srgbClr val="FFC000"/>
            </a:solidFill>
            <a:ln>
              <a:solidFill>
                <a:srgbClr val="000000"/>
              </a:solidFill>
            </a:ln>
            <a:effectLst/>
          </c:spPr>
          <c:invertIfNegative val="1"/>
          <c:dPt>
            <c:idx val="8"/>
            <c:invertIfNegative val="1"/>
            <c:bubble3D val="0"/>
            <c:spPr>
              <a:solidFill>
                <a:srgbClr val="FFC000"/>
              </a:solidFill>
              <a:ln>
                <a:solidFill>
                  <a:srgbClr val="0070C0"/>
                </a:solidFill>
              </a:ln>
              <a:effectLst/>
            </c:spPr>
            <c:extLst>
              <c:ext xmlns:c16="http://schemas.microsoft.com/office/drawing/2014/chart" uri="{C3380CC4-5D6E-409C-BE32-E72D297353CC}">
                <c16:uniqueId val="{00000000-57BD-4899-8A89-7B7E907D2CAD}"/>
              </c:ext>
            </c:extLst>
          </c:dPt>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2024 v 2023'!$B$4:$J$4</c:f>
              <c:strCache>
                <c:ptCount val="9"/>
                <c:pt idx="0">
                  <c:v>Other</c:v>
                </c:pt>
                <c:pt idx="1">
                  <c:v>Residential</c:v>
                </c:pt>
                <c:pt idx="2">
                  <c:v>Energy</c:v>
                </c:pt>
                <c:pt idx="3">
                  <c:v>Transportation</c:v>
                </c:pt>
                <c:pt idx="4">
                  <c:v>Industrial</c:v>
                </c:pt>
                <c:pt idx="5">
                  <c:v>Commercial</c:v>
                </c:pt>
                <c:pt idx="6">
                  <c:v>Federal Government</c:v>
                </c:pt>
                <c:pt idx="7">
                  <c:v>Local Government</c:v>
                </c:pt>
                <c:pt idx="8">
                  <c:v>Overall</c:v>
                </c:pt>
              </c:strCache>
            </c:strRef>
          </c:cat>
          <c:val>
            <c:numRef>
              <c:f>'3. Market Trends 2024 v 2023'!$B$6:$J$6</c:f>
              <c:numCache>
                <c:formatCode>0</c:formatCode>
                <c:ptCount val="9"/>
                <c:pt idx="0">
                  <c:v>15</c:v>
                </c:pt>
                <c:pt idx="1">
                  <c:v>20</c:v>
                </c:pt>
                <c:pt idx="2">
                  <c:v>29</c:v>
                </c:pt>
                <c:pt idx="3">
                  <c:v>23</c:v>
                </c:pt>
                <c:pt idx="4">
                  <c:v>23</c:v>
                </c:pt>
                <c:pt idx="5">
                  <c:v>33</c:v>
                </c:pt>
                <c:pt idx="6">
                  <c:v>24</c:v>
                </c:pt>
                <c:pt idx="7">
                  <c:v>34</c:v>
                </c:pt>
                <c:pt idx="8">
                  <c:v>20</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0000"/>
                    </a:solidFill>
                  </a:ln>
                  <a:effectLst/>
                </c14:spPr>
              </c14:invertSolidFillFmt>
            </c:ext>
            <c:ext xmlns:c16="http://schemas.microsoft.com/office/drawing/2014/chart" uri="{C3380CC4-5D6E-409C-BE32-E72D297353CC}">
              <c16:uniqueId val="{00000001-BEC1-451C-B980-C5FBFC421D69}"/>
            </c:ext>
          </c:extLst>
        </c:ser>
        <c:ser>
          <c:idx val="2"/>
          <c:order val="2"/>
          <c:tx>
            <c:strRef>
              <c:f>'3. Market Trends 2024 v 2023'!$A$7</c:f>
              <c:strCache>
                <c:ptCount val="1"/>
                <c:pt idx="0">
                  <c:v>Lower Volume</c:v>
                </c:pt>
              </c:strCache>
            </c:strRef>
          </c:tx>
          <c:spPr>
            <a:solidFill>
              <a:srgbClr val="FF4040"/>
            </a:solidFill>
            <a:ln>
              <a:solidFill>
                <a:srgbClr val="000000"/>
              </a:solidFill>
            </a:ln>
            <a:effectLst/>
          </c:spPr>
          <c:invertIfNegative val="1"/>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2024 v 2023'!$B$4:$J$4</c:f>
              <c:strCache>
                <c:ptCount val="9"/>
                <c:pt idx="0">
                  <c:v>Other</c:v>
                </c:pt>
                <c:pt idx="1">
                  <c:v>Residential</c:v>
                </c:pt>
                <c:pt idx="2">
                  <c:v>Energy</c:v>
                </c:pt>
                <c:pt idx="3">
                  <c:v>Transportation</c:v>
                </c:pt>
                <c:pt idx="4">
                  <c:v>Industrial</c:v>
                </c:pt>
                <c:pt idx="5">
                  <c:v>Commercial</c:v>
                </c:pt>
                <c:pt idx="6">
                  <c:v>Federal Government</c:v>
                </c:pt>
                <c:pt idx="7">
                  <c:v>Local Government</c:v>
                </c:pt>
                <c:pt idx="8">
                  <c:v>Overall</c:v>
                </c:pt>
              </c:strCache>
            </c:strRef>
          </c:cat>
          <c:val>
            <c:numRef>
              <c:f>'3. Market Trends 2024 v 2023'!$B$7:$J$7</c:f>
              <c:numCache>
                <c:formatCode>0</c:formatCode>
                <c:ptCount val="9"/>
                <c:pt idx="0">
                  <c:v>2</c:v>
                </c:pt>
                <c:pt idx="1">
                  <c:v>11</c:v>
                </c:pt>
                <c:pt idx="2">
                  <c:v>9</c:v>
                </c:pt>
                <c:pt idx="3">
                  <c:v>9</c:v>
                </c:pt>
                <c:pt idx="4">
                  <c:v>8</c:v>
                </c:pt>
                <c:pt idx="5">
                  <c:v>13</c:v>
                </c:pt>
                <c:pt idx="6">
                  <c:v>6</c:v>
                </c:pt>
                <c:pt idx="7">
                  <c:v>8</c:v>
                </c:pt>
                <c:pt idx="8">
                  <c:v>8</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0000"/>
                    </a:solidFill>
                  </a:ln>
                  <a:effectLst/>
                </c14:spPr>
              </c14:invertSolidFillFmt>
            </c:ext>
            <c:ext xmlns:c16="http://schemas.microsoft.com/office/drawing/2014/chart" uri="{C3380CC4-5D6E-409C-BE32-E72D297353CC}">
              <c16:uniqueId val="{00000002-BEC1-451C-B980-C5FBFC421D69}"/>
            </c:ext>
          </c:extLst>
        </c:ser>
        <c:ser>
          <c:idx val="3"/>
          <c:order val="3"/>
          <c:tx>
            <c:strRef>
              <c:f>'3. Market Trends 2024 v 2023'!$A$8</c:f>
              <c:strCache>
                <c:ptCount val="1"/>
                <c:pt idx="0">
                  <c:v>We Dont Work In This Area</c:v>
                </c:pt>
              </c:strCache>
            </c:strRef>
          </c:tx>
          <c:spPr>
            <a:solidFill>
              <a:srgbClr val="A6A6A6"/>
            </a:solidFill>
            <a:ln>
              <a:solidFill>
                <a:srgbClr val="000000"/>
              </a:solidFill>
            </a:ln>
            <a:effectLst/>
          </c:spPr>
          <c:invertIfNegative val="1"/>
          <c:dPt>
            <c:idx val="0"/>
            <c:invertIfNegative val="1"/>
            <c:bubble3D val="0"/>
            <c:extLst>
              <c:ext xmlns:c16="http://schemas.microsoft.com/office/drawing/2014/chart" uri="{C3380CC4-5D6E-409C-BE32-E72D297353CC}">
                <c16:uniqueId val="{00000003-BEC1-451C-B980-C5FBFC421D69}"/>
              </c:ext>
            </c:extLst>
          </c:dPt>
          <c:dPt>
            <c:idx val="1"/>
            <c:invertIfNegative val="1"/>
            <c:bubble3D val="0"/>
            <c:extLst>
              <c:ext xmlns:c16="http://schemas.microsoft.com/office/drawing/2014/chart" uri="{C3380CC4-5D6E-409C-BE32-E72D297353CC}">
                <c16:uniqueId val="{00000004-BEC1-451C-B980-C5FBFC421D69}"/>
              </c:ext>
            </c:extLst>
          </c:dPt>
          <c:dPt>
            <c:idx val="6"/>
            <c:invertIfNegative val="1"/>
            <c:bubble3D val="0"/>
            <c:spPr>
              <a:solidFill>
                <a:schemeClr val="bg1">
                  <a:lumMod val="65000"/>
                </a:schemeClr>
              </a:solidFill>
              <a:ln>
                <a:solidFill>
                  <a:srgbClr val="000000"/>
                </a:solidFill>
              </a:ln>
              <a:effectLst/>
            </c:spPr>
            <c:extLst>
              <c:ext xmlns:c16="http://schemas.microsoft.com/office/drawing/2014/chart" uri="{C3380CC4-5D6E-409C-BE32-E72D297353CC}">
                <c16:uniqueId val="{00000006-BEC1-451C-B980-C5FBFC421D69}"/>
              </c:ext>
            </c:extLst>
          </c:dPt>
          <c:dLbls>
            <c:dLbl>
              <c:idx val="8"/>
              <c:layout>
                <c:manualLayout>
                  <c:x val="1.4867141603553504E-2"/>
                  <c:y val="-6.917420434005502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2AD-47B0-AC1C-9ACEF591B224}"/>
                </c:ext>
              </c:extLst>
            </c:dLbl>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2024 v 2023'!$B$4:$J$4</c:f>
              <c:strCache>
                <c:ptCount val="9"/>
                <c:pt idx="0">
                  <c:v>Other</c:v>
                </c:pt>
                <c:pt idx="1">
                  <c:v>Residential</c:v>
                </c:pt>
                <c:pt idx="2">
                  <c:v>Energy</c:v>
                </c:pt>
                <c:pt idx="3">
                  <c:v>Transportation</c:v>
                </c:pt>
                <c:pt idx="4">
                  <c:v>Industrial</c:v>
                </c:pt>
                <c:pt idx="5">
                  <c:v>Commercial</c:v>
                </c:pt>
                <c:pt idx="6">
                  <c:v>Federal Government</c:v>
                </c:pt>
                <c:pt idx="7">
                  <c:v>Local Government</c:v>
                </c:pt>
                <c:pt idx="8">
                  <c:v>Overall</c:v>
                </c:pt>
              </c:strCache>
            </c:strRef>
          </c:cat>
          <c:val>
            <c:numRef>
              <c:f>'3. Market Trends 2024 v 2023'!$B$8:$J$8</c:f>
              <c:numCache>
                <c:formatCode>0</c:formatCode>
                <c:ptCount val="9"/>
                <c:pt idx="0">
                  <c:v>15</c:v>
                </c:pt>
                <c:pt idx="1">
                  <c:v>30</c:v>
                </c:pt>
                <c:pt idx="2">
                  <c:v>13</c:v>
                </c:pt>
                <c:pt idx="3">
                  <c:v>9</c:v>
                </c:pt>
                <c:pt idx="4">
                  <c:v>17</c:v>
                </c:pt>
                <c:pt idx="5">
                  <c:v>15</c:v>
                </c:pt>
                <c:pt idx="6">
                  <c:v>22</c:v>
                </c:pt>
                <c:pt idx="7">
                  <c:v>5</c:v>
                </c:pt>
                <c:pt idx="8">
                  <c:v>0</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0000"/>
                    </a:solidFill>
                  </a:ln>
                  <a:effectLst/>
                </c14:spPr>
              </c14:invertSolidFillFmt>
            </c:ext>
            <c:ext xmlns:c16="http://schemas.microsoft.com/office/drawing/2014/chart" uri="{C3380CC4-5D6E-409C-BE32-E72D297353CC}">
              <c16:uniqueId val="{00000007-BEC1-451C-B980-C5FBFC421D69}"/>
            </c:ext>
          </c:extLst>
        </c:ser>
        <c:dLbls>
          <c:showLegendKey val="0"/>
          <c:showVal val="1"/>
          <c:showCatName val="0"/>
          <c:showSerName val="0"/>
          <c:showPercent val="0"/>
          <c:showBubbleSize val="0"/>
        </c:dLbls>
        <c:gapWidth val="75"/>
        <c:overlap val="100"/>
        <c:axId val="1284452668"/>
        <c:axId val="1652001908"/>
      </c:barChart>
      <c:catAx>
        <c:axId val="1284452668"/>
        <c:scaling>
          <c:orientation val="minMax"/>
        </c:scaling>
        <c:delete val="0"/>
        <c:axPos val="l"/>
        <c:numFmt formatCode="General" sourceLinked="1"/>
        <c:majorTickMark val="none"/>
        <c:minorTickMark val="none"/>
        <c:tickLblPos val="nextTo"/>
        <c:spPr>
          <a:noFill/>
          <a:ln w="12700" cap="flat" cmpd="sng" algn="ctr">
            <a:solidFill>
              <a:schemeClr val="tx1">
                <a:tint val="75000"/>
                <a:shade val="95000"/>
                <a:satMod val="105000"/>
              </a:schemeClr>
            </a:solidFill>
            <a:prstDash val="solid"/>
            <a:round/>
          </a:ln>
          <a:effectLst/>
        </c:spPr>
        <c:txPr>
          <a:bodyPr rot="0"/>
          <a:lstStyle/>
          <a:p>
            <a:pPr>
              <a:defRPr b="1">
                <a:solidFill>
                  <a:srgbClr val="12121F"/>
                </a:solidFill>
              </a:defRPr>
            </a:pPr>
            <a:endParaRPr lang="en-US"/>
          </a:p>
        </c:txPr>
        <c:crossAx val="1652001908"/>
        <c:crosses val="autoZero"/>
        <c:auto val="1"/>
        <c:lblAlgn val="ctr"/>
        <c:lblOffset val="100"/>
        <c:noMultiLvlLbl val="1"/>
      </c:catAx>
      <c:valAx>
        <c:axId val="1652001908"/>
        <c:scaling>
          <c:orientation val="minMax"/>
        </c:scaling>
        <c:delete val="0"/>
        <c:axPos val="b"/>
        <c:numFmt formatCode="0%" sourceLinked="1"/>
        <c:majorTickMark val="none"/>
        <c:minorTickMark val="none"/>
        <c:tickLblPos val="nextTo"/>
        <c:spPr>
          <a:noFill/>
          <a:ln w="12700" cap="flat" cmpd="sng" algn="ctr">
            <a:solidFill>
              <a:schemeClr val="tx1">
                <a:tint val="75000"/>
                <a:shade val="95000"/>
                <a:satMod val="105000"/>
              </a:schemeClr>
            </a:solidFill>
            <a:prstDash val="solid"/>
            <a:round/>
          </a:ln>
          <a:effectLst/>
        </c:spPr>
        <c:txPr>
          <a:bodyPr rot="-60000000" vert="horz"/>
          <a:lstStyle/>
          <a:p>
            <a:pPr>
              <a:defRPr/>
            </a:pPr>
            <a:endParaRPr lang="en-US"/>
          </a:p>
        </c:txPr>
        <c:crossAx val="1284452668"/>
        <c:crosses val="autoZero"/>
        <c:crossBetween val="between"/>
        <c:minorUnit val="0.1"/>
      </c:valAx>
      <c:spPr>
        <a:noFill/>
        <a:ln>
          <a:noFill/>
        </a:ln>
        <a:effectLst/>
      </c:spPr>
    </c:plotArea>
    <c:legend>
      <c:legendPos val="b"/>
      <c:layout>
        <c:manualLayout>
          <c:xMode val="edge"/>
          <c:yMode val="edge"/>
          <c:x val="0.23111299402223845"/>
          <c:y val="0.89602000496202361"/>
          <c:w val="0.60764957749222459"/>
          <c:h val="0.10397999503797636"/>
        </c:manualLayout>
      </c:layout>
      <c:overlay val="0"/>
      <c:spPr>
        <a:noFill/>
        <a:ln>
          <a:noFill/>
        </a:ln>
        <a:effectLst/>
      </c:spPr>
      <c:txPr>
        <a:bodyPr rot="0" vert="horz"/>
        <a:lstStyle/>
        <a:p>
          <a:pPr>
            <a:defRPr/>
          </a:pPr>
          <a:endParaRPr lang="en-US"/>
        </a:p>
      </c:txPr>
    </c:legend>
    <c:plotVisOnly val="1"/>
    <c:dispBlanksAs val="zero"/>
    <c:showDLblsOverMax val="1"/>
  </c:chart>
  <c:spPr>
    <a:noFill/>
    <a:ln w="12700" cap="flat" cmpd="sng" algn="ctr">
      <a:noFill/>
      <a:prstDash val="solid"/>
    </a:ln>
    <a:effectLst/>
  </c:spPr>
  <c:txPr>
    <a:bodyPr/>
    <a:lstStyle/>
    <a:p>
      <a:pPr>
        <a:defRPr baseline="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1"/>
        <c:ser>
          <c:idx val="0"/>
          <c:order val="0"/>
          <c:tx>
            <c:strRef>
              <c:f>'3. Market Trends 2023'!$A$5</c:f>
              <c:strCache>
                <c:ptCount val="1"/>
                <c:pt idx="0">
                  <c:v>Higher Volume</c:v>
                </c:pt>
              </c:strCache>
            </c:strRef>
          </c:tx>
          <c:spPr>
            <a:solidFill>
              <a:srgbClr val="008752"/>
            </a:solidFill>
            <a:ln>
              <a:solidFill>
                <a:srgbClr val="002A35"/>
              </a:solidFill>
            </a:ln>
            <a:effectLst/>
          </c:spPr>
          <c:invertIfNegative val="1"/>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2023'!$B$4:$K$4</c:f>
              <c:strCache>
                <c:ptCount val="10"/>
                <c:pt idx="0">
                  <c:v>Other</c:v>
                </c:pt>
                <c:pt idx="1">
                  <c:v>Healthcare</c:v>
                </c:pt>
                <c:pt idx="2">
                  <c:v>Residential</c:v>
                </c:pt>
                <c:pt idx="3">
                  <c:v>Energy</c:v>
                </c:pt>
                <c:pt idx="4">
                  <c:v>Transportation</c:v>
                </c:pt>
                <c:pt idx="5">
                  <c:v>Industrial</c:v>
                </c:pt>
                <c:pt idx="6">
                  <c:v>Commercial</c:v>
                </c:pt>
                <c:pt idx="7">
                  <c:v>Federal Government</c:v>
                </c:pt>
                <c:pt idx="8">
                  <c:v>Local Goverment</c:v>
                </c:pt>
                <c:pt idx="9">
                  <c:v>Overall</c:v>
                </c:pt>
              </c:strCache>
            </c:strRef>
          </c:cat>
          <c:val>
            <c:numRef>
              <c:f>'3. Market Trends 2023'!$B$5:$K$5</c:f>
              <c:numCache>
                <c:formatCode>0</c:formatCode>
                <c:ptCount val="10"/>
                <c:pt idx="0">
                  <c:v>7</c:v>
                </c:pt>
                <c:pt idx="1">
                  <c:v>10</c:v>
                </c:pt>
                <c:pt idx="2">
                  <c:v>6</c:v>
                </c:pt>
                <c:pt idx="3">
                  <c:v>27</c:v>
                </c:pt>
                <c:pt idx="4">
                  <c:v>25</c:v>
                </c:pt>
                <c:pt idx="5">
                  <c:v>13</c:v>
                </c:pt>
                <c:pt idx="6">
                  <c:v>7</c:v>
                </c:pt>
                <c:pt idx="7">
                  <c:v>9</c:v>
                </c:pt>
                <c:pt idx="8">
                  <c:v>19</c:v>
                </c:pt>
                <c:pt idx="9">
                  <c:v>30</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2A35"/>
                    </a:solidFill>
                  </a:ln>
                  <a:effectLst/>
                </c14:spPr>
              </c14:invertSolidFillFmt>
            </c:ext>
            <c:ext xmlns:c16="http://schemas.microsoft.com/office/drawing/2014/chart" uri="{C3380CC4-5D6E-409C-BE32-E72D297353CC}">
              <c16:uniqueId val="{00000000-F0A3-44C1-99B7-BCF901A5A4AA}"/>
            </c:ext>
          </c:extLst>
        </c:ser>
        <c:ser>
          <c:idx val="1"/>
          <c:order val="1"/>
          <c:tx>
            <c:strRef>
              <c:f>'3. Market Trends 2023'!$A$6</c:f>
              <c:strCache>
                <c:ptCount val="1"/>
                <c:pt idx="0">
                  <c:v>Steady</c:v>
                </c:pt>
              </c:strCache>
            </c:strRef>
          </c:tx>
          <c:spPr>
            <a:solidFill>
              <a:srgbClr val="FFC000"/>
            </a:solidFill>
            <a:ln>
              <a:solidFill>
                <a:srgbClr val="000000"/>
              </a:solidFill>
            </a:ln>
            <a:effectLst/>
          </c:spPr>
          <c:invertIfNegative val="1"/>
          <c:dPt>
            <c:idx val="8"/>
            <c:invertIfNegative val="1"/>
            <c:bubble3D val="0"/>
            <c:spPr>
              <a:solidFill>
                <a:srgbClr val="FFC000"/>
              </a:solidFill>
              <a:ln>
                <a:solidFill>
                  <a:srgbClr val="0070C0"/>
                </a:solidFill>
              </a:ln>
              <a:effectLst/>
            </c:spPr>
            <c:extLst>
              <c:ext xmlns:c16="http://schemas.microsoft.com/office/drawing/2014/chart" uri="{C3380CC4-5D6E-409C-BE32-E72D297353CC}">
                <c16:uniqueId val="{00000002-F0A3-44C1-99B7-BCF901A5A4AA}"/>
              </c:ext>
            </c:extLst>
          </c:dPt>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2023'!$B$4:$K$4</c:f>
              <c:strCache>
                <c:ptCount val="10"/>
                <c:pt idx="0">
                  <c:v>Other</c:v>
                </c:pt>
                <c:pt idx="1">
                  <c:v>Healthcare</c:v>
                </c:pt>
                <c:pt idx="2">
                  <c:v>Residential</c:v>
                </c:pt>
                <c:pt idx="3">
                  <c:v>Energy</c:v>
                </c:pt>
                <c:pt idx="4">
                  <c:v>Transportation</c:v>
                </c:pt>
                <c:pt idx="5">
                  <c:v>Industrial</c:v>
                </c:pt>
                <c:pt idx="6">
                  <c:v>Commercial</c:v>
                </c:pt>
                <c:pt idx="7">
                  <c:v>Federal Government</c:v>
                </c:pt>
                <c:pt idx="8">
                  <c:v>Local Goverment</c:v>
                </c:pt>
                <c:pt idx="9">
                  <c:v>Overall</c:v>
                </c:pt>
              </c:strCache>
            </c:strRef>
          </c:cat>
          <c:val>
            <c:numRef>
              <c:f>'3. Market Trends 2023'!$B$6:$K$6</c:f>
              <c:numCache>
                <c:formatCode>0</c:formatCode>
                <c:ptCount val="10"/>
                <c:pt idx="0">
                  <c:v>20</c:v>
                </c:pt>
                <c:pt idx="1">
                  <c:v>32</c:v>
                </c:pt>
                <c:pt idx="2">
                  <c:v>26</c:v>
                </c:pt>
                <c:pt idx="3">
                  <c:v>24</c:v>
                </c:pt>
                <c:pt idx="4">
                  <c:v>33</c:v>
                </c:pt>
                <c:pt idx="5">
                  <c:v>36</c:v>
                </c:pt>
                <c:pt idx="6">
                  <c:v>41</c:v>
                </c:pt>
                <c:pt idx="7">
                  <c:v>26</c:v>
                </c:pt>
                <c:pt idx="8">
                  <c:v>39</c:v>
                </c:pt>
                <c:pt idx="9">
                  <c:v>33</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0000"/>
                    </a:solidFill>
                  </a:ln>
                  <a:effectLst/>
                </c14:spPr>
              </c14:invertSolidFillFmt>
            </c:ext>
            <c:ext xmlns:c16="http://schemas.microsoft.com/office/drawing/2014/chart" uri="{C3380CC4-5D6E-409C-BE32-E72D297353CC}">
              <c16:uniqueId val="{00000003-F0A3-44C1-99B7-BCF901A5A4AA}"/>
            </c:ext>
          </c:extLst>
        </c:ser>
        <c:ser>
          <c:idx val="2"/>
          <c:order val="2"/>
          <c:tx>
            <c:strRef>
              <c:f>'3. Market Trends 2023'!$A$7</c:f>
              <c:strCache>
                <c:ptCount val="1"/>
                <c:pt idx="0">
                  <c:v>Lower Volume</c:v>
                </c:pt>
              </c:strCache>
            </c:strRef>
          </c:tx>
          <c:spPr>
            <a:solidFill>
              <a:srgbClr val="FF4040"/>
            </a:solidFill>
            <a:ln>
              <a:solidFill>
                <a:srgbClr val="000000"/>
              </a:solidFill>
            </a:ln>
            <a:effectLst/>
          </c:spPr>
          <c:invertIfNegative val="1"/>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2023'!$B$4:$K$4</c:f>
              <c:strCache>
                <c:ptCount val="10"/>
                <c:pt idx="0">
                  <c:v>Other</c:v>
                </c:pt>
                <c:pt idx="1">
                  <c:v>Healthcare</c:v>
                </c:pt>
                <c:pt idx="2">
                  <c:v>Residential</c:v>
                </c:pt>
                <c:pt idx="3">
                  <c:v>Energy</c:v>
                </c:pt>
                <c:pt idx="4">
                  <c:v>Transportation</c:v>
                </c:pt>
                <c:pt idx="5">
                  <c:v>Industrial</c:v>
                </c:pt>
                <c:pt idx="6">
                  <c:v>Commercial</c:v>
                </c:pt>
                <c:pt idx="7">
                  <c:v>Federal Government</c:v>
                </c:pt>
                <c:pt idx="8">
                  <c:v>Local Goverment</c:v>
                </c:pt>
                <c:pt idx="9">
                  <c:v>Overall</c:v>
                </c:pt>
              </c:strCache>
            </c:strRef>
          </c:cat>
          <c:val>
            <c:numRef>
              <c:f>'3. Market Trends 2023'!$B$7:$K$7</c:f>
              <c:numCache>
                <c:formatCode>0</c:formatCode>
                <c:ptCount val="10"/>
                <c:pt idx="0">
                  <c:v>2</c:v>
                </c:pt>
                <c:pt idx="1">
                  <c:v>3</c:v>
                </c:pt>
                <c:pt idx="2">
                  <c:v>8</c:v>
                </c:pt>
                <c:pt idx="3">
                  <c:v>6</c:v>
                </c:pt>
                <c:pt idx="4">
                  <c:v>4</c:v>
                </c:pt>
                <c:pt idx="5">
                  <c:v>6</c:v>
                </c:pt>
                <c:pt idx="6">
                  <c:v>9</c:v>
                </c:pt>
                <c:pt idx="7">
                  <c:v>14</c:v>
                </c:pt>
                <c:pt idx="8">
                  <c:v>7</c:v>
                </c:pt>
                <c:pt idx="9">
                  <c:v>4</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0000"/>
                    </a:solidFill>
                  </a:ln>
                  <a:effectLst/>
                </c14:spPr>
              </c14:invertSolidFillFmt>
            </c:ext>
            <c:ext xmlns:c16="http://schemas.microsoft.com/office/drawing/2014/chart" uri="{C3380CC4-5D6E-409C-BE32-E72D297353CC}">
              <c16:uniqueId val="{00000004-F0A3-44C1-99B7-BCF901A5A4AA}"/>
            </c:ext>
          </c:extLst>
        </c:ser>
        <c:ser>
          <c:idx val="3"/>
          <c:order val="3"/>
          <c:tx>
            <c:strRef>
              <c:f>'3. Market Trends 2023'!$A$8</c:f>
              <c:strCache>
                <c:ptCount val="1"/>
                <c:pt idx="0">
                  <c:v>We Dont Work In This Area</c:v>
                </c:pt>
              </c:strCache>
            </c:strRef>
          </c:tx>
          <c:spPr>
            <a:solidFill>
              <a:srgbClr val="A6A6A6"/>
            </a:solidFill>
            <a:ln>
              <a:solidFill>
                <a:srgbClr val="000000"/>
              </a:solidFill>
            </a:ln>
            <a:effectLst/>
          </c:spPr>
          <c:invertIfNegative val="1"/>
          <c:dPt>
            <c:idx val="0"/>
            <c:invertIfNegative val="1"/>
            <c:bubble3D val="0"/>
            <c:extLst>
              <c:ext xmlns:c16="http://schemas.microsoft.com/office/drawing/2014/chart" uri="{C3380CC4-5D6E-409C-BE32-E72D297353CC}">
                <c16:uniqueId val="{00000005-F0A3-44C1-99B7-BCF901A5A4AA}"/>
              </c:ext>
            </c:extLst>
          </c:dPt>
          <c:dPt>
            <c:idx val="1"/>
            <c:invertIfNegative val="1"/>
            <c:bubble3D val="0"/>
            <c:extLst>
              <c:ext xmlns:c16="http://schemas.microsoft.com/office/drawing/2014/chart" uri="{C3380CC4-5D6E-409C-BE32-E72D297353CC}">
                <c16:uniqueId val="{00000006-F0A3-44C1-99B7-BCF901A5A4AA}"/>
              </c:ext>
            </c:extLst>
          </c:dPt>
          <c:dPt>
            <c:idx val="6"/>
            <c:invertIfNegative val="1"/>
            <c:bubble3D val="0"/>
            <c:spPr>
              <a:solidFill>
                <a:schemeClr val="bg1">
                  <a:lumMod val="65000"/>
                </a:schemeClr>
              </a:solidFill>
              <a:ln>
                <a:solidFill>
                  <a:srgbClr val="000000"/>
                </a:solidFill>
              </a:ln>
              <a:effectLst/>
            </c:spPr>
            <c:extLst>
              <c:ext xmlns:c16="http://schemas.microsoft.com/office/drawing/2014/chart" uri="{C3380CC4-5D6E-409C-BE32-E72D297353CC}">
                <c16:uniqueId val="{00000008-F0A3-44C1-99B7-BCF901A5A4AA}"/>
              </c:ext>
            </c:extLst>
          </c:dPt>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'3. Market Trends 2023'!$B$4:$K$4</c:f>
              <c:strCache>
                <c:ptCount val="10"/>
                <c:pt idx="0">
                  <c:v>Other</c:v>
                </c:pt>
                <c:pt idx="1">
                  <c:v>Healthcare</c:v>
                </c:pt>
                <c:pt idx="2">
                  <c:v>Residential</c:v>
                </c:pt>
                <c:pt idx="3">
                  <c:v>Energy</c:v>
                </c:pt>
                <c:pt idx="4">
                  <c:v>Transportation</c:v>
                </c:pt>
                <c:pt idx="5">
                  <c:v>Industrial</c:v>
                </c:pt>
                <c:pt idx="6">
                  <c:v>Commercial</c:v>
                </c:pt>
                <c:pt idx="7">
                  <c:v>Federal Government</c:v>
                </c:pt>
                <c:pt idx="8">
                  <c:v>Local Goverment</c:v>
                </c:pt>
                <c:pt idx="9">
                  <c:v>Overall</c:v>
                </c:pt>
              </c:strCache>
            </c:strRef>
          </c:cat>
          <c:val>
            <c:numRef>
              <c:f>'3. Market Trends 2023'!$B$8:$K$8</c:f>
              <c:numCache>
                <c:formatCode>0</c:formatCode>
                <c:ptCount val="10"/>
                <c:pt idx="0">
                  <c:v>13</c:v>
                </c:pt>
                <c:pt idx="1">
                  <c:v>23</c:v>
                </c:pt>
                <c:pt idx="2">
                  <c:v>31</c:v>
                </c:pt>
                <c:pt idx="3">
                  <c:v>14</c:v>
                </c:pt>
                <c:pt idx="4">
                  <c:v>9</c:v>
                </c:pt>
                <c:pt idx="5">
                  <c:v>15</c:v>
                </c:pt>
                <c:pt idx="6">
                  <c:v>14</c:v>
                </c:pt>
                <c:pt idx="7">
                  <c:v>22</c:v>
                </c:pt>
                <c:pt idx="8">
                  <c:v>5</c:v>
                </c:pt>
                <c:pt idx="9">
                  <c:v>1</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0000"/>
                    </a:solidFill>
                  </a:ln>
                  <a:effectLst/>
                </c14:spPr>
              </c14:invertSolidFillFmt>
            </c:ext>
            <c:ext xmlns:c16="http://schemas.microsoft.com/office/drawing/2014/chart" uri="{C3380CC4-5D6E-409C-BE32-E72D297353CC}">
              <c16:uniqueId val="{00000009-F0A3-44C1-99B7-BCF901A5A4AA}"/>
            </c:ext>
          </c:extLst>
        </c:ser>
        <c:dLbls>
          <c:showLegendKey val="0"/>
          <c:showVal val="1"/>
          <c:showCatName val="0"/>
          <c:showSerName val="0"/>
          <c:showPercent val="0"/>
          <c:showBubbleSize val="0"/>
        </c:dLbls>
        <c:gapWidth val="75"/>
        <c:overlap val="100"/>
        <c:axId val="1284452668"/>
        <c:axId val="1652001908"/>
      </c:barChart>
      <c:catAx>
        <c:axId val="1284452668"/>
        <c:scaling>
          <c:orientation val="minMax"/>
        </c:scaling>
        <c:delete val="0"/>
        <c:axPos val="l"/>
        <c:numFmt formatCode="General" sourceLinked="1"/>
        <c:majorTickMark val="none"/>
        <c:minorTickMark val="none"/>
        <c:tickLblPos val="nextTo"/>
        <c:spPr>
          <a:noFill/>
          <a:ln w="12700" cap="flat" cmpd="sng" algn="ctr">
            <a:solidFill>
              <a:schemeClr val="tx1">
                <a:tint val="75000"/>
                <a:shade val="95000"/>
                <a:satMod val="105000"/>
              </a:schemeClr>
            </a:solidFill>
            <a:prstDash val="solid"/>
            <a:round/>
          </a:ln>
          <a:effectLst/>
        </c:spPr>
        <c:txPr>
          <a:bodyPr rot="0"/>
          <a:lstStyle/>
          <a:p>
            <a:pPr>
              <a:defRPr b="1">
                <a:solidFill>
                  <a:srgbClr val="12121F"/>
                </a:solidFill>
              </a:defRPr>
            </a:pPr>
            <a:endParaRPr lang="en-US"/>
          </a:p>
        </c:txPr>
        <c:crossAx val="1652001908"/>
        <c:crosses val="autoZero"/>
        <c:auto val="1"/>
        <c:lblAlgn val="ctr"/>
        <c:lblOffset val="100"/>
        <c:noMultiLvlLbl val="1"/>
      </c:catAx>
      <c:valAx>
        <c:axId val="1652001908"/>
        <c:scaling>
          <c:orientation val="minMax"/>
        </c:scaling>
        <c:delete val="0"/>
        <c:axPos val="b"/>
        <c:numFmt formatCode="0%" sourceLinked="1"/>
        <c:majorTickMark val="none"/>
        <c:minorTickMark val="none"/>
        <c:tickLblPos val="nextTo"/>
        <c:spPr>
          <a:noFill/>
          <a:ln w="12700" cap="flat" cmpd="sng" algn="ctr">
            <a:solidFill>
              <a:schemeClr val="tx1">
                <a:tint val="75000"/>
                <a:shade val="95000"/>
                <a:satMod val="105000"/>
              </a:schemeClr>
            </a:solidFill>
            <a:prstDash val="solid"/>
            <a:round/>
          </a:ln>
          <a:effectLst/>
        </c:spPr>
        <c:txPr>
          <a:bodyPr rot="-60000000" vert="horz"/>
          <a:lstStyle/>
          <a:p>
            <a:pPr>
              <a:defRPr/>
            </a:pPr>
            <a:endParaRPr lang="en-US"/>
          </a:p>
        </c:txPr>
        <c:crossAx val="1284452668"/>
        <c:crosses val="autoZero"/>
        <c:crossBetween val="between"/>
        <c:minorUnit val="0.1"/>
      </c:valAx>
      <c:spPr>
        <a:noFill/>
        <a:ln>
          <a:noFill/>
        </a:ln>
        <a:effectLst/>
      </c:spPr>
    </c:plotArea>
    <c:legend>
      <c:legendPos val="b"/>
      <c:layout>
        <c:manualLayout>
          <c:xMode val="edge"/>
          <c:yMode val="edge"/>
          <c:x val="0.23111299402223845"/>
          <c:y val="0.89602000496202361"/>
          <c:w val="0.60764957749222459"/>
          <c:h val="0.10397999503797636"/>
        </c:manualLayout>
      </c:layout>
      <c:overlay val="0"/>
      <c:spPr>
        <a:noFill/>
        <a:ln>
          <a:noFill/>
        </a:ln>
        <a:effectLst/>
      </c:spPr>
      <c:txPr>
        <a:bodyPr rot="0" vert="horz"/>
        <a:lstStyle/>
        <a:p>
          <a:pPr>
            <a:defRPr/>
          </a:pPr>
          <a:endParaRPr lang="en-US"/>
        </a:p>
      </c:txPr>
    </c:legend>
    <c:plotVisOnly val="1"/>
    <c:dispBlanksAs val="zero"/>
    <c:showDLblsOverMax val="1"/>
  </c:chart>
  <c:spPr>
    <a:noFill/>
    <a:ln w="12700" cap="flat" cmpd="sng" algn="ctr">
      <a:noFill/>
      <a:prstDash val="solid"/>
    </a:ln>
    <a:effectLst/>
  </c:spPr>
  <c:txPr>
    <a:bodyPr/>
    <a:lstStyle/>
    <a:p>
      <a:pPr>
        <a:defRPr baseline="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4"/>
              </a:solidFill>
            </c:spPr>
            <c:extLst>
              <c:ext xmlns:c16="http://schemas.microsoft.com/office/drawing/2014/chart" uri="{C3380CC4-5D6E-409C-BE32-E72D297353CC}">
                <c16:uniqueId val="{00000001-B212-4FBB-AB12-610AA2C72A24}"/>
              </c:ext>
            </c:extLst>
          </c:dPt>
          <c:dPt>
            <c:idx val="1"/>
            <c:bubble3D val="0"/>
            <c:spPr>
              <a:solidFill>
                <a:srgbClr val="92D050"/>
              </a:solidFill>
            </c:spPr>
            <c:extLst>
              <c:ext xmlns:c16="http://schemas.microsoft.com/office/drawing/2014/chart" uri="{C3380CC4-5D6E-409C-BE32-E72D297353CC}">
                <c16:uniqueId val="{00000003-B212-4FBB-AB12-610AA2C72A24}"/>
              </c:ext>
            </c:extLst>
          </c:dPt>
          <c:dPt>
            <c:idx val="3"/>
            <c:bubble3D val="0"/>
            <c:spPr>
              <a:solidFill>
                <a:schemeClr val="accent2">
                  <a:lumMod val="60000"/>
                  <a:lumOff val="40000"/>
                </a:schemeClr>
              </a:solidFill>
            </c:spPr>
            <c:extLst>
              <c:ext xmlns:c16="http://schemas.microsoft.com/office/drawing/2014/chart" uri="{C3380CC4-5D6E-409C-BE32-E72D297353CC}">
                <c16:uniqueId val="{00000005-B212-4FBB-AB12-610AA2C72A24}"/>
              </c:ext>
            </c:extLst>
          </c:dPt>
          <c:dPt>
            <c:idx val="4"/>
            <c:bubble3D val="0"/>
            <c:spPr>
              <a:solidFill>
                <a:srgbClr val="FF0000"/>
              </a:solidFill>
            </c:spPr>
            <c:extLst>
              <c:ext xmlns:c16="http://schemas.microsoft.com/office/drawing/2014/chart" uri="{C3380CC4-5D6E-409C-BE32-E72D297353CC}">
                <c16:uniqueId val="{00000007-B212-4FBB-AB12-610AA2C72A24}"/>
              </c:ext>
            </c:extLst>
          </c:dPt>
          <c:dLbls>
            <c:dLbl>
              <c:idx val="0"/>
              <c:layout>
                <c:manualLayout>
                  <c:x val="-6.6363555283744866E-2"/>
                  <c:y val="0.10555498659102126"/>
                </c:manualLayout>
              </c:layout>
              <c:tx>
                <c:rich>
                  <a:bodyPr/>
                  <a:lstStyle/>
                  <a:p>
                    <a:fld id="{5B32C066-2BE4-4CD8-BB1C-425DCE5CE8D0}"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212-4FBB-AB12-610AA2C72A24}"/>
                </c:ext>
              </c:extLst>
            </c:dLbl>
            <c:dLbl>
              <c:idx val="1"/>
              <c:layout>
                <c:manualLayout>
                  <c:x val="-1.3202354560048866E-2"/>
                  <c:y val="-0.13781038659338862"/>
                </c:manualLayout>
              </c:layout>
              <c:tx>
                <c:rich>
                  <a:bodyPr/>
                  <a:lstStyle/>
                  <a:p>
                    <a:fld id="{9F07F9A3-DA50-4FFB-AF2D-749E1A5C3D8E}"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212-4FBB-AB12-610AA2C72A24}"/>
                </c:ext>
              </c:extLst>
            </c:dLbl>
            <c:dLbl>
              <c:idx val="2"/>
              <c:tx>
                <c:rich>
                  <a:bodyPr/>
                  <a:lstStyle/>
                  <a:p>
                    <a:fld id="{F0FDE3E4-964D-4E09-954E-B2D05B27A84A}"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BF4-4563-B765-BE221F9FB833}"/>
                </c:ext>
              </c:extLst>
            </c:dLbl>
            <c:dLbl>
              <c:idx val="3"/>
              <c:layout>
                <c:manualLayout>
                  <c:x val="5.0104986876640362E-2"/>
                  <c:y val="0.10049271756846402"/>
                </c:manualLayout>
              </c:layout>
              <c:tx>
                <c:rich>
                  <a:bodyPr/>
                  <a:lstStyle/>
                  <a:p>
                    <a:fld id="{E51912BE-7279-4ADE-BE7F-20EC9F829F16}"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B212-4FBB-AB12-610AA2C72A24}"/>
                </c:ext>
              </c:extLst>
            </c:dLbl>
            <c:dLbl>
              <c:idx val="4"/>
              <c:layout>
                <c:manualLayout>
                  <c:x val="2.8610707642127257E-2"/>
                  <c:y val="0.11673067946545239"/>
                </c:manualLayout>
              </c:layout>
              <c:tx>
                <c:rich>
                  <a:bodyPr/>
                  <a:lstStyle/>
                  <a:p>
                    <a:fld id="{1C2E6119-B875-4CD0-81B0-E68FBF47CCFF}"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212-4FBB-AB12-610AA2C72A24}"/>
                </c:ext>
              </c:extLst>
            </c:dLbl>
            <c:spPr>
              <a:noFill/>
              <a:ln>
                <a:noFill/>
              </a:ln>
              <a:effectLst/>
            </c:spPr>
            <c:txPr>
              <a:bodyPr wrap="square" lIns="38100" tIns="19050" rIns="38100" bIns="19050" anchor="ctr">
                <a:spAutoFit/>
              </a:bodyPr>
              <a:lstStyle/>
              <a:p>
                <a:pPr>
                  <a:defRPr sz="1100" b="1"/>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'5. Revenue 2023'!$B$3:$F$3</c:f>
              <c:strCache>
                <c:ptCount val="5"/>
                <c:pt idx="0">
                  <c:v>Increased &gt;10%</c:v>
                </c:pt>
                <c:pt idx="1">
                  <c:v>Increased</c:v>
                </c:pt>
                <c:pt idx="2">
                  <c:v>Stable</c:v>
                </c:pt>
                <c:pt idx="3">
                  <c:v>Declined</c:v>
                </c:pt>
                <c:pt idx="4">
                  <c:v>Declined &gt;10%</c:v>
                </c:pt>
              </c:strCache>
            </c:strRef>
          </c:cat>
          <c:val>
            <c:numRef>
              <c:f>'5. Revenue 2023'!$B$4:$F$4</c:f>
              <c:numCache>
                <c:formatCode>0%</c:formatCode>
                <c:ptCount val="5"/>
                <c:pt idx="0">
                  <c:v>0.28599999999999998</c:v>
                </c:pt>
                <c:pt idx="1">
                  <c:v>0.38600000000000001</c:v>
                </c:pt>
                <c:pt idx="2">
                  <c:v>0.186</c:v>
                </c:pt>
                <c:pt idx="3">
                  <c:v>7.0999999999999994E-2</c:v>
                </c:pt>
                <c:pt idx="4">
                  <c:v>7.0999999999999994E-2</c:v>
                </c:pt>
              </c:numCache>
            </c:numRef>
          </c:val>
          <c:extLst>
            <c:ext xmlns:c16="http://schemas.microsoft.com/office/drawing/2014/chart" uri="{C3380CC4-5D6E-409C-BE32-E72D297353CC}">
              <c16:uniqueId val="{00000008-B212-4FBB-AB12-610AA2C72A24}"/>
            </c:ext>
          </c:extLst>
        </c:ser>
        <c:dLbls>
          <c:showLegendKey val="0"/>
          <c:showVal val="0"/>
          <c:showCatName val="0"/>
          <c:showSerName val="0"/>
          <c:showPercent val="0"/>
          <c:showBubbleSize val="0"/>
          <c:showLeaderLines val="1"/>
        </c:dLbls>
        <c:firstSliceAng val="0"/>
      </c:pieChart>
    </c:plotArea>
    <c:legend>
      <c:legendPos val="r"/>
      <c:overlay val="1"/>
      <c:txPr>
        <a:bodyPr/>
        <a:lstStyle/>
        <a:p>
          <a:pPr>
            <a:defRPr sz="1400"/>
          </a:pPr>
          <a:endParaRPr lang="en-US"/>
        </a:p>
      </c:txPr>
    </c:legend>
    <c:plotVisOnly val="1"/>
    <c:dispBlanksAs val="zero"/>
    <c:showDLblsOverMax val="1"/>
  </c:chart>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4"/>
              </a:solidFill>
            </c:spPr>
            <c:extLst>
              <c:ext xmlns:c16="http://schemas.microsoft.com/office/drawing/2014/chart" uri="{C3380CC4-5D6E-409C-BE32-E72D297353CC}">
                <c16:uniqueId val="{00000001-B212-4FBB-AB12-610AA2C72A24}"/>
              </c:ext>
            </c:extLst>
          </c:dPt>
          <c:dPt>
            <c:idx val="1"/>
            <c:bubble3D val="0"/>
            <c:spPr>
              <a:solidFill>
                <a:srgbClr val="92D050"/>
              </a:solidFill>
            </c:spPr>
            <c:extLst>
              <c:ext xmlns:c16="http://schemas.microsoft.com/office/drawing/2014/chart" uri="{C3380CC4-5D6E-409C-BE32-E72D297353CC}">
                <c16:uniqueId val="{00000003-B212-4FBB-AB12-610AA2C72A24}"/>
              </c:ext>
            </c:extLst>
          </c:dPt>
          <c:dPt>
            <c:idx val="3"/>
            <c:bubble3D val="0"/>
            <c:spPr>
              <a:solidFill>
                <a:schemeClr val="accent2">
                  <a:lumMod val="60000"/>
                  <a:lumOff val="40000"/>
                </a:schemeClr>
              </a:solidFill>
            </c:spPr>
            <c:extLst>
              <c:ext xmlns:c16="http://schemas.microsoft.com/office/drawing/2014/chart" uri="{C3380CC4-5D6E-409C-BE32-E72D297353CC}">
                <c16:uniqueId val="{00000005-B212-4FBB-AB12-610AA2C72A24}"/>
              </c:ext>
            </c:extLst>
          </c:dPt>
          <c:dPt>
            <c:idx val="4"/>
            <c:bubble3D val="0"/>
            <c:spPr>
              <a:solidFill>
                <a:srgbClr val="FF0000"/>
              </a:solidFill>
            </c:spPr>
            <c:extLst>
              <c:ext xmlns:c16="http://schemas.microsoft.com/office/drawing/2014/chart" uri="{C3380CC4-5D6E-409C-BE32-E72D297353CC}">
                <c16:uniqueId val="{00000007-B212-4FBB-AB12-610AA2C72A24}"/>
              </c:ext>
            </c:extLst>
          </c:dPt>
          <c:dLbls>
            <c:dLbl>
              <c:idx val="0"/>
              <c:tx>
                <c:rich>
                  <a:bodyPr/>
                  <a:lstStyle/>
                  <a:p>
                    <a:fld id="{1ABBA96C-3B56-4688-92ED-D65C7CAA4999}" type="VALUE">
                      <a:rPr lang="en-US" sz="1400">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212-4FBB-AB12-610AA2C72A24}"/>
                </c:ext>
              </c:extLst>
            </c:dLbl>
            <c:dLbl>
              <c:idx val="1"/>
              <c:layout>
                <c:manualLayout>
                  <c:x val="-4.771758530183727E-2"/>
                  <c:y val="-0.10726462494744225"/>
                </c:manualLayout>
              </c:layout>
              <c:tx>
                <c:rich>
                  <a:bodyPr/>
                  <a:lstStyle/>
                  <a:p>
                    <a:fld id="{B940F3AF-888C-45AB-B3BE-DE40F560C610}"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212-4FBB-AB12-610AA2C72A24}"/>
                </c:ext>
              </c:extLst>
            </c:dLbl>
            <c:dLbl>
              <c:idx val="2"/>
              <c:layout>
                <c:manualLayout>
                  <c:x val="7.5873228346456628E-2"/>
                  <c:y val="3.3956804098191497E-2"/>
                </c:manualLayout>
              </c:layout>
              <c:tx>
                <c:rich>
                  <a:bodyPr/>
                  <a:lstStyle/>
                  <a:p>
                    <a:fld id="{C30D4DD9-3440-4193-9546-47D4DF86403A}"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2DE-49BC-BAEF-66910955A818}"/>
                </c:ext>
              </c:extLst>
            </c:dLbl>
            <c:dLbl>
              <c:idx val="3"/>
              <c:layout>
                <c:manualLayout>
                  <c:x val="2.6561286089238845E-2"/>
                  <c:y val="9.2810240825160026E-2"/>
                </c:manualLayout>
              </c:layout>
              <c:tx>
                <c:rich>
                  <a:bodyPr/>
                  <a:lstStyle/>
                  <a:p>
                    <a:fld id="{4C432949-AB64-42F8-8FB6-7C0E3C9BC0F7}"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B212-4FBB-AB12-610AA2C72A24}"/>
                </c:ext>
              </c:extLst>
            </c:dLbl>
            <c:dLbl>
              <c:idx val="4"/>
              <c:layout>
                <c:manualLayout>
                  <c:x val="1.0811417322834646E-2"/>
                  <c:y val="9.4348820432533648E-2"/>
                </c:manualLayout>
              </c:layout>
              <c:tx>
                <c:rich>
                  <a:bodyPr/>
                  <a:lstStyle/>
                  <a:p>
                    <a:fld id="{FB36668B-FC9C-4E62-984C-3A939892522F}" type="VALUE">
                      <a:rPr lang="en-US" sz="140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212-4FBB-AB12-610AA2C72A24}"/>
                </c:ext>
              </c:extLst>
            </c:dLbl>
            <c:spPr>
              <a:noFill/>
              <a:ln>
                <a:noFill/>
              </a:ln>
              <a:effectLst/>
            </c:spPr>
            <c:txPr>
              <a:bodyPr wrap="square" lIns="38100" tIns="19050" rIns="38100" bIns="19050" anchor="ctr">
                <a:spAutoFit/>
              </a:bodyPr>
              <a:lstStyle/>
              <a:p>
                <a:pPr>
                  <a:defRPr sz="1100" b="1"/>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'5. Revenue 2023'!$B$3:$F$3</c:f>
              <c:strCache>
                <c:ptCount val="5"/>
                <c:pt idx="0">
                  <c:v>Increase &gt;10%</c:v>
                </c:pt>
                <c:pt idx="1">
                  <c:v>Increase</c:v>
                </c:pt>
                <c:pt idx="2">
                  <c:v>Stable</c:v>
                </c:pt>
                <c:pt idx="3">
                  <c:v>Decline</c:v>
                </c:pt>
                <c:pt idx="4">
                  <c:v>Decline &gt;10%</c:v>
                </c:pt>
              </c:strCache>
            </c:strRef>
          </c:cat>
          <c:val>
            <c:numRef>
              <c:f>'5. Revenue 2023'!$B$4:$F$4</c:f>
              <c:numCache>
                <c:formatCode>0%</c:formatCode>
                <c:ptCount val="5"/>
                <c:pt idx="0">
                  <c:v>0.27800000000000002</c:v>
                </c:pt>
                <c:pt idx="1">
                  <c:v>0.375</c:v>
                </c:pt>
                <c:pt idx="2">
                  <c:v>0.27800000000000002</c:v>
                </c:pt>
                <c:pt idx="3">
                  <c:v>4.2000000000000003E-2</c:v>
                </c:pt>
                <c:pt idx="4">
                  <c:v>2.8000000000000001E-2</c:v>
                </c:pt>
              </c:numCache>
            </c:numRef>
          </c:val>
          <c:extLst>
            <c:ext xmlns:c16="http://schemas.microsoft.com/office/drawing/2014/chart" uri="{C3380CC4-5D6E-409C-BE32-E72D297353CC}">
              <c16:uniqueId val="{00000008-B212-4FBB-AB12-610AA2C72A24}"/>
            </c:ext>
          </c:extLst>
        </c:ser>
        <c:dLbls>
          <c:showLegendKey val="0"/>
          <c:showVal val="0"/>
          <c:showCatName val="0"/>
          <c:showSerName val="0"/>
          <c:showPercent val="0"/>
          <c:showBubbleSize val="0"/>
          <c:showLeaderLines val="1"/>
        </c:dLbls>
        <c:firstSliceAng val="0"/>
      </c:pieChart>
    </c:plotArea>
    <c:legend>
      <c:legendPos val="r"/>
      <c:overlay val="1"/>
      <c:txPr>
        <a:bodyPr/>
        <a:lstStyle/>
        <a:p>
          <a:pPr>
            <a:defRPr sz="1400"/>
          </a:pPr>
          <a:endParaRPr lang="en-US"/>
        </a:p>
      </c:txPr>
    </c:legend>
    <c:plotVisOnly val="1"/>
    <c:dispBlanksAs val="zero"/>
    <c:showDLblsOverMax val="1"/>
  </c:chart>
  <c:externalData r:id="rId2">
    <c:autoUpdate val="0"/>
  </c:externalData>
  <c:userShapes r:id="rId3"/>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dPt>
            <c:idx val="0"/>
            <c:invertIfNegative val="0"/>
            <c:bubble3D val="0"/>
            <c:spPr>
              <a:solidFill>
                <a:srgbClr val="008752"/>
              </a:solidFill>
            </c:spPr>
            <c:extLst>
              <c:ext xmlns:c16="http://schemas.microsoft.com/office/drawing/2014/chart" uri="{C3380CC4-5D6E-409C-BE32-E72D297353CC}">
                <c16:uniqueId val="{00000001-5581-409C-90AE-858FC74E349F}"/>
              </c:ext>
            </c:extLst>
          </c:dPt>
          <c:dPt>
            <c:idx val="1"/>
            <c:invertIfNegative val="0"/>
            <c:bubble3D val="0"/>
            <c:spPr>
              <a:solidFill>
                <a:srgbClr val="FFC000"/>
              </a:solidFill>
            </c:spPr>
            <c:extLst>
              <c:ext xmlns:c16="http://schemas.microsoft.com/office/drawing/2014/chart" uri="{C3380CC4-5D6E-409C-BE32-E72D297353CC}">
                <c16:uniqueId val="{00000003-5581-409C-90AE-858FC74E349F}"/>
              </c:ext>
            </c:extLst>
          </c:dPt>
          <c:dPt>
            <c:idx val="2"/>
            <c:invertIfNegative val="0"/>
            <c:bubble3D val="0"/>
            <c:spPr>
              <a:solidFill>
                <a:srgbClr val="7030A0"/>
              </a:solidFill>
            </c:spPr>
            <c:extLst>
              <c:ext xmlns:c16="http://schemas.microsoft.com/office/drawing/2014/chart" uri="{C3380CC4-5D6E-409C-BE32-E72D297353CC}">
                <c16:uniqueId val="{00000005-5581-409C-90AE-858FC74E349F}"/>
              </c:ext>
            </c:extLst>
          </c:dPt>
          <c:dPt>
            <c:idx val="3"/>
            <c:invertIfNegative val="0"/>
            <c:bubble3D val="0"/>
            <c:spPr>
              <a:solidFill>
                <a:srgbClr val="00B0F0"/>
              </a:solidFill>
            </c:spPr>
            <c:extLst>
              <c:ext xmlns:c16="http://schemas.microsoft.com/office/drawing/2014/chart" uri="{C3380CC4-5D6E-409C-BE32-E72D297353CC}">
                <c16:uniqueId val="{00000007-5581-409C-90AE-858FC74E349F}"/>
              </c:ext>
            </c:extLst>
          </c:dPt>
          <c:dPt>
            <c:idx val="4"/>
            <c:invertIfNegative val="0"/>
            <c:bubble3D val="0"/>
            <c:spPr>
              <a:solidFill>
                <a:srgbClr val="FFC000"/>
              </a:solidFill>
            </c:spPr>
            <c:extLst>
              <c:ext xmlns:c16="http://schemas.microsoft.com/office/drawing/2014/chart" uri="{C3380CC4-5D6E-409C-BE32-E72D297353CC}">
                <c16:uniqueId val="{00000009-5581-409C-90AE-858FC74E349F}"/>
              </c:ext>
            </c:extLst>
          </c:dPt>
          <c:dPt>
            <c:idx val="5"/>
            <c:invertIfNegative val="0"/>
            <c:bubble3D val="0"/>
            <c:spPr>
              <a:solidFill>
                <a:srgbClr val="00B050"/>
              </a:solidFill>
            </c:spPr>
            <c:extLst>
              <c:ext xmlns:c16="http://schemas.microsoft.com/office/drawing/2014/chart" uri="{C3380CC4-5D6E-409C-BE32-E72D297353CC}">
                <c16:uniqueId val="{0000000C-5581-409C-90AE-858FC74E349F}"/>
              </c:ext>
            </c:extLst>
          </c:dPt>
          <c:dPt>
            <c:idx val="6"/>
            <c:invertIfNegative val="0"/>
            <c:bubble3D val="0"/>
            <c:spPr>
              <a:solidFill>
                <a:srgbClr val="005984"/>
              </a:solidFill>
            </c:spPr>
            <c:extLst>
              <c:ext xmlns:c16="http://schemas.microsoft.com/office/drawing/2014/chart" uri="{C3380CC4-5D6E-409C-BE32-E72D297353CC}">
                <c16:uniqueId val="{0000000B-5581-409C-90AE-858FC74E349F}"/>
              </c:ext>
            </c:extLst>
          </c:dPt>
          <c:dLbls>
            <c:dLbl>
              <c:idx val="0"/>
              <c:tx>
                <c:rich>
                  <a:bodyPr/>
                  <a:lstStyle/>
                  <a:p>
                    <a:fld id="{5B32C066-2BE4-4CD8-BB1C-425DCE5CE8D0}"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581-409C-90AE-858FC74E349F}"/>
                </c:ext>
              </c:extLst>
            </c:dLbl>
            <c:dLbl>
              <c:idx val="1"/>
              <c:tx>
                <c:rich>
                  <a:bodyPr/>
                  <a:lstStyle/>
                  <a:p>
                    <a:fld id="{9F07F9A3-DA50-4FFB-AF2D-749E1A5C3D8E}"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581-409C-90AE-858FC74E349F}"/>
                </c:ext>
              </c:extLst>
            </c:dLbl>
            <c:dLbl>
              <c:idx val="2"/>
              <c:tx>
                <c:rich>
                  <a:bodyPr/>
                  <a:lstStyle/>
                  <a:p>
                    <a:fld id="{F0FDE3E4-964D-4E09-954E-B2D05B27A84A}"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581-409C-90AE-858FC74E349F}"/>
                </c:ext>
              </c:extLst>
            </c:dLbl>
            <c:dLbl>
              <c:idx val="3"/>
              <c:tx>
                <c:rich>
                  <a:bodyPr/>
                  <a:lstStyle/>
                  <a:p>
                    <a:fld id="{E51912BE-7279-4ADE-BE7F-20EC9F829F16}"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581-409C-90AE-858FC74E349F}"/>
                </c:ext>
              </c:extLst>
            </c:dLbl>
            <c:dLbl>
              <c:idx val="4"/>
              <c:tx>
                <c:rich>
                  <a:bodyPr/>
                  <a:lstStyle/>
                  <a:p>
                    <a:fld id="{1C2E6119-B875-4CD0-81B0-E68FBF47CCFF}"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581-409C-90AE-858FC74E349F}"/>
                </c:ext>
              </c:extLst>
            </c:dLbl>
            <c:dLbl>
              <c:idx val="5"/>
              <c:tx>
                <c:rich>
                  <a:bodyPr/>
                  <a:lstStyle/>
                  <a:p>
                    <a:fld id="{2826673B-6BDD-4F7E-8689-A70F1E20B049}"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581-409C-90AE-858FC74E349F}"/>
                </c:ext>
              </c:extLst>
            </c:dLbl>
            <c:dLbl>
              <c:idx val="6"/>
              <c:tx>
                <c:rich>
                  <a:bodyPr/>
                  <a:lstStyle/>
                  <a:p>
                    <a:fld id="{ACC8E2DB-66F9-4B19-B961-069AE7F887A3}"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581-409C-90AE-858FC74E349F}"/>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'5. Revenue 2023'!$B$3:$H$3</c:f>
              <c:strCache>
                <c:ptCount val="7"/>
                <c:pt idx="0">
                  <c:v>Over 18 Months</c:v>
                </c:pt>
                <c:pt idx="1">
                  <c:v>15 to 18 Months</c:v>
                </c:pt>
                <c:pt idx="2">
                  <c:v>12 to 15 Months</c:v>
                </c:pt>
                <c:pt idx="3">
                  <c:v>9 to 12 Months</c:v>
                </c:pt>
                <c:pt idx="4">
                  <c:v>6 to 9 Months</c:v>
                </c:pt>
                <c:pt idx="5">
                  <c:v>3 to 6 Months</c:v>
                </c:pt>
                <c:pt idx="6">
                  <c:v>0 to 3 Months</c:v>
                </c:pt>
              </c:strCache>
            </c:strRef>
          </c:cat>
          <c:val>
            <c:numRef>
              <c:f>'5. Revenue 2023'!$B$4:$H$4</c:f>
              <c:numCache>
                <c:formatCode>0</c:formatCode>
                <c:ptCount val="7"/>
                <c:pt idx="0">
                  <c:v>7</c:v>
                </c:pt>
                <c:pt idx="1">
                  <c:v>0</c:v>
                </c:pt>
                <c:pt idx="2">
                  <c:v>3</c:v>
                </c:pt>
                <c:pt idx="3">
                  <c:v>7</c:v>
                </c:pt>
                <c:pt idx="4">
                  <c:v>9</c:v>
                </c:pt>
                <c:pt idx="5">
                  <c:v>18</c:v>
                </c:pt>
                <c:pt idx="6">
                  <c:v>15</c:v>
                </c:pt>
              </c:numCache>
            </c:numRef>
          </c:val>
          <c:extLst>
            <c:ext xmlns:c16="http://schemas.microsoft.com/office/drawing/2014/chart" uri="{C3380CC4-5D6E-409C-BE32-E72D297353CC}">
              <c16:uniqueId val="{0000000A-5581-409C-90AE-858FC74E349F}"/>
            </c:ext>
          </c:extLst>
        </c:ser>
        <c:dLbls>
          <c:dLblPos val="inEnd"/>
          <c:showLegendKey val="0"/>
          <c:showVal val="1"/>
          <c:showCatName val="0"/>
          <c:showSerName val="0"/>
          <c:showPercent val="0"/>
          <c:showBubbleSize val="0"/>
        </c:dLbls>
        <c:gapWidth val="100"/>
        <c:axId val="855871136"/>
        <c:axId val="855862856"/>
      </c:barChart>
      <c:valAx>
        <c:axId val="855862856"/>
        <c:scaling>
          <c:orientation val="minMax"/>
        </c:scaling>
        <c:delete val="0"/>
        <c:axPos val="b"/>
        <c:majorGridlines/>
        <c:numFmt formatCode="0" sourceLinked="1"/>
        <c:majorTickMark val="out"/>
        <c:minorTickMark val="none"/>
        <c:tickLblPos val="nextTo"/>
        <c:crossAx val="855871136"/>
        <c:crosses val="autoZero"/>
        <c:crossBetween val="between"/>
      </c:valAx>
      <c:catAx>
        <c:axId val="855871136"/>
        <c:scaling>
          <c:orientation val="minMax"/>
        </c:scaling>
        <c:delete val="0"/>
        <c:axPos val="l"/>
        <c:numFmt formatCode="General" sourceLinked="1"/>
        <c:majorTickMark val="out"/>
        <c:minorTickMark val="none"/>
        <c:tickLblPos val="nextTo"/>
        <c:txPr>
          <a:bodyPr/>
          <a:lstStyle/>
          <a:p>
            <a:pPr>
              <a:defRPr sz="1200" b="1" i="0" baseline="0"/>
            </a:pPr>
            <a:endParaRPr lang="en-US"/>
          </a:p>
        </c:txPr>
        <c:crossAx val="855862856"/>
        <c:crosses val="autoZero"/>
        <c:auto val="1"/>
        <c:lblAlgn val="ctr"/>
        <c:lblOffset val="100"/>
        <c:noMultiLvlLbl val="0"/>
      </c:catAx>
    </c:plotArea>
    <c:plotVisOnly val="1"/>
    <c:dispBlanksAs val="zero"/>
    <c:showDLblsOverMax val="1"/>
  </c:chart>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00B050"/>
              </a:solidFill>
            </c:spPr>
            <c:extLst>
              <c:ext xmlns:c16="http://schemas.microsoft.com/office/drawing/2014/chart" uri="{C3380CC4-5D6E-409C-BE32-E72D297353CC}">
                <c16:uniqueId val="{00000001-F9EF-4BA6-87D9-9E839A500175}"/>
              </c:ext>
            </c:extLst>
          </c:dPt>
          <c:dPt>
            <c:idx val="1"/>
            <c:bubble3D val="0"/>
            <c:spPr>
              <a:solidFill>
                <a:srgbClr val="92D050"/>
              </a:solidFill>
            </c:spPr>
            <c:extLst>
              <c:ext xmlns:c16="http://schemas.microsoft.com/office/drawing/2014/chart" uri="{C3380CC4-5D6E-409C-BE32-E72D297353CC}">
                <c16:uniqueId val="{00000003-F9EF-4BA6-87D9-9E839A500175}"/>
              </c:ext>
            </c:extLst>
          </c:dPt>
          <c:dPt>
            <c:idx val="2"/>
            <c:bubble3D val="0"/>
            <c:spPr>
              <a:solidFill>
                <a:srgbClr val="FFC000"/>
              </a:solidFill>
            </c:spPr>
            <c:extLst>
              <c:ext xmlns:c16="http://schemas.microsoft.com/office/drawing/2014/chart" uri="{C3380CC4-5D6E-409C-BE32-E72D297353CC}">
                <c16:uniqueId val="{00000005-F9EF-4BA6-87D9-9E839A500175}"/>
              </c:ext>
            </c:extLst>
          </c:dPt>
          <c:dPt>
            <c:idx val="3"/>
            <c:bubble3D val="0"/>
            <c:spPr>
              <a:solidFill>
                <a:schemeClr val="accent2">
                  <a:lumMod val="60000"/>
                  <a:lumOff val="40000"/>
                </a:schemeClr>
              </a:solidFill>
            </c:spPr>
            <c:extLst>
              <c:ext xmlns:c16="http://schemas.microsoft.com/office/drawing/2014/chart" uri="{C3380CC4-5D6E-409C-BE32-E72D297353CC}">
                <c16:uniqueId val="{00000007-F9EF-4BA6-87D9-9E839A500175}"/>
              </c:ext>
            </c:extLst>
          </c:dPt>
          <c:dPt>
            <c:idx val="4"/>
            <c:bubble3D val="0"/>
            <c:spPr>
              <a:solidFill>
                <a:srgbClr val="FF0000"/>
              </a:solidFill>
            </c:spPr>
            <c:extLst>
              <c:ext xmlns:c16="http://schemas.microsoft.com/office/drawing/2014/chart" uri="{C3380CC4-5D6E-409C-BE32-E72D297353CC}">
                <c16:uniqueId val="{00000009-F9EF-4BA6-87D9-9E839A500175}"/>
              </c:ext>
            </c:extLst>
          </c:dPt>
          <c:dLbls>
            <c:dLbl>
              <c:idx val="0"/>
              <c:tx>
                <c:rich>
                  <a:bodyPr/>
                  <a:lstStyle/>
                  <a:p>
                    <a:fld id="{FB344539-A1FF-4F9F-8F94-77463820731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9EF-4BA6-87D9-9E839A500175}"/>
                </c:ext>
              </c:extLst>
            </c:dLbl>
            <c:dLbl>
              <c:idx val="1"/>
              <c:tx>
                <c:rich>
                  <a:bodyPr/>
                  <a:lstStyle/>
                  <a:p>
                    <a:fld id="{FCCEABD1-0760-4E76-8709-654F547D251D}"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9EF-4BA6-87D9-9E839A500175}"/>
                </c:ext>
              </c:extLst>
            </c:dLbl>
            <c:dLbl>
              <c:idx val="2"/>
              <c:tx>
                <c:rich>
                  <a:bodyPr/>
                  <a:lstStyle/>
                  <a:p>
                    <a:fld id="{1CF15587-7CB0-45AD-85A3-911281CD2B62}"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9EF-4BA6-87D9-9E839A500175}"/>
                </c:ext>
              </c:extLst>
            </c:dLbl>
            <c:dLbl>
              <c:idx val="3"/>
              <c:tx>
                <c:rich>
                  <a:bodyPr/>
                  <a:lstStyle/>
                  <a:p>
                    <a:fld id="{2F1B08DA-D431-4F8C-9712-A316B903BD46}" type="PERCENTAGE">
                      <a:rPr lang="en-US" sz="1400">
                        <a:solidFill>
                          <a:schemeClr val="bg1"/>
                        </a:solidFill>
                      </a:rPr>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9EF-4BA6-87D9-9E839A500175}"/>
                </c:ext>
              </c:extLst>
            </c:dLbl>
            <c:dLbl>
              <c:idx val="4"/>
              <c:tx>
                <c:rich>
                  <a:bodyPr/>
                  <a:lstStyle/>
                  <a:p>
                    <a:fld id="{C8A80596-C6C6-42EF-BB31-7FF91B7A9768}" type="PERCENTAGE">
                      <a:rPr lang="en-US" sz="1400"/>
                      <a:pPr/>
                      <a:t>[PERCENTAGE]</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9EF-4BA6-87D9-9E839A500175}"/>
                </c:ext>
              </c:extLst>
            </c:dLbl>
            <c:spPr>
              <a:noFill/>
              <a:ln>
                <a:noFill/>
              </a:ln>
              <a:effectLst/>
            </c:spPr>
            <c:txPr>
              <a:bodyPr wrap="square" lIns="38100" tIns="19050" rIns="38100" bIns="19050" anchor="ctr">
                <a:spAutoFit/>
              </a:bodyPr>
              <a:lstStyle/>
              <a:p>
                <a:pPr>
                  <a:defRPr sz="1100" b="1"/>
                </a:pPr>
                <a:endParaRPr lang="en-US"/>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'13. Staff 2024'!$A$3:$A$7</c:f>
              <c:strCache>
                <c:ptCount val="5"/>
                <c:pt idx="0">
                  <c:v>Increase &gt;10%</c:v>
                </c:pt>
                <c:pt idx="1">
                  <c:v>Increase</c:v>
                </c:pt>
                <c:pt idx="2">
                  <c:v>Stable</c:v>
                </c:pt>
                <c:pt idx="3">
                  <c:v>Decline</c:v>
                </c:pt>
                <c:pt idx="4">
                  <c:v>Decline &gt;10%</c:v>
                </c:pt>
              </c:strCache>
            </c:strRef>
          </c:cat>
          <c:val>
            <c:numRef>
              <c:f>'13. Staff 2024'!$B$3:$B$7</c:f>
              <c:numCache>
                <c:formatCode>General</c:formatCode>
                <c:ptCount val="5"/>
                <c:pt idx="0">
                  <c:v>20.8</c:v>
                </c:pt>
                <c:pt idx="1">
                  <c:v>25</c:v>
                </c:pt>
                <c:pt idx="2">
                  <c:v>43.1</c:v>
                </c:pt>
                <c:pt idx="3">
                  <c:v>9.6999999999999993</c:v>
                </c:pt>
                <c:pt idx="4">
                  <c:v>1.4</c:v>
                </c:pt>
              </c:numCache>
            </c:numRef>
          </c:val>
          <c:extLst>
            <c:ext xmlns:c16="http://schemas.microsoft.com/office/drawing/2014/chart" uri="{C3380CC4-5D6E-409C-BE32-E72D297353CC}">
              <c16:uniqueId val="{0000000A-F9EF-4BA6-87D9-9E839A500175}"/>
            </c:ext>
          </c:extLst>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67471726306488933"/>
          <c:y val="0.31708286393204044"/>
          <c:w val="0.21802201086250358"/>
          <c:h val="0.36583400397045784"/>
        </c:manualLayout>
      </c:layout>
      <c:overlay val="0"/>
      <c:txPr>
        <a:bodyPr/>
        <a:lstStyle/>
        <a:p>
          <a:pPr rtl="0">
            <a:defRPr sz="1400"/>
          </a:pPr>
          <a:endParaRPr lang="en-US"/>
        </a:p>
      </c:txPr>
    </c:legend>
    <c:plotVisOnly val="1"/>
    <c:dispBlanksAs val="zero"/>
    <c:showDLblsOverMax val="1"/>
  </c:chart>
  <c:externalData r:id="rId2">
    <c:autoUpdate val="0"/>
  </c:externalData>
  <c:userShapes r:id="rId3"/>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invertIfNegative val="0"/>
          <c:dPt>
            <c:idx val="0"/>
            <c:invertIfNegative val="0"/>
            <c:bubble3D val="0"/>
            <c:spPr>
              <a:solidFill>
                <a:srgbClr val="FFC000"/>
              </a:solidFill>
            </c:spPr>
            <c:extLst>
              <c:ext xmlns:c16="http://schemas.microsoft.com/office/drawing/2014/chart" uri="{C3380CC4-5D6E-409C-BE32-E72D297353CC}">
                <c16:uniqueId val="{00000001-9F1D-4EC7-8178-F84E7E5E790E}"/>
              </c:ext>
            </c:extLst>
          </c:dPt>
          <c:dPt>
            <c:idx val="1"/>
            <c:invertIfNegative val="0"/>
            <c:bubble3D val="0"/>
            <c:spPr>
              <a:solidFill>
                <a:srgbClr val="FFC000"/>
              </a:solidFill>
            </c:spPr>
            <c:extLst>
              <c:ext xmlns:c16="http://schemas.microsoft.com/office/drawing/2014/chart" uri="{C3380CC4-5D6E-409C-BE32-E72D297353CC}">
                <c16:uniqueId val="{00000003-9F1D-4EC7-8178-F84E7E5E790E}"/>
              </c:ext>
            </c:extLst>
          </c:dPt>
          <c:dPt>
            <c:idx val="2"/>
            <c:invertIfNegative val="0"/>
            <c:bubble3D val="0"/>
            <c:spPr>
              <a:solidFill>
                <a:srgbClr val="92D050"/>
              </a:solidFill>
            </c:spPr>
            <c:extLst>
              <c:ext xmlns:c16="http://schemas.microsoft.com/office/drawing/2014/chart" uri="{C3380CC4-5D6E-409C-BE32-E72D297353CC}">
                <c16:uniqueId val="{00000005-9F1D-4EC7-8178-F84E7E5E790E}"/>
              </c:ext>
            </c:extLst>
          </c:dPt>
          <c:dPt>
            <c:idx val="3"/>
            <c:invertIfNegative val="0"/>
            <c:bubble3D val="0"/>
            <c:spPr>
              <a:solidFill>
                <a:srgbClr val="00546B"/>
              </a:solidFill>
            </c:spPr>
            <c:extLst>
              <c:ext xmlns:c16="http://schemas.microsoft.com/office/drawing/2014/chart" uri="{C3380CC4-5D6E-409C-BE32-E72D297353CC}">
                <c16:uniqueId val="{00000007-9F1D-4EC7-8178-F84E7E5E790E}"/>
              </c:ext>
            </c:extLst>
          </c:dPt>
          <c:dPt>
            <c:idx val="4"/>
            <c:invertIfNegative val="0"/>
            <c:bubble3D val="0"/>
            <c:spPr>
              <a:solidFill>
                <a:srgbClr val="008751"/>
              </a:solidFill>
            </c:spPr>
            <c:extLst>
              <c:ext xmlns:c16="http://schemas.microsoft.com/office/drawing/2014/chart" uri="{C3380CC4-5D6E-409C-BE32-E72D297353CC}">
                <c16:uniqueId val="{00000009-9F1D-4EC7-8178-F84E7E5E790E}"/>
              </c:ext>
            </c:extLst>
          </c:dPt>
          <c:dPt>
            <c:idx val="5"/>
            <c:invertIfNegative val="0"/>
            <c:bubble3D val="0"/>
            <c:spPr>
              <a:solidFill>
                <a:srgbClr val="00B050"/>
              </a:solidFill>
            </c:spPr>
            <c:extLst>
              <c:ext xmlns:c16="http://schemas.microsoft.com/office/drawing/2014/chart" uri="{C3380CC4-5D6E-409C-BE32-E72D297353CC}">
                <c16:uniqueId val="{0000000B-9F1D-4EC7-8178-F84E7E5E790E}"/>
              </c:ext>
            </c:extLst>
          </c:dPt>
          <c:dPt>
            <c:idx val="6"/>
            <c:invertIfNegative val="0"/>
            <c:bubble3D val="0"/>
            <c:spPr>
              <a:solidFill>
                <a:srgbClr val="005984"/>
              </a:solidFill>
            </c:spPr>
            <c:extLst>
              <c:ext xmlns:c16="http://schemas.microsoft.com/office/drawing/2014/chart" uri="{C3380CC4-5D6E-409C-BE32-E72D297353CC}">
                <c16:uniqueId val="{0000000D-9F1D-4EC7-8178-F84E7E5E790E}"/>
              </c:ext>
            </c:extLst>
          </c:dPt>
          <c:dLbls>
            <c:dLbl>
              <c:idx val="0"/>
              <c:tx>
                <c:rich>
                  <a:bodyPr/>
                  <a:lstStyle/>
                  <a:p>
                    <a:fld id="{5B32C066-2BE4-4CD8-BB1C-425DCE5CE8D0}"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F1D-4EC7-8178-F84E7E5E790E}"/>
                </c:ext>
              </c:extLst>
            </c:dLbl>
            <c:dLbl>
              <c:idx val="1"/>
              <c:tx>
                <c:rich>
                  <a:bodyPr/>
                  <a:lstStyle/>
                  <a:p>
                    <a:fld id="{9F07F9A3-DA50-4FFB-AF2D-749E1A5C3D8E}"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F1D-4EC7-8178-F84E7E5E790E}"/>
                </c:ext>
              </c:extLst>
            </c:dLbl>
            <c:dLbl>
              <c:idx val="2"/>
              <c:tx>
                <c:rich>
                  <a:bodyPr/>
                  <a:lstStyle/>
                  <a:p>
                    <a:fld id="{F0FDE3E4-964D-4E09-954E-B2D05B27A84A}"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F1D-4EC7-8178-F84E7E5E790E}"/>
                </c:ext>
              </c:extLst>
            </c:dLbl>
            <c:dLbl>
              <c:idx val="3"/>
              <c:tx>
                <c:rich>
                  <a:bodyPr/>
                  <a:lstStyle/>
                  <a:p>
                    <a:fld id="{E51912BE-7279-4ADE-BE7F-20EC9F829F16}"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F1D-4EC7-8178-F84E7E5E790E}"/>
                </c:ext>
              </c:extLst>
            </c:dLbl>
            <c:dLbl>
              <c:idx val="4"/>
              <c:tx>
                <c:rich>
                  <a:bodyPr/>
                  <a:lstStyle/>
                  <a:p>
                    <a:fld id="{1C2E6119-B875-4CD0-81B0-E68FBF47CCFF}"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9F1D-4EC7-8178-F84E7E5E790E}"/>
                </c:ext>
              </c:extLst>
            </c:dLbl>
            <c:dLbl>
              <c:idx val="5"/>
              <c:tx>
                <c:rich>
                  <a:bodyPr/>
                  <a:lstStyle/>
                  <a:p>
                    <a:fld id="{2826673B-6BDD-4F7E-8689-A70F1E20B049}"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9F1D-4EC7-8178-F84E7E5E790E}"/>
                </c:ext>
              </c:extLst>
            </c:dLbl>
            <c:dLbl>
              <c:idx val="6"/>
              <c:tx>
                <c:rich>
                  <a:bodyPr/>
                  <a:lstStyle/>
                  <a:p>
                    <a:fld id="{ACC8E2DB-66F9-4B19-B961-069AE7F887A3}" type="VALUE">
                      <a:rPr lang="en-US" sz="1400">
                        <a:solidFill>
                          <a:schemeClr val="bg1"/>
                        </a:solidFill>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9F1D-4EC7-8178-F84E7E5E790E}"/>
                </c:ext>
              </c:extLst>
            </c:dLbl>
            <c:spPr>
              <a:noFill/>
              <a:ln>
                <a:noFill/>
              </a:ln>
              <a:effectLst/>
            </c:spPr>
            <c:txPr>
              <a:bodyPr wrap="square" lIns="38100" tIns="19050" rIns="38100" bIns="19050" anchor="ctr">
                <a:spAutoFit/>
              </a:bodyPr>
              <a:lstStyle/>
              <a:p>
                <a:pPr>
                  <a:defRPr sz="1100" b="1"/>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'5. Revenue 2023'!$B$3:$F$3</c:f>
              <c:strCache>
                <c:ptCount val="5"/>
                <c:pt idx="0">
                  <c:v>Over 120 Days</c:v>
                </c:pt>
                <c:pt idx="1">
                  <c:v>90-120 Days</c:v>
                </c:pt>
                <c:pt idx="2">
                  <c:v>60-90 Days</c:v>
                </c:pt>
                <c:pt idx="3">
                  <c:v>30-60 Days</c:v>
                </c:pt>
                <c:pt idx="4">
                  <c:v>0-30 Days</c:v>
                </c:pt>
              </c:strCache>
            </c:strRef>
          </c:cat>
          <c:val>
            <c:numRef>
              <c:f>'5. Revenue 2023'!$B$4:$F$4</c:f>
              <c:numCache>
                <c:formatCode>0</c:formatCode>
                <c:ptCount val="5"/>
                <c:pt idx="0">
                  <c:v>3</c:v>
                </c:pt>
                <c:pt idx="1">
                  <c:v>0</c:v>
                </c:pt>
                <c:pt idx="2">
                  <c:v>5</c:v>
                </c:pt>
                <c:pt idx="3">
                  <c:v>19</c:v>
                </c:pt>
                <c:pt idx="4">
                  <c:v>28</c:v>
                </c:pt>
              </c:numCache>
            </c:numRef>
          </c:val>
          <c:extLst>
            <c:ext xmlns:c16="http://schemas.microsoft.com/office/drawing/2014/chart" uri="{C3380CC4-5D6E-409C-BE32-E72D297353CC}">
              <c16:uniqueId val="{0000000E-9F1D-4EC7-8178-F84E7E5E790E}"/>
            </c:ext>
          </c:extLst>
        </c:ser>
        <c:dLbls>
          <c:dLblPos val="inEnd"/>
          <c:showLegendKey val="0"/>
          <c:showVal val="1"/>
          <c:showCatName val="0"/>
          <c:showSerName val="0"/>
          <c:showPercent val="0"/>
          <c:showBubbleSize val="0"/>
        </c:dLbls>
        <c:gapWidth val="100"/>
        <c:axId val="855871136"/>
        <c:axId val="855862856"/>
      </c:barChart>
      <c:valAx>
        <c:axId val="855862856"/>
        <c:scaling>
          <c:orientation val="minMax"/>
        </c:scaling>
        <c:delete val="0"/>
        <c:axPos val="b"/>
        <c:majorGridlines/>
        <c:numFmt formatCode="0" sourceLinked="1"/>
        <c:majorTickMark val="out"/>
        <c:minorTickMark val="none"/>
        <c:tickLblPos val="nextTo"/>
        <c:crossAx val="855871136"/>
        <c:crosses val="autoZero"/>
        <c:crossBetween val="between"/>
      </c:valAx>
      <c:catAx>
        <c:axId val="855871136"/>
        <c:scaling>
          <c:orientation val="minMax"/>
        </c:scaling>
        <c:delete val="0"/>
        <c:axPos val="l"/>
        <c:numFmt formatCode="General" sourceLinked="1"/>
        <c:majorTickMark val="out"/>
        <c:minorTickMark val="none"/>
        <c:tickLblPos val="nextTo"/>
        <c:txPr>
          <a:bodyPr/>
          <a:lstStyle/>
          <a:p>
            <a:pPr>
              <a:defRPr sz="1200" b="1" i="0" baseline="0"/>
            </a:pPr>
            <a:endParaRPr lang="en-US"/>
          </a:p>
        </c:txPr>
        <c:crossAx val="855862856"/>
        <c:crosses val="autoZero"/>
        <c:auto val="1"/>
        <c:lblAlgn val="ctr"/>
        <c:lblOffset val="100"/>
        <c:noMultiLvlLbl val="0"/>
      </c:catAx>
    </c:plotArea>
    <c:plotVisOnly val="1"/>
    <c:dispBlanksAs val="zero"/>
    <c:showDLblsOverMax val="1"/>
  </c:chart>
  <c:externalData r:id="rId2">
    <c:autoUpdate val="0"/>
  </c:externalData>
  <c:userShapes r:id="rId3"/>
</c:chartSpace>
</file>

<file path=ppt/charts/chartEx1.xml><?xml version="1.0" encoding="utf-8"?>
<cx:chartSpace xmlns:a="http://schemas.openxmlformats.org/drawingml/2006/main" xmlns:r="http://schemas.openxmlformats.org/officeDocument/2006/relationships" xmlns:cx="http://schemas.microsoft.com/office/drawing/2014/chartex">
  <cx:chart>
    <cx:plotArea>
      <cx:plotAreaRegion/>
    </cx:plotArea>
  </cx:chart>
  <cx:clrMapOvr bg1="lt1" tx1="dk1" bg2="lt2" tx2="dk2" accent1="accent1" accent2="accent2" accent3="accent3" accent4="accent4" accent5="accent5" accent6="accent6" hlink="hlink" folHlink="folHlink"/>
</cx:chartSpace>
</file>

<file path=ppt/charts/chartEx2.xml><?xml version="1.0" encoding="utf-8"?>
<cx:chartSpace xmlns:a="http://schemas.openxmlformats.org/drawingml/2006/main" xmlns:r="http://schemas.openxmlformats.org/officeDocument/2006/relationships" xmlns:cx="http://schemas.microsoft.com/office/drawing/2014/chartex">
  <cx:chart>
    <cx:plotArea>
      <cx:plotAreaRegion/>
    </cx:plotArea>
  </cx:chart>
  <cx:clrMapOvr bg1="lt1" tx1="dk1" bg2="lt2" tx2="dk2" accent1="accent1" accent2="accent2" accent3="accent3" accent4="accent4" accent5="accent5" accent6="accent6" hlink="hlink" folHlink="folHlink"/>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0.xml><?xml version="1.0" encoding="utf-8"?>
<c:userShapes xmlns:c="http://schemas.openxmlformats.org/drawingml/2006/chart">
  <cdr:relSizeAnchor xmlns:cdr="http://schemas.openxmlformats.org/drawingml/2006/chartDrawing">
    <cdr:from>
      <cdr:x>0.48571</cdr:x>
      <cdr:y>0.39766</cdr:y>
    </cdr:from>
    <cdr:to>
      <cdr:x>0.5619</cdr:x>
      <cdr:y>0.49123</cdr:y>
    </cdr:to>
    <cdr:sp macro="" textlink="">
      <cdr:nvSpPr>
        <cdr:cNvPr id="2" name="TextBox 1">
          <a:extLst xmlns:a="http://schemas.openxmlformats.org/drawingml/2006/main">
            <a:ext uri="{FF2B5EF4-FFF2-40B4-BE49-F238E27FC236}">
              <a16:creationId xmlns:a16="http://schemas.microsoft.com/office/drawing/2014/main" id="{A6503070-AA75-0194-27DA-113AB48C7FE7}"/>
            </a:ext>
          </a:extLst>
        </cdr:cNvPr>
        <cdr:cNvSpPr txBox="1"/>
      </cdr:nvSpPr>
      <cdr:spPr>
        <a:xfrm xmlns:a="http://schemas.openxmlformats.org/drawingml/2006/main">
          <a:off x="3886200" y="1295400"/>
          <a:ext cx="609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1.xml><?xml version="1.0" encoding="utf-8"?>
<c:userShapes xmlns:c="http://schemas.openxmlformats.org/drawingml/2006/chart">
  <cdr:relSizeAnchor xmlns:cdr="http://schemas.openxmlformats.org/drawingml/2006/chartDrawing">
    <cdr:from>
      <cdr:x>0.48571</cdr:x>
      <cdr:y>0.39766</cdr:y>
    </cdr:from>
    <cdr:to>
      <cdr:x>0.5619</cdr:x>
      <cdr:y>0.49123</cdr:y>
    </cdr:to>
    <cdr:sp macro="" textlink="">
      <cdr:nvSpPr>
        <cdr:cNvPr id="2" name="TextBox 1">
          <a:extLst xmlns:a="http://schemas.openxmlformats.org/drawingml/2006/main">
            <a:ext uri="{FF2B5EF4-FFF2-40B4-BE49-F238E27FC236}">
              <a16:creationId xmlns:a16="http://schemas.microsoft.com/office/drawing/2014/main" id="{A6503070-AA75-0194-27DA-113AB48C7FE7}"/>
            </a:ext>
          </a:extLst>
        </cdr:cNvPr>
        <cdr:cNvSpPr txBox="1"/>
      </cdr:nvSpPr>
      <cdr:spPr>
        <a:xfrm xmlns:a="http://schemas.openxmlformats.org/drawingml/2006/main">
          <a:off x="3886200" y="1295400"/>
          <a:ext cx="609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2.xml><?xml version="1.0" encoding="utf-8"?>
<c:userShapes xmlns:c="http://schemas.openxmlformats.org/drawingml/2006/chart">
  <cdr:relSizeAnchor xmlns:cdr="http://schemas.openxmlformats.org/drawingml/2006/chartDrawing">
    <cdr:from>
      <cdr:x>0.41</cdr:x>
      <cdr:y>0.18713</cdr:y>
    </cdr:from>
    <cdr:to>
      <cdr:x>0.48</cdr:x>
      <cdr:y>0.30409</cdr:y>
    </cdr:to>
    <cdr:sp macro="" textlink="">
      <cdr:nvSpPr>
        <cdr:cNvPr id="4" name="TextBox 3">
          <a:extLst xmlns:a="http://schemas.openxmlformats.org/drawingml/2006/main">
            <a:ext uri="{FF2B5EF4-FFF2-40B4-BE49-F238E27FC236}">
              <a16:creationId xmlns:a16="http://schemas.microsoft.com/office/drawing/2014/main" id="{E82F94F2-0F4C-DDA3-BC17-F6CB163859AB}"/>
            </a:ext>
          </a:extLst>
        </cdr:cNvPr>
        <cdr:cNvSpPr txBox="1"/>
      </cdr:nvSpPr>
      <cdr:spPr>
        <a:xfrm xmlns:a="http://schemas.openxmlformats.org/drawingml/2006/main">
          <a:off x="3124200" y="609600"/>
          <a:ext cx="5334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0.4</cdr:x>
      <cdr:y>0.18713</cdr:y>
    </cdr:from>
    <cdr:to>
      <cdr:x>0.5</cdr:x>
      <cdr:y>0.2807</cdr:y>
    </cdr:to>
    <cdr:sp macro="" textlink="">
      <cdr:nvSpPr>
        <cdr:cNvPr id="5" name="TextBox 4">
          <a:extLst xmlns:a="http://schemas.openxmlformats.org/drawingml/2006/main">
            <a:ext uri="{FF2B5EF4-FFF2-40B4-BE49-F238E27FC236}">
              <a16:creationId xmlns:a16="http://schemas.microsoft.com/office/drawing/2014/main" id="{ADD92100-A1E2-A463-8548-304A958E65BB}"/>
            </a:ext>
          </a:extLst>
        </cdr:cNvPr>
        <cdr:cNvSpPr txBox="1"/>
      </cdr:nvSpPr>
      <cdr:spPr>
        <a:xfrm xmlns:a="http://schemas.openxmlformats.org/drawingml/2006/main">
          <a:off x="3048000" y="609600"/>
          <a:ext cx="7620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3.xml><?xml version="1.0" encoding="utf-8"?>
<c:userShapes xmlns:c="http://schemas.openxmlformats.org/drawingml/2006/chart">
  <cdr:relSizeAnchor xmlns:cdr="http://schemas.openxmlformats.org/drawingml/2006/chartDrawing">
    <cdr:from>
      <cdr:x>0.48571</cdr:x>
      <cdr:y>0.39766</cdr:y>
    </cdr:from>
    <cdr:to>
      <cdr:x>0.5619</cdr:x>
      <cdr:y>0.49123</cdr:y>
    </cdr:to>
    <cdr:sp macro="" textlink="">
      <cdr:nvSpPr>
        <cdr:cNvPr id="2" name="TextBox 1">
          <a:extLst xmlns:a="http://schemas.openxmlformats.org/drawingml/2006/main">
            <a:ext uri="{FF2B5EF4-FFF2-40B4-BE49-F238E27FC236}">
              <a16:creationId xmlns:a16="http://schemas.microsoft.com/office/drawing/2014/main" id="{A6503070-AA75-0194-27DA-113AB48C7FE7}"/>
            </a:ext>
          </a:extLst>
        </cdr:cNvPr>
        <cdr:cNvSpPr txBox="1"/>
      </cdr:nvSpPr>
      <cdr:spPr>
        <a:xfrm xmlns:a="http://schemas.openxmlformats.org/drawingml/2006/main">
          <a:off x="3886200" y="1295400"/>
          <a:ext cx="609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4.xml><?xml version="1.0" encoding="utf-8"?>
<c:userShapes xmlns:c="http://schemas.openxmlformats.org/drawingml/2006/chart">
  <cdr:relSizeAnchor xmlns:cdr="http://schemas.openxmlformats.org/drawingml/2006/chartDrawing">
    <cdr:from>
      <cdr:x>0.48571</cdr:x>
      <cdr:y>0.39766</cdr:y>
    </cdr:from>
    <cdr:to>
      <cdr:x>0.5619</cdr:x>
      <cdr:y>0.49123</cdr:y>
    </cdr:to>
    <cdr:sp macro="" textlink="">
      <cdr:nvSpPr>
        <cdr:cNvPr id="2" name="TextBox 1">
          <a:extLst xmlns:a="http://schemas.openxmlformats.org/drawingml/2006/main">
            <a:ext uri="{FF2B5EF4-FFF2-40B4-BE49-F238E27FC236}">
              <a16:creationId xmlns:a16="http://schemas.microsoft.com/office/drawing/2014/main" id="{A6503070-AA75-0194-27DA-113AB48C7FE7}"/>
            </a:ext>
          </a:extLst>
        </cdr:cNvPr>
        <cdr:cNvSpPr txBox="1"/>
      </cdr:nvSpPr>
      <cdr:spPr>
        <a:xfrm xmlns:a="http://schemas.openxmlformats.org/drawingml/2006/main">
          <a:off x="3886200" y="1295400"/>
          <a:ext cx="609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5.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16.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5.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6.xml><?xml version="1.0" encoding="utf-8"?>
<c:userShapes xmlns:c="http://schemas.openxmlformats.org/drawingml/2006/chart">
  <cdr:relSizeAnchor xmlns:cdr="http://schemas.openxmlformats.org/drawingml/2006/chartDrawing">
    <cdr:from>
      <cdr:x>0.48571</cdr:x>
      <cdr:y>0.39766</cdr:y>
    </cdr:from>
    <cdr:to>
      <cdr:x>0.5619</cdr:x>
      <cdr:y>0.49123</cdr:y>
    </cdr:to>
    <cdr:sp macro="" textlink="">
      <cdr:nvSpPr>
        <cdr:cNvPr id="2" name="TextBox 1">
          <a:extLst xmlns:a="http://schemas.openxmlformats.org/drawingml/2006/main">
            <a:ext uri="{FF2B5EF4-FFF2-40B4-BE49-F238E27FC236}">
              <a16:creationId xmlns:a16="http://schemas.microsoft.com/office/drawing/2014/main" id="{A6503070-AA75-0194-27DA-113AB48C7FE7}"/>
            </a:ext>
          </a:extLst>
        </cdr:cNvPr>
        <cdr:cNvSpPr txBox="1"/>
      </cdr:nvSpPr>
      <cdr:spPr>
        <a:xfrm xmlns:a="http://schemas.openxmlformats.org/drawingml/2006/main">
          <a:off x="3886200" y="1295400"/>
          <a:ext cx="609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8.xml><?xml version="1.0" encoding="utf-8"?>
<c:userShapes xmlns:c="http://schemas.openxmlformats.org/drawingml/2006/chart">
  <cdr:relSizeAnchor xmlns:cdr="http://schemas.openxmlformats.org/drawingml/2006/chartDrawing">
    <cdr:from>
      <cdr:x>0.48571</cdr:x>
      <cdr:y>0.39766</cdr:y>
    </cdr:from>
    <cdr:to>
      <cdr:x>0.5619</cdr:x>
      <cdr:y>0.49123</cdr:y>
    </cdr:to>
    <cdr:sp macro="" textlink="">
      <cdr:nvSpPr>
        <cdr:cNvPr id="2" name="TextBox 1">
          <a:extLst xmlns:a="http://schemas.openxmlformats.org/drawingml/2006/main">
            <a:ext uri="{FF2B5EF4-FFF2-40B4-BE49-F238E27FC236}">
              <a16:creationId xmlns:a16="http://schemas.microsoft.com/office/drawing/2014/main" id="{A6503070-AA75-0194-27DA-113AB48C7FE7}"/>
            </a:ext>
          </a:extLst>
        </cdr:cNvPr>
        <cdr:cNvSpPr txBox="1"/>
      </cdr:nvSpPr>
      <cdr:spPr>
        <a:xfrm xmlns:a="http://schemas.openxmlformats.org/drawingml/2006/main">
          <a:off x="3886200" y="1295400"/>
          <a:ext cx="609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9.xml><?xml version="1.0" encoding="utf-8"?>
<c:userShapes xmlns:c="http://schemas.openxmlformats.org/drawingml/2006/chart">
  <cdr:relSizeAnchor xmlns:cdr="http://schemas.openxmlformats.org/drawingml/2006/chartDrawing">
    <cdr:from>
      <cdr:x>0.44</cdr:x>
      <cdr:y>0.35965</cdr:y>
    </cdr:from>
    <cdr:to>
      <cdr:x>0.5</cdr:x>
      <cdr:y>0.44444</cdr:y>
    </cdr:to>
    <cdr:sp macro="" textlink="">
      <cdr:nvSpPr>
        <cdr:cNvPr id="2" name="TextBox 1">
          <a:extLst xmlns:a="http://schemas.openxmlformats.org/drawingml/2006/main">
            <a:ext uri="{FF2B5EF4-FFF2-40B4-BE49-F238E27FC236}">
              <a16:creationId xmlns:a16="http://schemas.microsoft.com/office/drawing/2014/main" id="{E59E373A-43DF-49E5-3C71-1BE481F59913}"/>
            </a:ext>
          </a:extLst>
        </cdr:cNvPr>
        <cdr:cNvSpPr txBox="1"/>
      </cdr:nvSpPr>
      <cdr:spPr>
        <a:xfrm xmlns:a="http://schemas.openxmlformats.org/drawingml/2006/main">
          <a:off x="3352800" y="1171575"/>
          <a:ext cx="457200" cy="2762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CDEC4B-C741-4EAB-964C-F9233566A665}" type="datetimeFigureOut">
              <a:rPr lang="en-US" smtClean="0"/>
              <a:t>5/23/2025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E266F0-CB73-4052-B9A7-CF70A0CA67A9}" type="slidenum">
              <a:rPr lang="en-US" smtClean="0"/>
              <a:t>‹#›</a:t>
            </a:fld>
            <a:endParaRPr lang="en-US"/>
          </a:p>
        </p:txBody>
      </p:sp>
    </p:spTree>
    <p:extLst>
      <p:ext uri="{BB962C8B-B14F-4D97-AF65-F5344CB8AC3E}">
        <p14:creationId xmlns:p14="http://schemas.microsoft.com/office/powerpoint/2010/main" val="3731356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afternoon, everyone. Welcome back from lunch. I’m Dori Ross from Sanborn Head and I’m excited to share the results from the 2025 Business Snapshot Survey with you. </a:t>
            </a:r>
          </a:p>
        </p:txBody>
      </p:sp>
      <p:sp>
        <p:nvSpPr>
          <p:cNvPr id="4" name="Slide Number Placeholder 3"/>
          <p:cNvSpPr>
            <a:spLocks noGrp="1"/>
          </p:cNvSpPr>
          <p:nvPr>
            <p:ph type="sldNum" sz="quarter" idx="5"/>
          </p:nvPr>
        </p:nvSpPr>
        <p:spPr/>
        <p:txBody>
          <a:bodyPr/>
          <a:lstStyle/>
          <a:p>
            <a:fld id="{28E266F0-CB73-4052-B9A7-CF70A0CA67A9}" type="slidenum">
              <a:rPr lang="en-US" smtClean="0"/>
              <a:t>2</a:t>
            </a:fld>
            <a:endParaRPr lang="en-US"/>
          </a:p>
        </p:txBody>
      </p:sp>
    </p:spTree>
    <p:extLst>
      <p:ext uri="{BB962C8B-B14F-4D97-AF65-F5344CB8AC3E}">
        <p14:creationId xmlns:p14="http://schemas.microsoft.com/office/powerpoint/2010/main" val="2860673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29310-1D51-7071-1838-F47EF7C71B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854C6C-FD6B-C56C-1DC6-6B7496DA8AE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EE4C26-FEC3-E7C4-BE0B-F767C8934AAD}"/>
              </a:ext>
            </a:extLst>
          </p:cNvPr>
          <p:cNvSpPr>
            <a:spLocks noGrp="1"/>
          </p:cNvSpPr>
          <p:nvPr>
            <p:ph type="body" idx="1"/>
          </p:nvPr>
        </p:nvSpPr>
        <p:spPr/>
        <p:txBody>
          <a:bodyPr/>
          <a:lstStyle/>
          <a:p>
            <a:r>
              <a:rPr lang="en-US" dirty="0"/>
              <a:t>Our outlook for backlog for the rest of 2025…..is positive!</a:t>
            </a:r>
          </a:p>
          <a:p>
            <a:endParaRPr lang="en-US" dirty="0"/>
          </a:p>
          <a:p>
            <a:r>
              <a:rPr lang="en-US" dirty="0"/>
              <a:t>With 46% of our surveyed member firms expecting that their backlog will increase during the remainder of 2025 and another 43% expecting it to remain stable.</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B3250584-A34A-1964-ED20-064167A91223}"/>
              </a:ext>
            </a:extLst>
          </p:cNvPr>
          <p:cNvSpPr>
            <a:spLocks noGrp="1"/>
          </p:cNvSpPr>
          <p:nvPr>
            <p:ph type="sldNum" sz="quarter" idx="10"/>
          </p:nvPr>
        </p:nvSpPr>
        <p:spPr/>
        <p:txBody>
          <a:bodyPr/>
          <a:lstStyle/>
          <a:p>
            <a:fld id="{28E266F0-CB73-4052-B9A7-CF70A0CA67A9}" type="slidenum">
              <a:rPr lang="en-US" smtClean="0"/>
              <a:t>11</a:t>
            </a:fld>
            <a:endParaRPr lang="en-US"/>
          </a:p>
        </p:txBody>
      </p:sp>
    </p:spTree>
    <p:extLst>
      <p:ext uri="{BB962C8B-B14F-4D97-AF65-F5344CB8AC3E}">
        <p14:creationId xmlns:p14="http://schemas.microsoft.com/office/powerpoint/2010/main" val="2416400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4E777-4E3D-67DA-3FA2-BD051A07DF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B4087B-6D0D-870A-ABE3-2D37BD6425F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F4BD588-1022-4157-6434-FC2C6D2237F1}"/>
              </a:ext>
            </a:extLst>
          </p:cNvPr>
          <p:cNvSpPr>
            <a:spLocks noGrp="1"/>
          </p:cNvSpPr>
          <p:nvPr>
            <p:ph type="body" idx="1"/>
          </p:nvPr>
        </p:nvSpPr>
        <p:spPr/>
        <p:txBody>
          <a:bodyPr/>
          <a:lstStyle/>
          <a:p>
            <a:r>
              <a:rPr lang="en-US" dirty="0"/>
              <a:t>In 2025 we brought a new metric into our reporting – Days Sales Unbilled</a:t>
            </a:r>
          </a:p>
          <a:p>
            <a:endParaRPr lang="en-US" dirty="0"/>
          </a:p>
          <a:p>
            <a:r>
              <a:rPr lang="en-US" b="0" i="0" dirty="0">
                <a:solidFill>
                  <a:srgbClr val="242424"/>
                </a:solidFill>
                <a:effectLst/>
                <a:latin typeface="Segoe UI" panose="020B0502040204020203" pitchFamily="34" charset="0"/>
              </a:rPr>
              <a:t>Days Sales Unbilled (DSU) measures the amount of revenue that has been earned but is not yet billed to our clients representing the time lag between when work is done and when an invoice is issued. This metric is crucial for understanding the efficiency of a company's billing process. The lower the number the better!</a:t>
            </a:r>
          </a:p>
          <a:p>
            <a:endParaRPr lang="en-US" b="0" i="0" dirty="0">
              <a:solidFill>
                <a:srgbClr val="242424"/>
              </a:solidFill>
              <a:effectLst/>
              <a:latin typeface="Segoe UI" panose="020B0502040204020203" pitchFamily="34" charset="0"/>
            </a:endParaRPr>
          </a:p>
          <a:p>
            <a:r>
              <a:rPr lang="en-US" b="0" i="0" dirty="0">
                <a:solidFill>
                  <a:srgbClr val="242424"/>
                </a:solidFill>
                <a:effectLst/>
                <a:latin typeface="Segoe UI" panose="020B0502040204020203" pitchFamily="34" charset="0"/>
              </a:rPr>
              <a:t>Most of our surveyed member firms are doing well with DSU reporting below 30 days!</a:t>
            </a:r>
          </a:p>
          <a:p>
            <a:endParaRPr lang="en-US" b="0" i="0" dirty="0">
              <a:solidFill>
                <a:srgbClr val="242424"/>
              </a:solidFill>
              <a:effectLst/>
              <a:latin typeface="Segoe UI" panose="020B0502040204020203" pitchFamily="34" charset="0"/>
            </a:endParaRPr>
          </a:p>
          <a:p>
            <a:r>
              <a:rPr lang="en-US" b="0" i="0" dirty="0">
                <a:solidFill>
                  <a:srgbClr val="242424"/>
                </a:solidFill>
                <a:effectLst/>
                <a:latin typeface="Segoe UI" panose="020B0502040204020203" pitchFamily="34" charset="0"/>
              </a:rPr>
              <a:t>There is another large group of our surveyed firms that have a DSU between 30 – 60 days. These firms might want to look to improve their billing processes to get this metric below 30 days.</a:t>
            </a:r>
          </a:p>
          <a:p>
            <a:endParaRPr lang="en-US" b="0" i="0" dirty="0">
              <a:solidFill>
                <a:srgbClr val="242424"/>
              </a:solidFill>
              <a:effectLst/>
              <a:latin typeface="Segoe UI" panose="020B0502040204020203" pitchFamily="34" charset="0"/>
            </a:endParaRPr>
          </a:p>
          <a:p>
            <a:r>
              <a:rPr lang="en-US" b="0" i="0" dirty="0">
                <a:solidFill>
                  <a:srgbClr val="242424"/>
                </a:solidFill>
                <a:effectLst/>
                <a:latin typeface="Segoe UI" panose="020B0502040204020203" pitchFamily="34" charset="0"/>
              </a:rPr>
              <a:t>I’m not sure what is happening with the 3 firms reporting DSU over 120 days - these results may be real, or they could be a function of reporting a new metric. Only time will tell…</a:t>
            </a:r>
          </a:p>
          <a:p>
            <a:endParaRPr lang="en-US" b="0" i="0" dirty="0">
              <a:solidFill>
                <a:srgbClr val="242424"/>
              </a:solidFill>
              <a:effectLst/>
              <a:latin typeface="Segoe UI" panose="020B0502040204020203" pitchFamily="34" charset="0"/>
            </a:endParaRPr>
          </a:p>
          <a:p>
            <a:endParaRPr lang="en-US" dirty="0"/>
          </a:p>
        </p:txBody>
      </p:sp>
      <p:sp>
        <p:nvSpPr>
          <p:cNvPr id="4" name="Slide Number Placeholder 3">
            <a:extLst>
              <a:ext uri="{FF2B5EF4-FFF2-40B4-BE49-F238E27FC236}">
                <a16:creationId xmlns:a16="http://schemas.microsoft.com/office/drawing/2014/main" id="{257E1EFF-0E45-A56C-A842-9F018DC594F3}"/>
              </a:ext>
            </a:extLst>
          </p:cNvPr>
          <p:cNvSpPr>
            <a:spLocks noGrp="1"/>
          </p:cNvSpPr>
          <p:nvPr>
            <p:ph type="sldNum" sz="quarter" idx="10"/>
          </p:nvPr>
        </p:nvSpPr>
        <p:spPr/>
        <p:txBody>
          <a:bodyPr/>
          <a:lstStyle/>
          <a:p>
            <a:fld id="{28E266F0-CB73-4052-B9A7-CF70A0CA67A9}" type="slidenum">
              <a:rPr lang="en-US" smtClean="0"/>
              <a:t>12</a:t>
            </a:fld>
            <a:endParaRPr lang="en-US"/>
          </a:p>
        </p:txBody>
      </p:sp>
    </p:spTree>
    <p:extLst>
      <p:ext uri="{BB962C8B-B14F-4D97-AF65-F5344CB8AC3E}">
        <p14:creationId xmlns:p14="http://schemas.microsoft.com/office/powerpoint/2010/main" val="1889999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20BD6-3E6D-E8B3-9154-6BA602E51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082B32-9E73-9C95-D4EB-B3B488E07C7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99A5822-C3DF-59B2-1015-73A4C18B54A6}"/>
              </a:ext>
            </a:extLst>
          </p:cNvPr>
          <p:cNvSpPr>
            <a:spLocks noGrp="1"/>
          </p:cNvSpPr>
          <p:nvPr>
            <p:ph type="body" idx="1"/>
          </p:nvPr>
        </p:nvSpPr>
        <p:spPr/>
        <p:txBody>
          <a:bodyPr/>
          <a:lstStyle/>
          <a:p>
            <a:r>
              <a:rPr lang="en-US" dirty="0"/>
              <a:t>When surveyed about expectations for the rest of the year, our surveyed member firms expect their DSU to stay about the same.</a:t>
            </a:r>
          </a:p>
        </p:txBody>
      </p:sp>
      <p:sp>
        <p:nvSpPr>
          <p:cNvPr id="4" name="Slide Number Placeholder 3">
            <a:extLst>
              <a:ext uri="{FF2B5EF4-FFF2-40B4-BE49-F238E27FC236}">
                <a16:creationId xmlns:a16="http://schemas.microsoft.com/office/drawing/2014/main" id="{3D7A0B99-53AF-FE14-2116-07E868EEA70D}"/>
              </a:ext>
            </a:extLst>
          </p:cNvPr>
          <p:cNvSpPr>
            <a:spLocks noGrp="1"/>
          </p:cNvSpPr>
          <p:nvPr>
            <p:ph type="sldNum" sz="quarter" idx="10"/>
          </p:nvPr>
        </p:nvSpPr>
        <p:spPr/>
        <p:txBody>
          <a:bodyPr/>
          <a:lstStyle/>
          <a:p>
            <a:fld id="{28E266F0-CB73-4052-B9A7-CF70A0CA67A9}" type="slidenum">
              <a:rPr lang="en-US" smtClean="0"/>
              <a:t>13</a:t>
            </a:fld>
            <a:endParaRPr lang="en-US"/>
          </a:p>
        </p:txBody>
      </p:sp>
    </p:spTree>
    <p:extLst>
      <p:ext uri="{BB962C8B-B14F-4D97-AF65-F5344CB8AC3E}">
        <p14:creationId xmlns:p14="http://schemas.microsoft.com/office/powerpoint/2010/main" val="361851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A5DF0-88EB-8630-1D1E-8D9602C85E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1D29D9-D6F1-124F-1E25-73223889239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32BB89A-721F-F7D4-F1A8-98572B8C5AA1}"/>
              </a:ext>
            </a:extLst>
          </p:cNvPr>
          <p:cNvSpPr>
            <a:spLocks noGrp="1"/>
          </p:cNvSpPr>
          <p:nvPr>
            <p:ph type="body" idx="1"/>
          </p:nvPr>
        </p:nvSpPr>
        <p:spPr/>
        <p:txBody>
          <a:bodyPr/>
          <a:lstStyle/>
          <a:p>
            <a:r>
              <a:rPr lang="en-US" dirty="0"/>
              <a:t>We’ve surveyed Days Sales Outstanding in our past surveys and DSO represents the average number of days it takes a company to collect on an invoice.  </a:t>
            </a:r>
            <a:endParaRPr lang="en-US" b="0" i="0" dirty="0">
              <a:solidFill>
                <a:srgbClr val="242424"/>
              </a:solidFill>
              <a:effectLst/>
              <a:latin typeface="Segoe UI" panose="020B0502040204020203" pitchFamily="34" charset="0"/>
            </a:endParaRPr>
          </a:p>
          <a:p>
            <a:pPr algn="l"/>
            <a:endParaRPr lang="en-US" b="0" i="0" dirty="0">
              <a:solidFill>
                <a:srgbClr val="242424"/>
              </a:solidFill>
              <a:effectLst/>
              <a:latin typeface="Segoe UI" panose="020B0502040204020203" pitchFamily="34" charset="0"/>
            </a:endParaRPr>
          </a:p>
          <a:p>
            <a:pPr algn="l"/>
            <a:r>
              <a:rPr lang="en-US" b="0" i="0" dirty="0">
                <a:solidFill>
                  <a:srgbClr val="242424"/>
                </a:solidFill>
                <a:effectLst/>
                <a:latin typeface="Segoe UI" panose="020B0502040204020203" pitchFamily="34" charset="0"/>
              </a:rPr>
              <a:t>Most of our surveyed member firms DSO is between 30-60 and 60-90 days. That's standard for our industry. If your firm is much lower you’re doing great and if its much higher there’s room to look for improvement (see the </a:t>
            </a:r>
            <a:r>
              <a:rPr lang="en-US" b="0" i="0" dirty="0" err="1">
                <a:solidFill>
                  <a:srgbClr val="242424"/>
                </a:solidFill>
                <a:effectLst/>
                <a:latin typeface="Segoe UI" panose="020B0502040204020203" pitchFamily="34" charset="0"/>
              </a:rPr>
              <a:t>rountable</a:t>
            </a:r>
            <a:r>
              <a:rPr lang="en-US" b="0" i="0" dirty="0">
                <a:solidFill>
                  <a:srgbClr val="242424"/>
                </a:solidFill>
                <a:effectLst/>
                <a:latin typeface="Segoe UI" panose="020B0502040204020203" pitchFamily="34" charset="0"/>
              </a:rPr>
              <a:t> notes on AR from 2024 for some tips to improve).</a:t>
            </a:r>
          </a:p>
          <a:p>
            <a:pPr algn="l"/>
            <a:endParaRPr lang="en-US" b="0" i="0" dirty="0">
              <a:solidFill>
                <a:srgbClr val="242424"/>
              </a:solidFill>
              <a:effectLst/>
              <a:latin typeface="Segoe UI" panose="020B0502040204020203" pitchFamily="34" charset="0"/>
            </a:endParaRPr>
          </a:p>
          <a:p>
            <a:pPr algn="l"/>
            <a:endParaRPr lang="en-US" b="0" i="0" dirty="0">
              <a:solidFill>
                <a:srgbClr val="242424"/>
              </a:solidFill>
              <a:effectLst/>
              <a:latin typeface="Segoe UI" panose="020B0502040204020203" pitchFamily="34" charset="0"/>
            </a:endParaRPr>
          </a:p>
          <a:p>
            <a:endParaRPr lang="en-US" dirty="0"/>
          </a:p>
        </p:txBody>
      </p:sp>
      <p:sp>
        <p:nvSpPr>
          <p:cNvPr id="4" name="Slide Number Placeholder 3">
            <a:extLst>
              <a:ext uri="{FF2B5EF4-FFF2-40B4-BE49-F238E27FC236}">
                <a16:creationId xmlns:a16="http://schemas.microsoft.com/office/drawing/2014/main" id="{600E073A-F17A-4B82-0B77-5EA938C45A5D}"/>
              </a:ext>
            </a:extLst>
          </p:cNvPr>
          <p:cNvSpPr>
            <a:spLocks noGrp="1"/>
          </p:cNvSpPr>
          <p:nvPr>
            <p:ph type="sldNum" sz="quarter" idx="10"/>
          </p:nvPr>
        </p:nvSpPr>
        <p:spPr/>
        <p:txBody>
          <a:bodyPr/>
          <a:lstStyle/>
          <a:p>
            <a:fld id="{28E266F0-CB73-4052-B9A7-CF70A0CA67A9}" type="slidenum">
              <a:rPr lang="en-US" smtClean="0"/>
              <a:t>14</a:t>
            </a:fld>
            <a:endParaRPr lang="en-US"/>
          </a:p>
        </p:txBody>
      </p:sp>
    </p:spTree>
    <p:extLst>
      <p:ext uri="{BB962C8B-B14F-4D97-AF65-F5344CB8AC3E}">
        <p14:creationId xmlns:p14="http://schemas.microsoft.com/office/powerpoint/2010/main" val="3965042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F674B-7EFA-C943-7F46-E4A13CB62B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06A058-D6F5-ADBB-152C-F53D0AF4C0E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0533384-4503-DFDF-F36B-9143A10FA377}"/>
              </a:ext>
            </a:extLst>
          </p:cNvPr>
          <p:cNvSpPr>
            <a:spLocks noGrp="1"/>
          </p:cNvSpPr>
          <p:nvPr>
            <p:ph type="body" idx="1"/>
          </p:nvPr>
        </p:nvSpPr>
        <p:spPr/>
        <p:txBody>
          <a:bodyPr/>
          <a:lstStyle/>
          <a:p>
            <a:r>
              <a:rPr lang="en-US" dirty="0"/>
              <a:t>Again, when surveyed about expectations for DSO for the rest of the year, overwhelmingly, our surveyed member firms expect their DSO to stay about the same.</a:t>
            </a:r>
          </a:p>
        </p:txBody>
      </p:sp>
      <p:sp>
        <p:nvSpPr>
          <p:cNvPr id="4" name="Slide Number Placeholder 3">
            <a:extLst>
              <a:ext uri="{FF2B5EF4-FFF2-40B4-BE49-F238E27FC236}">
                <a16:creationId xmlns:a16="http://schemas.microsoft.com/office/drawing/2014/main" id="{3F858CFE-B300-C3C3-8600-F0692BAFFB86}"/>
              </a:ext>
            </a:extLst>
          </p:cNvPr>
          <p:cNvSpPr>
            <a:spLocks noGrp="1"/>
          </p:cNvSpPr>
          <p:nvPr>
            <p:ph type="sldNum" sz="quarter" idx="10"/>
          </p:nvPr>
        </p:nvSpPr>
        <p:spPr/>
        <p:txBody>
          <a:bodyPr/>
          <a:lstStyle/>
          <a:p>
            <a:fld id="{28E266F0-CB73-4052-B9A7-CF70A0CA67A9}" type="slidenum">
              <a:rPr lang="en-US" smtClean="0"/>
              <a:t>15</a:t>
            </a:fld>
            <a:endParaRPr lang="en-US"/>
          </a:p>
        </p:txBody>
      </p:sp>
    </p:spTree>
    <p:extLst>
      <p:ext uri="{BB962C8B-B14F-4D97-AF65-F5344CB8AC3E}">
        <p14:creationId xmlns:p14="http://schemas.microsoft.com/office/powerpoint/2010/main" val="3671696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37954-1035-83EC-39C8-765140926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597FD3-B811-9E48-D823-82BA70EE761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764AEF8-1751-3CE1-6C93-9D7C025D3500}"/>
              </a:ext>
            </a:extLst>
          </p:cNvPr>
          <p:cNvSpPr>
            <a:spLocks noGrp="1"/>
          </p:cNvSpPr>
          <p:nvPr>
            <p:ph type="body" idx="1"/>
          </p:nvPr>
        </p:nvSpPr>
        <p:spPr/>
        <p:txBody>
          <a:bodyPr/>
          <a:lstStyle/>
          <a:p>
            <a:r>
              <a:rPr lang="en-US" dirty="0"/>
              <a:t>In 2024 almost 50% of our member firms turned down work due to lack of staffing so it's not surprising that about 66% of us are planning to grow our headcounts in 2025.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average our surveyed member firms in 2024 had 6 open positions to fill - although there were some larger firms with over 50 open positions that they were anticipating needed to be filled. </a:t>
            </a:r>
          </a:p>
        </p:txBody>
      </p:sp>
      <p:sp>
        <p:nvSpPr>
          <p:cNvPr id="4" name="Slide Number Placeholder 3">
            <a:extLst>
              <a:ext uri="{FF2B5EF4-FFF2-40B4-BE49-F238E27FC236}">
                <a16:creationId xmlns:a16="http://schemas.microsoft.com/office/drawing/2014/main" id="{A1112F36-0AA8-B995-8350-9636823F32A0}"/>
              </a:ext>
            </a:extLst>
          </p:cNvPr>
          <p:cNvSpPr>
            <a:spLocks noGrp="1"/>
          </p:cNvSpPr>
          <p:nvPr>
            <p:ph type="sldNum" sz="quarter" idx="10"/>
          </p:nvPr>
        </p:nvSpPr>
        <p:spPr/>
        <p:txBody>
          <a:bodyPr/>
          <a:lstStyle/>
          <a:p>
            <a:fld id="{28E266F0-CB73-4052-B9A7-CF70A0CA67A9}" type="slidenum">
              <a:rPr lang="en-US" smtClean="0"/>
              <a:t>16</a:t>
            </a:fld>
            <a:endParaRPr lang="en-US"/>
          </a:p>
        </p:txBody>
      </p:sp>
    </p:spTree>
    <p:extLst>
      <p:ext uri="{BB962C8B-B14F-4D97-AF65-F5344CB8AC3E}">
        <p14:creationId xmlns:p14="http://schemas.microsoft.com/office/powerpoint/2010/main" val="2995570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81645-60B5-FC82-A765-23F80EFB5E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F671B-D62E-6FDF-A61B-3DB8AB0E9CE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A546408-3814-AC9E-E6A3-2201059D22C2}"/>
              </a:ext>
            </a:extLst>
          </p:cNvPr>
          <p:cNvSpPr>
            <a:spLocks noGrp="1"/>
          </p:cNvSpPr>
          <p:nvPr>
            <p:ph type="body" idx="1"/>
          </p:nvPr>
        </p:nvSpPr>
        <p:spPr/>
        <p:txBody>
          <a:bodyPr/>
          <a:lstStyle/>
          <a:p>
            <a:r>
              <a:rPr lang="en-US" dirty="0"/>
              <a:t>Regarding Bill Rates in 2025 - </a:t>
            </a:r>
          </a:p>
          <a:p>
            <a:r>
              <a:rPr lang="en-US" dirty="0"/>
              <a:t>Most of our member firms – a strong 90% increased billing rates for 2025 – </a:t>
            </a:r>
          </a:p>
          <a:p>
            <a:r>
              <a:rPr lang="en-US" dirty="0"/>
              <a:t>22.2% are increasing them 6% or more but this is down from both 2024 and 2023 showing a slowdown in our rate increases.</a:t>
            </a:r>
          </a:p>
          <a:p>
            <a:endParaRPr lang="en-US" dirty="0"/>
          </a:p>
        </p:txBody>
      </p:sp>
      <p:sp>
        <p:nvSpPr>
          <p:cNvPr id="4" name="Slide Number Placeholder 3">
            <a:extLst>
              <a:ext uri="{FF2B5EF4-FFF2-40B4-BE49-F238E27FC236}">
                <a16:creationId xmlns:a16="http://schemas.microsoft.com/office/drawing/2014/main" id="{58DCDC19-7CF9-8190-35CD-3239BBFFE136}"/>
              </a:ext>
            </a:extLst>
          </p:cNvPr>
          <p:cNvSpPr>
            <a:spLocks noGrp="1"/>
          </p:cNvSpPr>
          <p:nvPr>
            <p:ph type="sldNum" sz="quarter" idx="10"/>
          </p:nvPr>
        </p:nvSpPr>
        <p:spPr/>
        <p:txBody>
          <a:bodyPr/>
          <a:lstStyle/>
          <a:p>
            <a:fld id="{28E266F0-CB73-4052-B9A7-CF70A0CA67A9}" type="slidenum">
              <a:rPr lang="en-US" smtClean="0"/>
              <a:t>17</a:t>
            </a:fld>
            <a:endParaRPr lang="en-US"/>
          </a:p>
        </p:txBody>
      </p:sp>
    </p:spTree>
    <p:extLst>
      <p:ext uri="{BB962C8B-B14F-4D97-AF65-F5344CB8AC3E}">
        <p14:creationId xmlns:p14="http://schemas.microsoft.com/office/powerpoint/2010/main" val="2434813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B216D-4779-CE98-F7A3-782AF7F33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B4E0B7-F0FC-453D-5A02-580D3EFA004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130D03B-AF46-02F3-BB69-5E7C63DCC0C2}"/>
              </a:ext>
            </a:extLst>
          </p:cNvPr>
          <p:cNvSpPr>
            <a:spLocks noGrp="1"/>
          </p:cNvSpPr>
          <p:nvPr>
            <p:ph type="body" idx="1"/>
          </p:nvPr>
        </p:nvSpPr>
        <p:spPr/>
        <p:txBody>
          <a:bodyPr/>
          <a:lstStyle/>
          <a:p>
            <a:pPr algn="l"/>
            <a:r>
              <a:rPr lang="en-US" b="0" i="0" dirty="0">
                <a:solidFill>
                  <a:srgbClr val="242424"/>
                </a:solidFill>
                <a:effectLst/>
                <a:latin typeface="Segoe UI" panose="020B0502040204020203" pitchFamily="34" charset="0"/>
              </a:rPr>
              <a:t>Although there’s still a fair amount of uncertainty regarding the state of the Economy, most of our surveyed  respondents were feeling ok or even optimistic about current economic conditions.</a:t>
            </a:r>
          </a:p>
          <a:p>
            <a:pPr algn="l">
              <a:spcBef>
                <a:spcPts val="750"/>
              </a:spcBef>
              <a:spcAft>
                <a:spcPts val="750"/>
              </a:spcAft>
              <a:buFont typeface="Arial" panose="020B0604020202020204" pitchFamily="34" charset="0"/>
              <a:buChar char="•"/>
            </a:pPr>
            <a:endParaRPr lang="en-US" b="1" i="0" dirty="0">
              <a:solidFill>
                <a:srgbClr val="242424"/>
              </a:solidFill>
              <a:effectLst/>
              <a:latin typeface="Segoe UI" panose="020B0502040204020203" pitchFamily="34" charset="0"/>
            </a:endParaRPr>
          </a:p>
          <a:p>
            <a:pPr algn="l">
              <a:spcBef>
                <a:spcPts val="750"/>
              </a:spcBef>
              <a:spcAft>
                <a:spcPts val="750"/>
              </a:spcAft>
              <a:buFont typeface="Arial" panose="020B0604020202020204" pitchFamily="34" charset="0"/>
              <a:buNone/>
            </a:pPr>
            <a:r>
              <a:rPr lang="en-US" b="0" i="0" dirty="0">
                <a:solidFill>
                  <a:srgbClr val="242424"/>
                </a:solidFill>
                <a:effectLst/>
                <a:latin typeface="Segoe UI" panose="020B0502040204020203" pitchFamily="34" charset="0"/>
              </a:rPr>
              <a:t>Similarly, for future conditions, most respondents believe the state of the economy will remain "about the same" or be better in the next year. </a:t>
            </a:r>
            <a:endParaRPr lang="en-US" dirty="0"/>
          </a:p>
        </p:txBody>
      </p:sp>
      <p:sp>
        <p:nvSpPr>
          <p:cNvPr id="4" name="Slide Number Placeholder 3">
            <a:extLst>
              <a:ext uri="{FF2B5EF4-FFF2-40B4-BE49-F238E27FC236}">
                <a16:creationId xmlns:a16="http://schemas.microsoft.com/office/drawing/2014/main" id="{F464C9CC-1C69-C744-3F39-A883A304FC13}"/>
              </a:ext>
            </a:extLst>
          </p:cNvPr>
          <p:cNvSpPr>
            <a:spLocks noGrp="1"/>
          </p:cNvSpPr>
          <p:nvPr>
            <p:ph type="sldNum" sz="quarter" idx="10"/>
          </p:nvPr>
        </p:nvSpPr>
        <p:spPr/>
        <p:txBody>
          <a:bodyPr/>
          <a:lstStyle/>
          <a:p>
            <a:fld id="{28E266F0-CB73-4052-B9A7-CF70A0CA67A9}" type="slidenum">
              <a:rPr lang="en-US" smtClean="0"/>
              <a:t>18</a:t>
            </a:fld>
            <a:endParaRPr lang="en-US"/>
          </a:p>
        </p:txBody>
      </p:sp>
    </p:spTree>
    <p:extLst>
      <p:ext uri="{BB962C8B-B14F-4D97-AF65-F5344CB8AC3E}">
        <p14:creationId xmlns:p14="http://schemas.microsoft.com/office/powerpoint/2010/main" val="2833506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69A36-4C3C-BAD8-2C46-C2CF00939E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9F3D8B-198C-8EC3-4CCD-386EEB2C129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7D31509-8C13-1279-D6B8-819E749397D5}"/>
              </a:ext>
            </a:extLst>
          </p:cNvPr>
          <p:cNvSpPr>
            <a:spLocks noGrp="1"/>
          </p:cNvSpPr>
          <p:nvPr>
            <p:ph type="body" idx="1"/>
          </p:nvPr>
        </p:nvSpPr>
        <p:spPr/>
        <p:txBody>
          <a:bodyPr/>
          <a:lstStyle/>
          <a:p>
            <a:pPr algn="l"/>
            <a:r>
              <a:rPr lang="en-US" b="0" i="0" dirty="0">
                <a:solidFill>
                  <a:srgbClr val="242424"/>
                </a:solidFill>
                <a:effectLst/>
                <a:latin typeface="Segoe UI" panose="020B0502040204020203" pitchFamily="34" charset="0"/>
              </a:rPr>
              <a:t>Our surveyed member firms are still offering flexibility in work from home options but many of our firms are making moves towards having more staff in our offices working together and collaborating in person more frequently.</a:t>
            </a:r>
            <a:endParaRPr lang="en-US" b="1" i="0" dirty="0">
              <a:solidFill>
                <a:srgbClr val="242424"/>
              </a:solidFill>
              <a:effectLst/>
              <a:latin typeface="Segoe UI" panose="020B0502040204020203" pitchFamily="34" charset="0"/>
            </a:endParaRPr>
          </a:p>
          <a:p>
            <a:pPr algn="l"/>
            <a:r>
              <a:rPr lang="en-US" b="0" i="0" dirty="0">
                <a:solidFill>
                  <a:srgbClr val="242424"/>
                </a:solidFill>
                <a:effectLst/>
                <a:latin typeface="Segoe UI" panose="020B0502040204020203" pitchFamily="34" charset="0"/>
              </a:rPr>
              <a:t>The most common requirement (besides Other) from our surveyed members is the requirement to be in the office a minimum of 3 days per week.</a:t>
            </a:r>
          </a:p>
          <a:p>
            <a:pPr algn="l"/>
            <a:endParaRPr lang="en-US" b="0" i="0" dirty="0">
              <a:solidFill>
                <a:srgbClr val="242424"/>
              </a:solidFill>
              <a:effectLst/>
              <a:latin typeface="Segoe UI" panose="020B0502040204020203" pitchFamily="34" charset="0"/>
            </a:endParaRPr>
          </a:p>
          <a:p>
            <a:pPr algn="l"/>
            <a:r>
              <a:rPr lang="en-US" b="0" i="0" dirty="0">
                <a:solidFill>
                  <a:srgbClr val="242424"/>
                </a:solidFill>
                <a:effectLst/>
                <a:latin typeface="Segoe UI" panose="020B0502040204020203" pitchFamily="34" charset="0"/>
              </a:rPr>
              <a:t>No WFH allowed is gaining in popularity especially considering that the Other category consists an even split of firms who are at either end of the WFH spectrum – either being very flexible or having minimal work from home options.</a:t>
            </a:r>
          </a:p>
          <a:p>
            <a:endParaRPr lang="en-US" dirty="0"/>
          </a:p>
        </p:txBody>
      </p:sp>
      <p:sp>
        <p:nvSpPr>
          <p:cNvPr id="4" name="Slide Number Placeholder 3">
            <a:extLst>
              <a:ext uri="{FF2B5EF4-FFF2-40B4-BE49-F238E27FC236}">
                <a16:creationId xmlns:a16="http://schemas.microsoft.com/office/drawing/2014/main" id="{C009F7CE-8B00-1E73-1BA6-46B6C952EC87}"/>
              </a:ext>
            </a:extLst>
          </p:cNvPr>
          <p:cNvSpPr>
            <a:spLocks noGrp="1"/>
          </p:cNvSpPr>
          <p:nvPr>
            <p:ph type="sldNum" sz="quarter" idx="10"/>
          </p:nvPr>
        </p:nvSpPr>
        <p:spPr/>
        <p:txBody>
          <a:bodyPr/>
          <a:lstStyle/>
          <a:p>
            <a:fld id="{28E266F0-CB73-4052-B9A7-CF70A0CA67A9}" type="slidenum">
              <a:rPr lang="en-US" smtClean="0"/>
              <a:t>19</a:t>
            </a:fld>
            <a:endParaRPr lang="en-US"/>
          </a:p>
        </p:txBody>
      </p:sp>
    </p:spTree>
    <p:extLst>
      <p:ext uri="{BB962C8B-B14F-4D97-AF65-F5344CB8AC3E}">
        <p14:creationId xmlns:p14="http://schemas.microsoft.com/office/powerpoint/2010/main" val="227127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3C4DC-85A3-3A01-6C27-944A7AC4D1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D3DA20-930A-52A1-AE2A-B990387051F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5B252D1-23C8-5BC9-B3D3-515966A7A999}"/>
              </a:ext>
            </a:extLst>
          </p:cNvPr>
          <p:cNvSpPr>
            <a:spLocks noGrp="1"/>
          </p:cNvSpPr>
          <p:nvPr>
            <p:ph type="body" idx="1"/>
          </p:nvPr>
        </p:nvSpPr>
        <p:spPr/>
        <p:txBody>
          <a:bodyPr/>
          <a:lstStyle/>
          <a:p>
            <a:r>
              <a:rPr lang="en-US" dirty="0"/>
              <a:t>This year we added a question to learn how our member firms were using AI. </a:t>
            </a:r>
          </a:p>
          <a:p>
            <a:endParaRPr lang="en-US" dirty="0"/>
          </a:p>
          <a:p>
            <a:r>
              <a:rPr lang="en-US" dirty="0"/>
              <a:t>The results were not surprising. About half of our surveyed member firms are leveraging AI in some way.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42424"/>
                </a:solidFill>
                <a:effectLst/>
                <a:latin typeface="Segoe UI" panose="020B0502040204020203" pitchFamily="34" charset="0"/>
              </a:rPr>
              <a:t>And the most common uses of AI in the workplace are for streamlining and efficiency, followed by marketing uses and </a:t>
            </a:r>
            <a:r>
              <a:rPr lang="en-US" b="0" i="0">
                <a:solidFill>
                  <a:srgbClr val="242424"/>
                </a:solidFill>
                <a:effectLst/>
                <a:latin typeface="Segoe UI" panose="020B0502040204020203" pitchFamily="34" charset="0"/>
              </a:rPr>
              <a:t>data analysis. </a:t>
            </a:r>
            <a:endParaRPr lang="en-US" b="0" i="0" dirty="0">
              <a:solidFill>
                <a:srgbClr val="242424"/>
              </a:solidFill>
              <a:effectLst/>
              <a:latin typeface="Segoe UI" panose="020B0502040204020203" pitchFamily="34" charset="0"/>
            </a:endParaRPr>
          </a:p>
          <a:p>
            <a:endParaRPr lang="en-US" dirty="0"/>
          </a:p>
          <a:p>
            <a:endParaRPr lang="en-US" dirty="0"/>
          </a:p>
        </p:txBody>
      </p:sp>
      <p:sp>
        <p:nvSpPr>
          <p:cNvPr id="4" name="Slide Number Placeholder 3">
            <a:extLst>
              <a:ext uri="{FF2B5EF4-FFF2-40B4-BE49-F238E27FC236}">
                <a16:creationId xmlns:a16="http://schemas.microsoft.com/office/drawing/2014/main" id="{99E5ED1C-7354-5242-E318-91AF44FF0D09}"/>
              </a:ext>
            </a:extLst>
          </p:cNvPr>
          <p:cNvSpPr>
            <a:spLocks noGrp="1"/>
          </p:cNvSpPr>
          <p:nvPr>
            <p:ph type="sldNum" sz="quarter" idx="10"/>
          </p:nvPr>
        </p:nvSpPr>
        <p:spPr/>
        <p:txBody>
          <a:bodyPr/>
          <a:lstStyle/>
          <a:p>
            <a:fld id="{28E266F0-CB73-4052-B9A7-CF70A0CA67A9}" type="slidenum">
              <a:rPr lang="en-US" smtClean="0"/>
              <a:t>20</a:t>
            </a:fld>
            <a:endParaRPr lang="en-US"/>
          </a:p>
        </p:txBody>
      </p:sp>
    </p:spTree>
    <p:extLst>
      <p:ext uri="{BB962C8B-B14F-4D97-AF65-F5344CB8AC3E}">
        <p14:creationId xmlns:p14="http://schemas.microsoft.com/office/powerpoint/2010/main" val="2999644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DC99B-2498-AA8A-73D2-7F76B9F6C7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4ACA3F-0A03-3358-E109-A8B25E84717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ABFCB7-6086-1635-80D0-32D5F3F58E63}"/>
              </a:ext>
            </a:extLst>
          </p:cNvPr>
          <p:cNvSpPr>
            <a:spLocks noGrp="1"/>
          </p:cNvSpPr>
          <p:nvPr>
            <p:ph type="body" idx="1"/>
          </p:nvPr>
        </p:nvSpPr>
        <p:spPr/>
        <p:txBody>
          <a:bodyPr/>
          <a:lstStyle/>
          <a:p>
            <a:r>
              <a:rPr lang="en-US" dirty="0"/>
              <a:t>A few things to share about the survey:</a:t>
            </a:r>
          </a:p>
          <a:p>
            <a:endParaRPr lang="en-US" dirty="0"/>
          </a:p>
          <a:p>
            <a:r>
              <a:rPr lang="en-US" dirty="0"/>
              <a:t>First of all, thanks to everyone who responded. For almost 20 years the Business Practices Committee has surveyed GBA members to get their insights on the state of the economy and business trends related to our industry.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survey is anonymous. Only one key person per firm submits their opinion. And the survey was performed  mid February through mid march.</a:t>
            </a:r>
          </a:p>
          <a:p>
            <a:endParaRPr lang="en-US" dirty="0"/>
          </a:p>
          <a:p>
            <a:r>
              <a:rPr lang="en-US" dirty="0"/>
              <a:t>This year we had a 41% response rate which was up from 36% last year but down from 57% in 2023. </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EF727293-E8B1-7C27-4A48-6C7E4E6EE236}"/>
              </a:ext>
            </a:extLst>
          </p:cNvPr>
          <p:cNvSpPr>
            <a:spLocks noGrp="1"/>
          </p:cNvSpPr>
          <p:nvPr>
            <p:ph type="sldNum" sz="quarter" idx="10"/>
          </p:nvPr>
        </p:nvSpPr>
        <p:spPr/>
        <p:txBody>
          <a:bodyPr/>
          <a:lstStyle/>
          <a:p>
            <a:fld id="{28E266F0-CB73-4052-B9A7-CF70A0CA67A9}" type="slidenum">
              <a:rPr lang="en-US" smtClean="0"/>
              <a:t>3</a:t>
            </a:fld>
            <a:endParaRPr lang="en-US"/>
          </a:p>
        </p:txBody>
      </p:sp>
    </p:spTree>
    <p:extLst>
      <p:ext uri="{BB962C8B-B14F-4D97-AF65-F5344CB8AC3E}">
        <p14:creationId xmlns:p14="http://schemas.microsoft.com/office/powerpoint/2010/main" val="120330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2AF03-B411-BA60-85CF-AC9981C409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AB664A-B8FF-8600-08FF-ABCE5B4ADA8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0735C6D-60FB-EA43-BE67-0B88DD11F228}"/>
              </a:ext>
            </a:extLst>
          </p:cNvPr>
          <p:cNvSpPr>
            <a:spLocks noGrp="1"/>
          </p:cNvSpPr>
          <p:nvPr>
            <p:ph type="body" idx="1"/>
          </p:nvPr>
        </p:nvSpPr>
        <p:spPr/>
        <p:txBody>
          <a:bodyPr/>
          <a:lstStyle/>
          <a:p>
            <a:r>
              <a:rPr lang="en-US" dirty="0"/>
              <a:t>How do you feel about these survey results?</a:t>
            </a:r>
          </a:p>
          <a:p>
            <a:pPr marL="171450" indent="-171450">
              <a:buFontTx/>
              <a:buChar char="-"/>
            </a:pPr>
            <a:r>
              <a:rPr lang="en-US" dirty="0"/>
              <a:t>Excited – seems like our firm is heading in the right direction</a:t>
            </a:r>
          </a:p>
          <a:p>
            <a:pPr marL="171450" indent="-171450">
              <a:buFontTx/>
              <a:buChar char="-"/>
            </a:pPr>
            <a:r>
              <a:rPr lang="en-US" dirty="0"/>
              <a:t>Feeling OK – some differences in our firm’s performance and outlook, but we are pretty well aligned with the industry</a:t>
            </a:r>
          </a:p>
          <a:p>
            <a:pPr marL="171450" indent="-171450">
              <a:buFontTx/>
              <a:buChar char="-"/>
            </a:pPr>
            <a:r>
              <a:rPr lang="en-US" dirty="0"/>
              <a:t>A little anxious – seems like we are not falling behind industry trends</a:t>
            </a:r>
          </a:p>
          <a:p>
            <a:pPr marL="171450" indent="-171450">
              <a:buFontTx/>
              <a:buChar char="-"/>
            </a:pPr>
            <a:r>
              <a:rPr lang="en-US" dirty="0"/>
              <a:t>Scared – feels like our firm is not well positioned for today’s uncertainties</a:t>
            </a:r>
          </a:p>
        </p:txBody>
      </p:sp>
      <p:sp>
        <p:nvSpPr>
          <p:cNvPr id="4" name="Slide Number Placeholder 3">
            <a:extLst>
              <a:ext uri="{FF2B5EF4-FFF2-40B4-BE49-F238E27FC236}">
                <a16:creationId xmlns:a16="http://schemas.microsoft.com/office/drawing/2014/main" id="{27268E25-160C-F9B6-E5B1-639397FF7A2E}"/>
              </a:ext>
            </a:extLst>
          </p:cNvPr>
          <p:cNvSpPr>
            <a:spLocks noGrp="1"/>
          </p:cNvSpPr>
          <p:nvPr>
            <p:ph type="sldNum" sz="quarter" idx="10"/>
          </p:nvPr>
        </p:nvSpPr>
        <p:spPr/>
        <p:txBody>
          <a:bodyPr/>
          <a:lstStyle/>
          <a:p>
            <a:fld id="{28E266F0-CB73-4052-B9A7-CF70A0CA67A9}" type="slidenum">
              <a:rPr lang="en-US" smtClean="0"/>
              <a:t>21</a:t>
            </a:fld>
            <a:endParaRPr lang="en-US"/>
          </a:p>
        </p:txBody>
      </p:sp>
    </p:spTree>
    <p:extLst>
      <p:ext uri="{BB962C8B-B14F-4D97-AF65-F5344CB8AC3E}">
        <p14:creationId xmlns:p14="http://schemas.microsoft.com/office/powerpoint/2010/main" val="1109306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F650D-9DE1-AB0A-1CDB-61122E2382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B87089-430C-AF37-3C3F-1A6695EA919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41480E9-FBD7-9FA3-8C85-2532CB4D9994}"/>
              </a:ext>
            </a:extLst>
          </p:cNvPr>
          <p:cNvSpPr>
            <a:spLocks noGrp="1"/>
          </p:cNvSpPr>
          <p:nvPr>
            <p:ph type="body" idx="1"/>
          </p:nvPr>
        </p:nvSpPr>
        <p:spPr/>
        <p:txBody>
          <a:bodyPr/>
          <a:lstStyle/>
          <a:p>
            <a:r>
              <a:rPr lang="en-US" dirty="0"/>
              <a:t>How do you feel about these survey results?</a:t>
            </a:r>
          </a:p>
          <a:p>
            <a:pPr marL="171450" indent="-171450">
              <a:buFontTx/>
              <a:buChar char="-"/>
            </a:pPr>
            <a:r>
              <a:rPr lang="en-US" dirty="0"/>
              <a:t>Excited – seems like our firm is heading in the right direction</a:t>
            </a:r>
          </a:p>
          <a:p>
            <a:pPr marL="171450" indent="-171450">
              <a:buFontTx/>
              <a:buChar char="-"/>
            </a:pPr>
            <a:r>
              <a:rPr lang="en-US" dirty="0"/>
              <a:t>Feeling OK – some differences in our firm’s performance and outlook, but we are pretty well aligned with the industry</a:t>
            </a:r>
          </a:p>
          <a:p>
            <a:pPr marL="171450" indent="-171450">
              <a:buFontTx/>
              <a:buChar char="-"/>
            </a:pPr>
            <a:r>
              <a:rPr lang="en-US" dirty="0"/>
              <a:t>A little anxious – seems like we are not falling behind industry trends</a:t>
            </a:r>
          </a:p>
          <a:p>
            <a:pPr marL="171450" indent="-171450">
              <a:buFontTx/>
              <a:buChar char="-"/>
            </a:pPr>
            <a:r>
              <a:rPr lang="en-US" dirty="0"/>
              <a:t>Scared – feels like our firm is not well positioned for today’s uncertainties</a:t>
            </a:r>
          </a:p>
        </p:txBody>
      </p:sp>
      <p:sp>
        <p:nvSpPr>
          <p:cNvPr id="4" name="Slide Number Placeholder 3">
            <a:extLst>
              <a:ext uri="{FF2B5EF4-FFF2-40B4-BE49-F238E27FC236}">
                <a16:creationId xmlns:a16="http://schemas.microsoft.com/office/drawing/2014/main" id="{12C00238-71AA-EF42-0293-6BA441A66F25}"/>
              </a:ext>
            </a:extLst>
          </p:cNvPr>
          <p:cNvSpPr>
            <a:spLocks noGrp="1"/>
          </p:cNvSpPr>
          <p:nvPr>
            <p:ph type="sldNum" sz="quarter" idx="10"/>
          </p:nvPr>
        </p:nvSpPr>
        <p:spPr/>
        <p:txBody>
          <a:bodyPr/>
          <a:lstStyle/>
          <a:p>
            <a:fld id="{28E266F0-CB73-4052-B9A7-CF70A0CA67A9}" type="slidenum">
              <a:rPr lang="en-US" smtClean="0"/>
              <a:t>22</a:t>
            </a:fld>
            <a:endParaRPr lang="en-US"/>
          </a:p>
        </p:txBody>
      </p:sp>
    </p:spTree>
    <p:extLst>
      <p:ext uri="{BB962C8B-B14F-4D97-AF65-F5344CB8AC3E}">
        <p14:creationId xmlns:p14="http://schemas.microsoft.com/office/powerpoint/2010/main" val="1153194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E9F52-BBF9-328F-8D58-2EA2AEC66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8BC70C-9731-24CA-A5B1-999BFCC0119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BFE6F03-C991-C6D4-5F2A-3FB262422C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06396E-AE7D-23CE-0DCB-45A3988D9B66}"/>
              </a:ext>
            </a:extLst>
          </p:cNvPr>
          <p:cNvSpPr>
            <a:spLocks noGrp="1"/>
          </p:cNvSpPr>
          <p:nvPr>
            <p:ph type="sldNum" sz="quarter" idx="10"/>
          </p:nvPr>
        </p:nvSpPr>
        <p:spPr/>
        <p:txBody>
          <a:bodyPr/>
          <a:lstStyle/>
          <a:p>
            <a:fld id="{28E266F0-CB73-4052-B9A7-CF70A0CA67A9}" type="slidenum">
              <a:rPr lang="en-US" smtClean="0"/>
              <a:t>23</a:t>
            </a:fld>
            <a:endParaRPr lang="en-US"/>
          </a:p>
        </p:txBody>
      </p:sp>
    </p:spTree>
    <p:extLst>
      <p:ext uri="{BB962C8B-B14F-4D97-AF65-F5344CB8AC3E}">
        <p14:creationId xmlns:p14="http://schemas.microsoft.com/office/powerpoint/2010/main" val="1979936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2CEB8-E49D-76B8-E8EA-9043C1E645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90E895-E78B-1BB9-9EB5-3C6691B6A93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278EC37-828E-B69D-7941-026AFDD7F69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Digging into the results, our responding firms come from all over north America including representation from 3 Canadian Provinces and 25 US States.</a:t>
            </a:r>
          </a:p>
          <a:p>
            <a:endParaRPr lang="en-US" dirty="0"/>
          </a:p>
          <a:p>
            <a:r>
              <a:rPr lang="en-US" dirty="0"/>
              <a:t>Although not shown in this slide, about 17% of responding firms practice in multiple geographical areas.</a:t>
            </a:r>
          </a:p>
          <a:p>
            <a:endParaRPr lang="en-US" dirty="0"/>
          </a:p>
          <a:p>
            <a:r>
              <a:rPr lang="en-US" dirty="0"/>
              <a:t>And as you can see, firms practicing in the West and Northeast have the most significant presence in our survey results.</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8A9DD4D-A308-A1AE-C205-950C9F5A11D8}"/>
              </a:ext>
            </a:extLst>
          </p:cNvPr>
          <p:cNvSpPr>
            <a:spLocks noGrp="1"/>
          </p:cNvSpPr>
          <p:nvPr>
            <p:ph type="sldNum" sz="quarter" idx="10"/>
          </p:nvPr>
        </p:nvSpPr>
        <p:spPr/>
        <p:txBody>
          <a:bodyPr/>
          <a:lstStyle/>
          <a:p>
            <a:fld id="{28E266F0-CB73-4052-B9A7-CF70A0CA67A9}" type="slidenum">
              <a:rPr lang="en-US" smtClean="0"/>
              <a:t>4</a:t>
            </a:fld>
            <a:endParaRPr lang="en-US"/>
          </a:p>
        </p:txBody>
      </p:sp>
    </p:spTree>
    <p:extLst>
      <p:ext uri="{BB962C8B-B14F-4D97-AF65-F5344CB8AC3E}">
        <p14:creationId xmlns:p14="http://schemas.microsoft.com/office/powerpoint/2010/main" val="3358348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37726-2141-BC12-DC6F-CEF1D18C29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36D596-E0B7-45BC-2A8A-465169A3CF8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30255AE-576F-C65D-EA2E-F6B45E1E56AE}"/>
              </a:ext>
            </a:extLst>
          </p:cNvPr>
          <p:cNvSpPr>
            <a:spLocks noGrp="1"/>
          </p:cNvSpPr>
          <p:nvPr>
            <p:ph type="body" idx="1"/>
          </p:nvPr>
        </p:nvSpPr>
        <p:spPr/>
        <p:txBody>
          <a:bodyPr/>
          <a:lstStyle/>
          <a:p>
            <a:r>
              <a:rPr lang="en-US" dirty="0"/>
              <a:t>Firms responding to our survey range in size from 1 FTE to 1100 FTEs</a:t>
            </a:r>
          </a:p>
          <a:p>
            <a:endParaRPr lang="en-US" dirty="0"/>
          </a:p>
          <a:p>
            <a:r>
              <a:rPr lang="en-US" dirty="0"/>
              <a:t>But, the majority of the responding firms – a whopping 70% - have under 100 FTEs and 44% have 50 or fewer FTEs so a significant number of the responders to our survey come from our smaller to medium sized firms.</a:t>
            </a:r>
          </a:p>
          <a:p>
            <a:endParaRPr lang="en-US" dirty="0"/>
          </a:p>
          <a:p>
            <a:endParaRPr lang="en-US" dirty="0"/>
          </a:p>
        </p:txBody>
      </p:sp>
      <p:sp>
        <p:nvSpPr>
          <p:cNvPr id="4" name="Slide Number Placeholder 3">
            <a:extLst>
              <a:ext uri="{FF2B5EF4-FFF2-40B4-BE49-F238E27FC236}">
                <a16:creationId xmlns:a16="http://schemas.microsoft.com/office/drawing/2014/main" id="{942E080B-ADCE-3517-32C8-078B36DADDA1}"/>
              </a:ext>
            </a:extLst>
          </p:cNvPr>
          <p:cNvSpPr>
            <a:spLocks noGrp="1"/>
          </p:cNvSpPr>
          <p:nvPr>
            <p:ph type="sldNum" sz="quarter" idx="10"/>
          </p:nvPr>
        </p:nvSpPr>
        <p:spPr/>
        <p:txBody>
          <a:bodyPr/>
          <a:lstStyle/>
          <a:p>
            <a:fld id="{28E266F0-CB73-4052-B9A7-CF70A0CA67A9}" type="slidenum">
              <a:rPr lang="en-US" smtClean="0"/>
              <a:t>5</a:t>
            </a:fld>
            <a:endParaRPr lang="en-US"/>
          </a:p>
        </p:txBody>
      </p:sp>
    </p:spTree>
    <p:extLst>
      <p:ext uri="{BB962C8B-B14F-4D97-AF65-F5344CB8AC3E}">
        <p14:creationId xmlns:p14="http://schemas.microsoft.com/office/powerpoint/2010/main" val="3233205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E8D1C-8E8F-21A3-5FFA-54781104CB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249FFA-DB1A-EE60-06B2-91F3BBB6ED6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EA50017-D41C-F42E-62CC-83048FCDF5CA}"/>
              </a:ext>
            </a:extLst>
          </p:cNvPr>
          <p:cNvSpPr>
            <a:spLocks noGrp="1"/>
          </p:cNvSpPr>
          <p:nvPr>
            <p:ph type="body" idx="1"/>
          </p:nvPr>
        </p:nvSpPr>
        <p:spPr/>
        <p:txBody>
          <a:bodyPr/>
          <a:lstStyle/>
          <a:p>
            <a:r>
              <a:rPr lang="en-US" dirty="0"/>
              <a:t>When asked the Question “Did your firm see higher, lower, or about the same volume in the following areas compared to 2023”, firms responded with many positive results for ACTUAL TRENDS in 2024. </a:t>
            </a:r>
          </a:p>
          <a:p>
            <a:endParaRPr lang="en-US" dirty="0"/>
          </a:p>
          <a:p>
            <a:r>
              <a:rPr lang="en-US" dirty="0"/>
              <a:t>Breaking down the results, we see that:</a:t>
            </a:r>
          </a:p>
          <a:p>
            <a:pPr marL="228600" indent="-228600">
              <a:buAutoNum type="arabicPeriod"/>
            </a:pPr>
            <a:r>
              <a:rPr lang="en-US" dirty="0"/>
              <a:t>Overall, about 60% of the surveyed firms saw higher volumes of work in 2024 when compared to 2023. We saw similar overall growth in 2023.</a:t>
            </a:r>
          </a:p>
          <a:p>
            <a:pPr marL="228600" indent="-228600">
              <a:buAutoNum type="arabicPeriod"/>
            </a:pPr>
            <a:endParaRPr lang="en-US" dirty="0"/>
          </a:p>
          <a:p>
            <a:pPr marL="228600" indent="-228600">
              <a:buAutoNum type="arabicPeriod"/>
            </a:pPr>
            <a:r>
              <a:rPr lang="en-US" dirty="0"/>
              <a:t>Areas that saw the most growth in 2024 included the Transportation sector which has seen consistent growth since 2021 and the Local Government Sector.</a:t>
            </a:r>
          </a:p>
          <a:p>
            <a:pPr marL="228600" indent="-228600">
              <a:buAutoNum type="arabicPeriod"/>
            </a:pPr>
            <a:endParaRPr lang="en-US" dirty="0"/>
          </a:p>
          <a:p>
            <a:pPr marL="228600" indent="-228600">
              <a:buAutoNum type="arabicPeriod"/>
            </a:pPr>
            <a:r>
              <a:rPr lang="en-US" dirty="0"/>
              <a:t>Several areas stand out as market sectors that many of our surveyed firms didn’t work in 2024 including the Residential Market Sector and the Federal Government Market Sector. Not surprisingly, we saw similar results in 2023.</a:t>
            </a:r>
          </a:p>
          <a:p>
            <a:pPr marL="228600" indent="-228600">
              <a:buAutoNum type="arabicPeriod"/>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339718F-402E-AC7A-1F78-CF424FFCF869}"/>
              </a:ext>
            </a:extLst>
          </p:cNvPr>
          <p:cNvSpPr>
            <a:spLocks noGrp="1"/>
          </p:cNvSpPr>
          <p:nvPr>
            <p:ph type="sldNum" sz="quarter" idx="10"/>
          </p:nvPr>
        </p:nvSpPr>
        <p:spPr/>
        <p:txBody>
          <a:bodyPr/>
          <a:lstStyle/>
          <a:p>
            <a:fld id="{28E266F0-CB73-4052-B9A7-CF70A0CA67A9}" type="slidenum">
              <a:rPr lang="en-US" smtClean="0"/>
              <a:t>6</a:t>
            </a:fld>
            <a:endParaRPr lang="en-US"/>
          </a:p>
        </p:txBody>
      </p:sp>
    </p:spTree>
    <p:extLst>
      <p:ext uri="{BB962C8B-B14F-4D97-AF65-F5344CB8AC3E}">
        <p14:creationId xmlns:p14="http://schemas.microsoft.com/office/powerpoint/2010/main" val="1619546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2986A-20F2-4FCF-D780-C8F019888B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4CA868-92EE-99FE-1A2F-6755F633D87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A1DDA5F-AD9B-7A22-BC44-E76303A7C62C}"/>
              </a:ext>
            </a:extLst>
          </p:cNvPr>
          <p:cNvSpPr>
            <a:spLocks noGrp="1"/>
          </p:cNvSpPr>
          <p:nvPr>
            <p:ph type="body" idx="1"/>
          </p:nvPr>
        </p:nvSpPr>
        <p:spPr/>
        <p:txBody>
          <a:bodyPr/>
          <a:lstStyle/>
          <a:p>
            <a:r>
              <a:rPr lang="en-US" dirty="0"/>
              <a:t>When asked the same question about market sector trends that we expect to see in 2025, firms responded with a resounding feeling of steadiness….</a:t>
            </a:r>
          </a:p>
          <a:p>
            <a:endParaRPr lang="en-US" dirty="0"/>
          </a:p>
          <a:p>
            <a:pPr marL="228600" indent="-228600">
              <a:buAutoNum type="arabicPeriod"/>
            </a:pPr>
            <a:r>
              <a:rPr lang="en-US" dirty="0"/>
              <a:t>You can see this visually as there is just a lot more yellow here than on the previous slide representing expectations for more STEADY growth. It seems that many of our surveyed firms are expecting 2025 to have less growth than in prior years.</a:t>
            </a:r>
          </a:p>
          <a:p>
            <a:pPr marL="228600" indent="-228600">
              <a:buAutoNum type="arabicPeriod"/>
            </a:pPr>
            <a:endParaRPr lang="en-US" dirty="0"/>
          </a:p>
          <a:p>
            <a:pPr marL="228600" indent="-228600">
              <a:buAutoNum type="arabicPeriod"/>
            </a:pPr>
            <a:r>
              <a:rPr lang="en-US" dirty="0"/>
              <a:t>Although there is growth expected, and the areas that we’re collectively anticipating the most growth   include the Energy and Transportation market sectors with the Local Government market sector close behind. Overall, we’re almost split in our expectation for a steady vs. growth year at 49% “steady” vs. 44% “growth” expected for overall.</a:t>
            </a:r>
          </a:p>
          <a:p>
            <a:pPr marL="228600" indent="-228600">
              <a:buAutoNum type="arabicPeriod"/>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6E153426-DA25-51A2-3A1A-CC4200474429}"/>
              </a:ext>
            </a:extLst>
          </p:cNvPr>
          <p:cNvSpPr>
            <a:spLocks noGrp="1"/>
          </p:cNvSpPr>
          <p:nvPr>
            <p:ph type="sldNum" sz="quarter" idx="10"/>
          </p:nvPr>
        </p:nvSpPr>
        <p:spPr/>
        <p:txBody>
          <a:bodyPr/>
          <a:lstStyle/>
          <a:p>
            <a:fld id="{28E266F0-CB73-4052-B9A7-CF70A0CA67A9}" type="slidenum">
              <a:rPr lang="en-US" smtClean="0"/>
              <a:t>7</a:t>
            </a:fld>
            <a:endParaRPr lang="en-US"/>
          </a:p>
        </p:txBody>
      </p:sp>
    </p:spTree>
    <p:extLst>
      <p:ext uri="{BB962C8B-B14F-4D97-AF65-F5344CB8AC3E}">
        <p14:creationId xmlns:p14="http://schemas.microsoft.com/office/powerpoint/2010/main" val="3302494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E1BF7-7930-A748-3791-262699CDF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046B53-837B-2DDD-ED67-931D2BBBA19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E6706BA-000B-4A63-D8E4-7E3932279D87}"/>
              </a:ext>
            </a:extLst>
          </p:cNvPr>
          <p:cNvSpPr>
            <a:spLocks noGrp="1"/>
          </p:cNvSpPr>
          <p:nvPr>
            <p:ph type="body" idx="1"/>
          </p:nvPr>
        </p:nvSpPr>
        <p:spPr/>
        <p:txBody>
          <a:bodyPr/>
          <a:lstStyle/>
          <a:p>
            <a:r>
              <a:rPr lang="en-US" dirty="0"/>
              <a:t>Next our survey compared Actual Gross revenue trends in 2024 vs. 2023, and again we’re seeing some really good results in 2024 but maybe a slight slow down in growth year over year. </a:t>
            </a:r>
          </a:p>
          <a:p>
            <a:endParaRPr lang="en-US" dirty="0"/>
          </a:p>
          <a:p>
            <a:r>
              <a:rPr lang="en-US" dirty="0"/>
              <a:t>In general, 68% of our surveyed member firms saw higher revenue in 2024 but more firms are seeing less growth than in 2023.</a:t>
            </a:r>
          </a:p>
          <a:p>
            <a:endParaRPr lang="en-US" dirty="0"/>
          </a:p>
          <a:p>
            <a:r>
              <a:rPr lang="en-US" dirty="0"/>
              <a:t>Another 19% saw their gross revenue remain stable (compared to 17% in 2023).</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008AD5B-991A-FADF-E19A-16D197C47BD6}"/>
              </a:ext>
            </a:extLst>
          </p:cNvPr>
          <p:cNvSpPr>
            <a:spLocks noGrp="1"/>
          </p:cNvSpPr>
          <p:nvPr>
            <p:ph type="sldNum" sz="quarter" idx="10"/>
          </p:nvPr>
        </p:nvSpPr>
        <p:spPr/>
        <p:txBody>
          <a:bodyPr/>
          <a:lstStyle/>
          <a:p>
            <a:fld id="{28E266F0-CB73-4052-B9A7-CF70A0CA67A9}" type="slidenum">
              <a:rPr lang="en-US" smtClean="0"/>
              <a:t>8</a:t>
            </a:fld>
            <a:endParaRPr lang="en-US"/>
          </a:p>
        </p:txBody>
      </p:sp>
    </p:spTree>
    <p:extLst>
      <p:ext uri="{BB962C8B-B14F-4D97-AF65-F5344CB8AC3E}">
        <p14:creationId xmlns:p14="http://schemas.microsoft.com/office/powerpoint/2010/main" val="2895270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31B7D-B34E-EB30-44D6-1404198AD8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1064CF-EABD-8840-145F-F60E781E6AD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110B0A8-08A1-8FE8-DE93-DC7FCEF40650}"/>
              </a:ext>
            </a:extLst>
          </p:cNvPr>
          <p:cNvSpPr>
            <a:spLocks noGrp="1"/>
          </p:cNvSpPr>
          <p:nvPr>
            <p:ph type="body" idx="1"/>
          </p:nvPr>
        </p:nvSpPr>
        <p:spPr/>
        <p:txBody>
          <a:bodyPr/>
          <a:lstStyle/>
          <a:p>
            <a:r>
              <a:rPr lang="en-US" dirty="0"/>
              <a:t>And the outlook for 2025 from our surveyed member firms continues to highlight growth and stability!</a:t>
            </a:r>
          </a:p>
          <a:p>
            <a:endParaRPr lang="en-US" dirty="0"/>
          </a:p>
          <a:p>
            <a:r>
              <a:rPr lang="en-US" dirty="0"/>
              <a:t>Most of our surveyed member firms (66%) expect that their gross revenue will increase in 2025.</a:t>
            </a:r>
          </a:p>
          <a:p>
            <a:endParaRPr lang="en-US" dirty="0"/>
          </a:p>
          <a:p>
            <a:r>
              <a:rPr lang="en-US" dirty="0"/>
              <a:t>Another 28% expect that their gross revenue will remain stable in 2025 – this is up from 19% in 2024 so more are anticipating more stability than growth year over year.</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F7EA49D-868B-8787-FF9F-6EFBBD98CEFC}"/>
              </a:ext>
            </a:extLst>
          </p:cNvPr>
          <p:cNvSpPr>
            <a:spLocks noGrp="1"/>
          </p:cNvSpPr>
          <p:nvPr>
            <p:ph type="sldNum" sz="quarter" idx="10"/>
          </p:nvPr>
        </p:nvSpPr>
        <p:spPr/>
        <p:txBody>
          <a:bodyPr/>
          <a:lstStyle/>
          <a:p>
            <a:fld id="{28E266F0-CB73-4052-B9A7-CF70A0CA67A9}" type="slidenum">
              <a:rPr lang="en-US" smtClean="0"/>
              <a:t>9</a:t>
            </a:fld>
            <a:endParaRPr lang="en-US"/>
          </a:p>
        </p:txBody>
      </p:sp>
    </p:spTree>
    <p:extLst>
      <p:ext uri="{BB962C8B-B14F-4D97-AF65-F5344CB8AC3E}">
        <p14:creationId xmlns:p14="http://schemas.microsoft.com/office/powerpoint/2010/main" val="213552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58651-D2F4-AEAF-3BDB-F5FF349A0F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D3E72C-7CBB-C528-43EF-E374288D354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FAB1950-06DE-9B54-5143-EF6933B7B0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talk BACKLOG! We asked our member firms to tell us what they currently have for backlog.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of our surveyed firms are reporting between 0 and 6 months of backlog with the majority reporting 3 to 6 months.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42424"/>
                </a:solidFill>
                <a:effectLst/>
                <a:latin typeface="Segoe UI" panose="020B0502040204020203" pitchFamily="34" charset="0"/>
              </a:rPr>
              <a:t>Of note when digging into the data, although its not always the case, there is a correlation between the larger sized firms and the longer backlog windows.</a:t>
            </a:r>
            <a:endParaRPr lang="en-US" b="1" i="0" dirty="0">
              <a:solidFill>
                <a:srgbClr val="242424"/>
              </a:solidFill>
              <a:effectLst/>
              <a:latin typeface="Segoe UI" panose="020B0502040204020203" pitchFamily="34" charset="0"/>
            </a:endParaRPr>
          </a:p>
          <a:p>
            <a:pPr algn="l"/>
            <a:endParaRPr lang="en-US" b="1" i="0" dirty="0">
              <a:solidFill>
                <a:srgbClr val="242424"/>
              </a:solidFill>
              <a:effectLst/>
              <a:latin typeface="Segoe UI" panose="020B0502040204020203" pitchFamily="34" charset="0"/>
            </a:endParaRPr>
          </a:p>
          <a:p>
            <a:pPr algn="l"/>
            <a:endParaRPr lang="en-US" b="1" i="0" dirty="0">
              <a:solidFill>
                <a:srgbClr val="242424"/>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1F80AFBB-FEFE-E936-01A3-6243FE9D86D8}"/>
              </a:ext>
            </a:extLst>
          </p:cNvPr>
          <p:cNvSpPr>
            <a:spLocks noGrp="1"/>
          </p:cNvSpPr>
          <p:nvPr>
            <p:ph type="sldNum" sz="quarter" idx="10"/>
          </p:nvPr>
        </p:nvSpPr>
        <p:spPr/>
        <p:txBody>
          <a:bodyPr/>
          <a:lstStyle/>
          <a:p>
            <a:fld id="{28E266F0-CB73-4052-B9A7-CF70A0CA67A9}" type="slidenum">
              <a:rPr lang="en-US" smtClean="0"/>
              <a:t>10</a:t>
            </a:fld>
            <a:endParaRPr lang="en-US"/>
          </a:p>
        </p:txBody>
      </p:sp>
    </p:spTree>
    <p:extLst>
      <p:ext uri="{BB962C8B-B14F-4D97-AF65-F5344CB8AC3E}">
        <p14:creationId xmlns:p14="http://schemas.microsoft.com/office/powerpoint/2010/main" val="627072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000" y="1600200"/>
            <a:ext cx="7848600" cy="1485900"/>
          </a:xfrm>
        </p:spPr>
        <p:txBody>
          <a:bodyPr anchor="b"/>
          <a:lstStyle>
            <a:lvl1pPr>
              <a:defRPr sz="4950" baseline="0">
                <a:ln>
                  <a:noFill/>
                </a:ln>
                <a:solidFill>
                  <a:srgbClr val="008752"/>
                </a:solidFill>
              </a:defRPr>
            </a:lvl1pPr>
          </a:lstStyle>
          <a:p>
            <a:r>
              <a:rPr lang="en-US" dirty="0"/>
              <a:t>Presentation Title</a:t>
            </a:r>
          </a:p>
        </p:txBody>
      </p:sp>
      <p:sp>
        <p:nvSpPr>
          <p:cNvPr id="3" name="Subtitle 2"/>
          <p:cNvSpPr>
            <a:spLocks noGrp="1"/>
          </p:cNvSpPr>
          <p:nvPr>
            <p:ph type="subTitle" idx="1" hasCustomPrompt="1"/>
          </p:nvPr>
        </p:nvSpPr>
        <p:spPr>
          <a:xfrm>
            <a:off x="381000" y="3429000"/>
            <a:ext cx="6766560" cy="800100"/>
          </a:xfrm>
        </p:spPr>
        <p:txBody>
          <a:bodyPr anchor="t">
            <a:normAutofit/>
          </a:bodyPr>
          <a:lstStyle>
            <a:lvl1pPr marL="0" indent="0" algn="l">
              <a:buNone/>
              <a:defRPr sz="24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Presenter’s Name</a:t>
            </a:r>
          </a:p>
          <a:p>
            <a:endParaRPr lang="en-US" dirty="0"/>
          </a:p>
        </p:txBody>
      </p:sp>
      <p:sp>
        <p:nvSpPr>
          <p:cNvPr id="8" name="Slide Number Placeholder 8">
            <a:extLst>
              <a:ext uri="{FF2B5EF4-FFF2-40B4-BE49-F238E27FC236}">
                <a16:creationId xmlns:a16="http://schemas.microsoft.com/office/drawing/2014/main" id="{2D264EA0-6AE8-C14C-8C29-F9FB38FB0993}"/>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3657600"/>
            <a:ext cx="7772400" cy="445970"/>
          </a:xfrm>
        </p:spPr>
        <p:txBody>
          <a:bodyPr anchor="b"/>
          <a:lstStyle>
            <a:lvl1pPr algn="ctr">
              <a:defRPr sz="1650" b="1" baseline="0">
                <a:ln>
                  <a:noFill/>
                </a:ln>
                <a:solidFill>
                  <a:srgbClr val="008752"/>
                </a:solidFill>
              </a:defRPr>
            </a:lvl1pPr>
          </a:lstStyle>
          <a:p>
            <a:r>
              <a:rPr lang="en-US" dirty="0"/>
              <a:t>Click to edit Master title style</a:t>
            </a:r>
          </a:p>
        </p:txBody>
      </p:sp>
      <p:sp>
        <p:nvSpPr>
          <p:cNvPr id="3" name="Picture Placeholder 2"/>
          <p:cNvSpPr>
            <a:spLocks noGrp="1"/>
          </p:cNvSpPr>
          <p:nvPr>
            <p:ph type="pic" idx="1"/>
          </p:nvPr>
        </p:nvSpPr>
        <p:spPr>
          <a:xfrm>
            <a:off x="0" y="0"/>
            <a:ext cx="8458200" cy="37147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Slide Number Placeholder 8">
            <a:extLst>
              <a:ext uri="{FF2B5EF4-FFF2-40B4-BE49-F238E27FC236}">
                <a16:creationId xmlns:a16="http://schemas.microsoft.com/office/drawing/2014/main" id="{55415C72-CA26-F140-B616-2321FE631FA6}"/>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200150"/>
            <a:ext cx="7620000" cy="3257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8">
            <a:extLst>
              <a:ext uri="{FF2B5EF4-FFF2-40B4-BE49-F238E27FC236}">
                <a16:creationId xmlns:a16="http://schemas.microsoft.com/office/drawing/2014/main" id="{A9D5C364-75C2-0A42-A90C-AFA091A01FFF}"/>
              </a:ext>
            </a:extLst>
          </p:cNvPr>
          <p:cNvSpPr>
            <a:spLocks noGrp="1"/>
          </p:cNvSpPr>
          <p:nvPr>
            <p:ph type="sldNum" sz="quarter" idx="4"/>
          </p:nvPr>
        </p:nvSpPr>
        <p:spPr>
          <a:xfrm>
            <a:off x="8847128"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Chart Placeholder 6"/>
          <p:cNvSpPr>
            <a:spLocks noGrp="1"/>
          </p:cNvSpPr>
          <p:nvPr>
            <p:ph type="chart" sz="quarter" idx="13"/>
          </p:nvPr>
        </p:nvSpPr>
        <p:spPr>
          <a:xfrm>
            <a:off x="533400" y="1314450"/>
            <a:ext cx="3886200" cy="2743200"/>
          </a:xfrm>
        </p:spPr>
        <p:txBody>
          <a:bodyPr/>
          <a:lstStyle/>
          <a:p>
            <a:endParaRPr lang="en-US" dirty="0"/>
          </a:p>
        </p:txBody>
      </p:sp>
      <p:sp>
        <p:nvSpPr>
          <p:cNvPr id="9" name="Text Placeholder 8"/>
          <p:cNvSpPr>
            <a:spLocks noGrp="1"/>
          </p:cNvSpPr>
          <p:nvPr>
            <p:ph type="body" sz="quarter" idx="14"/>
          </p:nvPr>
        </p:nvSpPr>
        <p:spPr>
          <a:xfrm>
            <a:off x="4648200" y="1314450"/>
            <a:ext cx="32004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8">
            <a:extLst>
              <a:ext uri="{FF2B5EF4-FFF2-40B4-BE49-F238E27FC236}">
                <a16:creationId xmlns:a16="http://schemas.microsoft.com/office/drawing/2014/main" id="{0004E9D1-71F8-1C4D-A638-1BB2748E78AE}"/>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extLst>
      <p:ext uri="{BB962C8B-B14F-4D97-AF65-F5344CB8AC3E}">
        <p14:creationId xmlns:p14="http://schemas.microsoft.com/office/powerpoint/2010/main" val="3914079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3543300"/>
            <a:ext cx="7659687" cy="876300"/>
          </a:xfrm>
        </p:spPr>
        <p:txBody>
          <a:bodyPr anchor="t"/>
          <a:lstStyle>
            <a:lvl1pPr algn="l">
              <a:defRPr sz="2700" b="0" cap="all"/>
            </a:lvl1pPr>
          </a:lstStyle>
          <a:p>
            <a:r>
              <a:rPr lang="en-US" dirty="0"/>
              <a:t>Click to edit Master title style</a:t>
            </a:r>
          </a:p>
        </p:txBody>
      </p:sp>
      <p:sp>
        <p:nvSpPr>
          <p:cNvPr id="3" name="Text Placeholder 2"/>
          <p:cNvSpPr>
            <a:spLocks noGrp="1"/>
          </p:cNvSpPr>
          <p:nvPr>
            <p:ph type="body" idx="1"/>
          </p:nvPr>
        </p:nvSpPr>
        <p:spPr>
          <a:xfrm>
            <a:off x="685801" y="2286000"/>
            <a:ext cx="6135687" cy="1225154"/>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5" name="Slide Number Placeholder 8">
            <a:extLst>
              <a:ext uri="{FF2B5EF4-FFF2-40B4-BE49-F238E27FC236}">
                <a16:creationId xmlns:a16="http://schemas.microsoft.com/office/drawing/2014/main" id="{11373B47-8A77-4840-8E63-F0F522FB59EE}"/>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152144"/>
            <a:ext cx="3657600" cy="330555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419600" y="1152144"/>
            <a:ext cx="3657600" cy="330555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a:extLst>
              <a:ext uri="{FF2B5EF4-FFF2-40B4-BE49-F238E27FC236}">
                <a16:creationId xmlns:a16="http://schemas.microsoft.com/office/drawing/2014/main" id="{44BD3269-9DCE-DB42-A27A-77E594822DD7}"/>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151335"/>
            <a:ext cx="3657600" cy="479822"/>
          </a:xfrm>
        </p:spPr>
        <p:txBody>
          <a:bodyPr anchor="b">
            <a:noAutofit/>
          </a:bodyPr>
          <a:lstStyle>
            <a:lvl1pPr marL="0" indent="0" algn="ctr">
              <a:buNone/>
              <a:defRPr sz="1500" b="1" baseline="0">
                <a:solidFill>
                  <a:srgbClr val="00875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1631157"/>
            <a:ext cx="3657600" cy="282654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419600" y="1151335"/>
            <a:ext cx="3657600" cy="479822"/>
          </a:xfrm>
        </p:spPr>
        <p:txBody>
          <a:bodyPr anchor="b">
            <a:noAutofit/>
          </a:bodyPr>
          <a:lstStyle>
            <a:lvl1pPr marL="0" indent="0" algn="ctr">
              <a:buNone/>
              <a:defRPr sz="1500" b="1" baseline="0">
                <a:solidFill>
                  <a:srgbClr val="00875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419600" y="1631157"/>
            <a:ext cx="3657600" cy="282654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8">
            <a:extLst>
              <a:ext uri="{FF2B5EF4-FFF2-40B4-BE49-F238E27FC236}">
                <a16:creationId xmlns:a16="http://schemas.microsoft.com/office/drawing/2014/main" id="{F6A50C31-6231-0742-939E-60A6348C330A}"/>
              </a:ext>
            </a:extLst>
          </p:cNvPr>
          <p:cNvSpPr>
            <a:spLocks noGrp="1"/>
          </p:cNvSpPr>
          <p:nvPr>
            <p:ph type="sldNum" sz="quarter" idx="10"/>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Slide Number Placeholder 8">
            <a:extLst>
              <a:ext uri="{FF2B5EF4-FFF2-40B4-BE49-F238E27FC236}">
                <a16:creationId xmlns:a16="http://schemas.microsoft.com/office/drawing/2014/main" id="{A956203F-E8AA-0B47-BD25-DB7600F86C8E}"/>
              </a:ext>
            </a:extLst>
          </p:cNvPr>
          <p:cNvSpPr>
            <a:spLocks noGrp="1"/>
          </p:cNvSpPr>
          <p:nvPr>
            <p:ph type="sldNum" sz="quarter" idx="4"/>
          </p:nvPr>
        </p:nvSpPr>
        <p:spPr>
          <a:xfrm>
            <a:off x="8839200" y="4857750"/>
            <a:ext cx="304800" cy="285749"/>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CBA921D8-F02B-9548-9965-AF9E9D4B9477}"/>
              </a:ext>
            </a:extLst>
          </p:cNvPr>
          <p:cNvSpPr>
            <a:spLocks noGrp="1"/>
          </p:cNvSpPr>
          <p:nvPr>
            <p:ph type="sldNum" sz="quarter" idx="4"/>
          </p:nvPr>
        </p:nvSpPr>
        <p:spPr>
          <a:xfrm>
            <a:off x="8830391"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3771900"/>
            <a:ext cx="7772400" cy="445770"/>
          </a:xfrm>
        </p:spPr>
        <p:txBody>
          <a:bodyPr anchor="b"/>
          <a:lstStyle>
            <a:lvl1pPr algn="ctr">
              <a:defRPr sz="1650" b="1" baseline="0"/>
            </a:lvl1pPr>
          </a:lstStyle>
          <a:p>
            <a:r>
              <a:rPr lang="en-US" dirty="0"/>
              <a:t>Click to edit Master title style</a:t>
            </a:r>
          </a:p>
        </p:txBody>
      </p:sp>
      <p:sp>
        <p:nvSpPr>
          <p:cNvPr id="9" name="Content Placeholder 8"/>
          <p:cNvSpPr>
            <a:spLocks noGrp="1"/>
          </p:cNvSpPr>
          <p:nvPr>
            <p:ph sz="quarter" idx="13"/>
          </p:nvPr>
        </p:nvSpPr>
        <p:spPr>
          <a:xfrm>
            <a:off x="304800" y="285750"/>
            <a:ext cx="7772400" cy="3429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8">
            <a:extLst>
              <a:ext uri="{FF2B5EF4-FFF2-40B4-BE49-F238E27FC236}">
                <a16:creationId xmlns:a16="http://schemas.microsoft.com/office/drawing/2014/main" id="{A8200305-73C2-9849-8748-7D740D31DBF8}"/>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E579F27-F81F-0040-BF50-66A6ED8F9AB5}"/>
              </a:ext>
            </a:extLst>
          </p:cNvPr>
          <p:cNvSpPr/>
          <p:nvPr userDrawn="1"/>
        </p:nvSpPr>
        <p:spPr>
          <a:xfrm>
            <a:off x="0" y="4857751"/>
            <a:ext cx="8839200" cy="291860"/>
          </a:xfrm>
          <a:prstGeom prst="rect">
            <a:avLst/>
          </a:prstGeom>
          <a:solidFill>
            <a:srgbClr val="134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 </a:t>
            </a:r>
          </a:p>
        </p:txBody>
      </p:sp>
      <p:sp>
        <p:nvSpPr>
          <p:cNvPr id="2" name="Title Placeholder 1"/>
          <p:cNvSpPr>
            <a:spLocks noGrp="1"/>
          </p:cNvSpPr>
          <p:nvPr>
            <p:ph type="title"/>
          </p:nvPr>
        </p:nvSpPr>
        <p:spPr>
          <a:xfrm>
            <a:off x="228600" y="205979"/>
            <a:ext cx="8686800" cy="857250"/>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228600" y="1200150"/>
            <a:ext cx="8686800" cy="36004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8839200" y="4857751"/>
            <a:ext cx="304800" cy="292668"/>
          </a:xfrm>
          <a:prstGeom prst="rect">
            <a:avLst/>
          </a:prstGeom>
          <a:solidFill>
            <a:srgbClr val="121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75" spc="225" baseline="0" dirty="0"/>
              <a:t>  </a:t>
            </a:r>
          </a:p>
        </p:txBody>
      </p:sp>
      <p:sp>
        <p:nvSpPr>
          <p:cNvPr id="9" name="Slide Number Placeholder 8">
            <a:extLst>
              <a:ext uri="{FF2B5EF4-FFF2-40B4-BE49-F238E27FC236}">
                <a16:creationId xmlns:a16="http://schemas.microsoft.com/office/drawing/2014/main" id="{B59906A0-918A-9F4A-AA24-1834F483BB98}"/>
              </a:ext>
            </a:extLst>
          </p:cNvPr>
          <p:cNvSpPr>
            <a:spLocks noGrp="1"/>
          </p:cNvSpPr>
          <p:nvPr>
            <p:ph type="sldNum" sz="quarter" idx="4"/>
          </p:nvPr>
        </p:nvSpPr>
        <p:spPr>
          <a:xfrm>
            <a:off x="8839200" y="4864319"/>
            <a:ext cx="304800" cy="292668"/>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dirty="0"/>
          </a:p>
        </p:txBody>
      </p:sp>
      <p:sp>
        <p:nvSpPr>
          <p:cNvPr id="10" name="TextBox 9">
            <a:extLst>
              <a:ext uri="{FF2B5EF4-FFF2-40B4-BE49-F238E27FC236}">
                <a16:creationId xmlns:a16="http://schemas.microsoft.com/office/drawing/2014/main" id="{2243C4DD-99AF-FB41-B715-C0BC45B75071}"/>
              </a:ext>
            </a:extLst>
          </p:cNvPr>
          <p:cNvSpPr txBox="1"/>
          <p:nvPr userDrawn="1"/>
        </p:nvSpPr>
        <p:spPr>
          <a:xfrm>
            <a:off x="1905000" y="4900364"/>
            <a:ext cx="6858000"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spc="150" baseline="0" dirty="0">
                <a:solidFill>
                  <a:schemeClr val="bg1"/>
                </a:solidFill>
              </a:rPr>
              <a:t>2025 ANNUAL CONFERENCE</a:t>
            </a:r>
          </a:p>
        </p:txBody>
      </p:sp>
      <p:pic>
        <p:nvPicPr>
          <p:cNvPr id="12" name="Picture 2">
            <a:extLst>
              <a:ext uri="{FF2B5EF4-FFF2-40B4-BE49-F238E27FC236}">
                <a16:creationId xmlns:a16="http://schemas.microsoft.com/office/drawing/2014/main" id="{D4EC1223-4ED7-0D4F-B3B3-E19FE9E2A2AA}"/>
              </a:ext>
            </a:extLst>
          </p:cNvPr>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p:blipFill>
        <p:spPr bwMode="auto">
          <a:xfrm>
            <a:off x="200025" y="4908177"/>
            <a:ext cx="1217034" cy="204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97E3F49D-C8AA-6DDD-DC03-C052B740A788}"/>
              </a:ext>
            </a:extLst>
          </p:cNvPr>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p:blipFill>
        <p:spPr bwMode="auto">
          <a:xfrm>
            <a:off x="200025" y="4909092"/>
            <a:ext cx="1217034" cy="204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034E050C-6480-469C-48D7-FC9E611983DA}"/>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2971800" y="4864319"/>
            <a:ext cx="3491139" cy="292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83" r:id="rId3"/>
    <p:sldLayoutId id="2147483675" r:id="rId4"/>
    <p:sldLayoutId id="2147483676" r:id="rId5"/>
    <p:sldLayoutId id="2147483677" r:id="rId6"/>
    <p:sldLayoutId id="2147483678" r:id="rId7"/>
    <p:sldLayoutId id="2147483679" r:id="rId8"/>
    <p:sldLayoutId id="2147483680" r:id="rId9"/>
    <p:sldLayoutId id="2147483681" r:id="rId10"/>
  </p:sldLayoutIdLst>
  <p:hf hdr="0"/>
  <p:txStyles>
    <p:title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p:titleStyle>
    <p:bodyStyle>
      <a:lvl1pPr marL="257175" indent="-171450" algn="l" defTabSz="685800" rtl="0" eaLnBrk="1" latinLnBrk="0" hangingPunct="1">
        <a:spcBef>
          <a:spcPct val="20000"/>
        </a:spcBef>
        <a:buClr>
          <a:schemeClr val="accent1"/>
        </a:buClr>
        <a:buFont typeface="Arial" pitchFamily="34" charset="0"/>
        <a:buChar char="•"/>
        <a:defRPr sz="1650" kern="1200">
          <a:solidFill>
            <a:srgbClr val="005984"/>
          </a:solidFill>
          <a:latin typeface="+mn-lt"/>
          <a:ea typeface="+mn-ea"/>
          <a:cs typeface="+mn-cs"/>
        </a:defRPr>
      </a:lvl1pPr>
      <a:lvl2pPr marL="480060" indent="-171450" algn="l" defTabSz="685800" rtl="0" eaLnBrk="1" latinLnBrk="0" hangingPunct="1">
        <a:spcBef>
          <a:spcPct val="20000"/>
        </a:spcBef>
        <a:buClr>
          <a:schemeClr val="accent2"/>
        </a:buClr>
        <a:buFont typeface="Arial" pitchFamily="34" charset="0"/>
        <a:buChar char="•"/>
        <a:defRPr sz="1500" kern="1200">
          <a:solidFill>
            <a:srgbClr val="005984"/>
          </a:solidFill>
          <a:latin typeface="+mn-lt"/>
          <a:ea typeface="+mn-ea"/>
          <a:cs typeface="+mn-cs"/>
        </a:defRPr>
      </a:lvl2pPr>
      <a:lvl3pPr marL="754380" indent="-171450" algn="l" defTabSz="685800" rtl="0" eaLnBrk="1" latinLnBrk="0" hangingPunct="1">
        <a:spcBef>
          <a:spcPct val="20000"/>
        </a:spcBef>
        <a:buClr>
          <a:schemeClr val="accent3"/>
        </a:buClr>
        <a:buFont typeface="Arial" pitchFamily="34" charset="0"/>
        <a:buChar char="•"/>
        <a:defRPr sz="1350" kern="1200" baseline="0">
          <a:solidFill>
            <a:srgbClr val="005984"/>
          </a:solidFill>
          <a:latin typeface="+mn-lt"/>
          <a:ea typeface="+mn-ea"/>
          <a:cs typeface="+mn-cs"/>
        </a:defRPr>
      </a:lvl3pPr>
      <a:lvl4pPr marL="960120" indent="-171450" algn="l" defTabSz="685800" rtl="0" eaLnBrk="1" latinLnBrk="0" hangingPunct="1">
        <a:spcBef>
          <a:spcPct val="20000"/>
        </a:spcBef>
        <a:buClr>
          <a:schemeClr val="accent4"/>
        </a:buClr>
        <a:buFont typeface="Arial" pitchFamily="34" charset="0"/>
        <a:buChar char="•"/>
        <a:defRPr sz="1200" kern="1200">
          <a:solidFill>
            <a:srgbClr val="005984"/>
          </a:solidFill>
          <a:latin typeface="+mn-lt"/>
          <a:ea typeface="+mn-ea"/>
          <a:cs typeface="+mn-cs"/>
        </a:defRPr>
      </a:lvl4pPr>
      <a:lvl5pPr marL="1165860" indent="-171450" algn="l" defTabSz="685800" rtl="0" eaLnBrk="1" latinLnBrk="0" hangingPunct="1">
        <a:spcBef>
          <a:spcPct val="20000"/>
        </a:spcBef>
        <a:buClr>
          <a:schemeClr val="accent5"/>
        </a:buClr>
        <a:buFont typeface="Arial" pitchFamily="34" charset="0"/>
        <a:buChar char="•"/>
        <a:defRPr sz="1050" kern="1200" baseline="0">
          <a:solidFill>
            <a:srgbClr val="005984"/>
          </a:solidFill>
          <a:latin typeface="+mn-lt"/>
          <a:ea typeface="+mn-ea"/>
          <a:cs typeface="+mn-cs"/>
        </a:defRPr>
      </a:lvl5pPr>
      <a:lvl6pPr marL="1303020" indent="-137160" algn="l" defTabSz="685800" rtl="0" eaLnBrk="1" latinLnBrk="0" hangingPunct="1">
        <a:spcBef>
          <a:spcPct val="20000"/>
        </a:spcBef>
        <a:buClr>
          <a:schemeClr val="accent1"/>
        </a:buClr>
        <a:buFont typeface="Arial" pitchFamily="34" charset="0"/>
        <a:buChar char="•"/>
        <a:defRPr sz="1050" kern="1200" baseline="0">
          <a:solidFill>
            <a:schemeClr val="tx1"/>
          </a:solidFill>
          <a:latin typeface="+mn-lt"/>
          <a:ea typeface="+mn-ea"/>
          <a:cs typeface="+mn-cs"/>
        </a:defRPr>
      </a:lvl6pPr>
      <a:lvl7pPr marL="1440180" indent="-137160" algn="l" defTabSz="685800" rtl="0" eaLnBrk="1" latinLnBrk="0" hangingPunct="1">
        <a:spcBef>
          <a:spcPct val="20000"/>
        </a:spcBef>
        <a:buClr>
          <a:schemeClr val="accent2"/>
        </a:buClr>
        <a:buFont typeface="Arial" pitchFamily="34" charset="0"/>
        <a:buChar char="•"/>
        <a:defRPr sz="1050" kern="1200">
          <a:solidFill>
            <a:schemeClr val="tx1"/>
          </a:solidFill>
          <a:latin typeface="+mn-lt"/>
          <a:ea typeface="+mn-ea"/>
          <a:cs typeface="+mn-cs"/>
        </a:defRPr>
      </a:lvl7pPr>
      <a:lvl8pPr marL="1577340" indent="-137160" algn="l" defTabSz="685800" rtl="0" eaLnBrk="1" latinLnBrk="0" hangingPunct="1">
        <a:spcBef>
          <a:spcPct val="20000"/>
        </a:spcBef>
        <a:buClr>
          <a:schemeClr val="accent3"/>
        </a:buClr>
        <a:buFont typeface="Arial" pitchFamily="34" charset="0"/>
        <a:buChar char="•"/>
        <a:defRPr sz="1050" kern="1200">
          <a:solidFill>
            <a:schemeClr val="tx1"/>
          </a:solidFill>
          <a:latin typeface="+mn-lt"/>
          <a:ea typeface="+mn-ea"/>
          <a:cs typeface="+mn-cs"/>
        </a:defRPr>
      </a:lvl8pPr>
      <a:lvl9pPr marL="1714500" indent="-137160" algn="l" defTabSz="685800" rtl="0" eaLnBrk="1" latinLnBrk="0" hangingPunct="1">
        <a:spcBef>
          <a:spcPct val="20000"/>
        </a:spcBef>
        <a:buClr>
          <a:schemeClr val="accent4"/>
        </a:buClr>
        <a:buFont typeface="Arial"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chart" Target="../charts/chart13.xml"/><Relationship Id="rId5" Type="http://schemas.openxmlformats.org/officeDocument/2006/relationships/image" Target="../media/image100.png"/><Relationship Id="rId4" Type="http://schemas.microsoft.com/office/2014/relationships/chartEx" Target="../charts/chartEx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chart" Target="../charts/chart14.xml"/><Relationship Id="rId5" Type="http://schemas.openxmlformats.org/officeDocument/2006/relationships/image" Target="../../media/image2.png"/><Relationship Id="rId4" Type="http://schemas.microsoft.com/office/2014/relationships/chartEx" Target="../charts/chartEx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chart" Target="../charts/chart16.xml"/><Relationship Id="rId4" Type="http://schemas.openxmlformats.org/officeDocument/2006/relationships/chart" Target="../charts/chart15.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1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hart" Target="../charts/chart18.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11/relationships/webextension" Target="../webextensions/webextension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C297B0B-F96C-2D4A-A9A4-D78DB14FF47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4116" y="-11430"/>
            <a:ext cx="9188116" cy="5175504"/>
          </a:xfrm>
          <a:prstGeom prst="rect">
            <a:avLst/>
          </a:prstGeom>
        </p:spPr>
      </p:pic>
    </p:spTree>
    <p:extLst>
      <p:ext uri="{BB962C8B-B14F-4D97-AF65-F5344CB8AC3E}">
        <p14:creationId xmlns:p14="http://schemas.microsoft.com/office/powerpoint/2010/main" val="451531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C58BD-4833-D23A-7150-CB7561EE889C}"/>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E23821-8F89-9F5C-9F08-70C1901C5F8E}"/>
              </a:ext>
            </a:extLst>
          </p:cNvPr>
          <p:cNvSpPr>
            <a:spLocks noGrp="1"/>
          </p:cNvSpPr>
          <p:nvPr>
            <p:ph type="sldNum" sz="quarter" idx="4"/>
          </p:nvPr>
        </p:nvSpPr>
        <p:spPr/>
        <p:txBody>
          <a:bodyPr/>
          <a:lstStyle/>
          <a:p>
            <a:fld id="{43D40276-83F3-4781-A95C-91C403F45549}" type="slidenum">
              <a:rPr lang="en-US" smtClean="0"/>
              <a:t>10</a:t>
            </a:fld>
            <a:endParaRPr lang="en-US" dirty="0"/>
          </a:p>
        </p:txBody>
      </p:sp>
      <p:pic>
        <p:nvPicPr>
          <p:cNvPr id="2" name="Picture 1">
            <a:extLst>
              <a:ext uri="{FF2B5EF4-FFF2-40B4-BE49-F238E27FC236}">
                <a16:creationId xmlns:a16="http://schemas.microsoft.com/office/drawing/2014/main" id="{AB262B93-3772-39C4-B1D1-15989294BB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A7493B77-61A5-0014-E6F1-38B338EFB8F9}"/>
              </a:ext>
            </a:extLst>
          </p:cNvPr>
          <p:cNvSpPr>
            <a:spLocks noGrp="1"/>
          </p:cNvSpPr>
          <p:nvPr>
            <p:ph type="title"/>
          </p:nvPr>
        </p:nvSpPr>
        <p:spPr>
          <a:xfrm>
            <a:off x="1143000" y="280986"/>
            <a:ext cx="8000999" cy="533400"/>
          </a:xfrm>
        </p:spPr>
        <p:txBody>
          <a:bodyPr/>
          <a:lstStyle/>
          <a:p>
            <a:r>
              <a:rPr lang="en-US" dirty="0">
                <a:solidFill>
                  <a:schemeClr val="bg1"/>
                </a:solidFill>
              </a:rPr>
              <a:t>Backlog 2024 Actual (months)</a:t>
            </a:r>
          </a:p>
        </p:txBody>
      </p:sp>
      <p:graphicFrame>
        <p:nvGraphicFramePr>
          <p:cNvPr id="9" name="Content Placeholder 7" title="Chart">
            <a:extLst>
              <a:ext uri="{FF2B5EF4-FFF2-40B4-BE49-F238E27FC236}">
                <a16:creationId xmlns:a16="http://schemas.microsoft.com/office/drawing/2014/main" id="{BC4B47D9-A9F4-EF95-F8FB-2E4160D57713}"/>
              </a:ext>
            </a:extLst>
          </p:cNvPr>
          <p:cNvGraphicFramePr>
            <a:graphicFrameLocks/>
          </p:cNvGraphicFramePr>
          <p:nvPr>
            <p:extLst>
              <p:ext uri="{D42A27DB-BD31-4B8C-83A1-F6EECF244321}">
                <p14:modId xmlns:p14="http://schemas.microsoft.com/office/powerpoint/2010/main" val="1122422001"/>
              </p:ext>
            </p:extLst>
          </p:nvPr>
        </p:nvGraphicFramePr>
        <p:xfrm>
          <a:off x="228600" y="923924"/>
          <a:ext cx="78486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30306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E850A-B273-D6E0-412F-733A2B96D69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5B9AA93-CC89-6C6D-CC57-59B03866CB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C5E85CA9-635A-1F2D-8CA9-E9880A0B88AA}"/>
              </a:ext>
            </a:extLst>
          </p:cNvPr>
          <p:cNvSpPr>
            <a:spLocks noGrp="1"/>
          </p:cNvSpPr>
          <p:nvPr>
            <p:ph type="title"/>
          </p:nvPr>
        </p:nvSpPr>
        <p:spPr>
          <a:xfrm>
            <a:off x="1143000" y="280986"/>
            <a:ext cx="8000999" cy="533400"/>
          </a:xfrm>
        </p:spPr>
        <p:txBody>
          <a:bodyPr/>
          <a:lstStyle/>
          <a:p>
            <a:r>
              <a:rPr lang="en-US" dirty="0">
                <a:solidFill>
                  <a:schemeClr val="bg1"/>
                </a:solidFill>
              </a:rPr>
              <a:t>Backlog Trends 2025 Expected </a:t>
            </a:r>
          </a:p>
        </p:txBody>
      </p:sp>
      <p:sp>
        <p:nvSpPr>
          <p:cNvPr id="4" name="Slide Number Placeholder 3">
            <a:extLst>
              <a:ext uri="{FF2B5EF4-FFF2-40B4-BE49-F238E27FC236}">
                <a16:creationId xmlns:a16="http://schemas.microsoft.com/office/drawing/2014/main" id="{370DC313-1515-B195-9B48-C52296E3623C}"/>
              </a:ext>
            </a:extLst>
          </p:cNvPr>
          <p:cNvSpPr>
            <a:spLocks noGrp="1"/>
          </p:cNvSpPr>
          <p:nvPr>
            <p:ph type="sldNum" sz="quarter" idx="4"/>
          </p:nvPr>
        </p:nvSpPr>
        <p:spPr/>
        <p:txBody>
          <a:bodyPr/>
          <a:lstStyle/>
          <a:p>
            <a:fld id="{43D40276-83F3-4781-A95C-91C403F45549}" type="slidenum">
              <a:rPr lang="en-US" smtClean="0"/>
              <a:t>11</a:t>
            </a:fld>
            <a:endParaRPr lang="en-US" dirty="0"/>
          </a:p>
        </p:txBody>
      </p:sp>
      <p:graphicFrame>
        <p:nvGraphicFramePr>
          <p:cNvPr id="7" name="Content Placeholder 4" title="Chart">
            <a:extLst>
              <a:ext uri="{FF2B5EF4-FFF2-40B4-BE49-F238E27FC236}">
                <a16:creationId xmlns:a16="http://schemas.microsoft.com/office/drawing/2014/main" id="{481B5921-0A69-6F86-D7E1-9F0FB4F3D78F}"/>
              </a:ext>
            </a:extLst>
          </p:cNvPr>
          <p:cNvGraphicFramePr>
            <a:graphicFrameLocks noGrp="1"/>
          </p:cNvGraphicFramePr>
          <p:nvPr>
            <p:ph idx="1"/>
            <p:extLst>
              <p:ext uri="{D42A27DB-BD31-4B8C-83A1-F6EECF244321}">
                <p14:modId xmlns:p14="http://schemas.microsoft.com/office/powerpoint/2010/main" val="141918064"/>
              </p:ext>
            </p:extLst>
          </p:nvPr>
        </p:nvGraphicFramePr>
        <p:xfrm>
          <a:off x="1295399" y="1034626"/>
          <a:ext cx="7696200" cy="372904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18657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8DB6F-0AE9-5358-3EA2-570DBE2FBD8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3D3E6C5-DBA5-8D98-C594-69AB9D1A3B04}"/>
              </a:ext>
            </a:extLst>
          </p:cNvPr>
          <p:cNvSpPr>
            <a:spLocks noGrp="1"/>
          </p:cNvSpPr>
          <p:nvPr>
            <p:ph type="sldNum" sz="quarter" idx="4"/>
          </p:nvPr>
        </p:nvSpPr>
        <p:spPr/>
        <p:txBody>
          <a:bodyPr/>
          <a:lstStyle/>
          <a:p>
            <a:fld id="{43D40276-83F3-4781-A95C-91C403F45549}" type="slidenum">
              <a:rPr lang="en-US" smtClean="0"/>
              <a:t>12</a:t>
            </a:fld>
            <a:endParaRPr lang="en-US" dirty="0"/>
          </a:p>
        </p:txBody>
      </p:sp>
      <p:pic>
        <p:nvPicPr>
          <p:cNvPr id="2" name="Picture 1">
            <a:extLst>
              <a:ext uri="{FF2B5EF4-FFF2-40B4-BE49-F238E27FC236}">
                <a16:creationId xmlns:a16="http://schemas.microsoft.com/office/drawing/2014/main" id="{205C68E1-A03C-A147-89B1-2250EEBC4D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CDB3EF6A-D785-28CD-E132-1C70ECEA9796}"/>
              </a:ext>
            </a:extLst>
          </p:cNvPr>
          <p:cNvSpPr>
            <a:spLocks noGrp="1"/>
          </p:cNvSpPr>
          <p:nvPr>
            <p:ph type="title"/>
          </p:nvPr>
        </p:nvSpPr>
        <p:spPr>
          <a:xfrm>
            <a:off x="1143000" y="280986"/>
            <a:ext cx="8001000" cy="533400"/>
          </a:xfrm>
        </p:spPr>
        <p:txBody>
          <a:bodyPr/>
          <a:lstStyle/>
          <a:p>
            <a:r>
              <a:rPr lang="en-US" dirty="0">
                <a:solidFill>
                  <a:schemeClr val="bg1"/>
                </a:solidFill>
              </a:rPr>
              <a:t>Days Sales Unbilled </a:t>
            </a:r>
            <a:r>
              <a:rPr lang="en-US" sz="3000" dirty="0">
                <a:solidFill>
                  <a:schemeClr val="bg1"/>
                </a:solidFill>
              </a:rPr>
              <a:t>(DSU)</a:t>
            </a:r>
            <a:r>
              <a:rPr lang="en-US" dirty="0">
                <a:solidFill>
                  <a:schemeClr val="bg1"/>
                </a:solidFill>
              </a:rPr>
              <a:t> 2024 Actual</a:t>
            </a:r>
          </a:p>
        </p:txBody>
      </p:sp>
      <p:graphicFrame>
        <p:nvGraphicFramePr>
          <p:cNvPr id="7" name="Content Placeholder 7" title="Chart">
            <a:extLst>
              <a:ext uri="{FF2B5EF4-FFF2-40B4-BE49-F238E27FC236}">
                <a16:creationId xmlns:a16="http://schemas.microsoft.com/office/drawing/2014/main" id="{D32859AF-25C8-F5A5-BAC0-0F8F023075A4}"/>
              </a:ext>
            </a:extLst>
          </p:cNvPr>
          <p:cNvGraphicFramePr>
            <a:graphicFrameLocks/>
          </p:cNvGraphicFramePr>
          <p:nvPr>
            <p:extLst>
              <p:ext uri="{D42A27DB-BD31-4B8C-83A1-F6EECF244321}">
                <p14:modId xmlns:p14="http://schemas.microsoft.com/office/powerpoint/2010/main" val="492704446"/>
              </p:ext>
            </p:extLst>
          </p:nvPr>
        </p:nvGraphicFramePr>
        <p:xfrm>
          <a:off x="228600" y="923924"/>
          <a:ext cx="78486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81622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0E7F3-5B51-8CEE-AA31-8AFAA33EB6F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32D8565-4A4B-C369-71CB-10A5FE7DD1FB}"/>
              </a:ext>
            </a:extLst>
          </p:cNvPr>
          <p:cNvSpPr>
            <a:spLocks noGrp="1"/>
          </p:cNvSpPr>
          <p:nvPr>
            <p:ph type="sldNum" sz="quarter" idx="4"/>
          </p:nvPr>
        </p:nvSpPr>
        <p:spPr/>
        <p:txBody>
          <a:bodyPr/>
          <a:lstStyle/>
          <a:p>
            <a:fld id="{43D40276-83F3-4781-A95C-91C403F45549}" type="slidenum">
              <a:rPr lang="en-US" smtClean="0"/>
              <a:t>13</a:t>
            </a:fld>
            <a:endParaRPr lang="en-US" dirty="0"/>
          </a:p>
        </p:txBody>
      </p:sp>
      <p:pic>
        <p:nvPicPr>
          <p:cNvPr id="2" name="Picture 1">
            <a:extLst>
              <a:ext uri="{FF2B5EF4-FFF2-40B4-BE49-F238E27FC236}">
                <a16:creationId xmlns:a16="http://schemas.microsoft.com/office/drawing/2014/main" id="{D347D07D-14BC-B4EE-5E9F-2E7D60CFBE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D5D18AFE-BB60-8647-C1E1-5CCCF6FF33D9}"/>
              </a:ext>
            </a:extLst>
          </p:cNvPr>
          <p:cNvSpPr>
            <a:spLocks noGrp="1"/>
          </p:cNvSpPr>
          <p:nvPr>
            <p:ph type="title"/>
          </p:nvPr>
        </p:nvSpPr>
        <p:spPr>
          <a:xfrm>
            <a:off x="1143000" y="280986"/>
            <a:ext cx="8001000" cy="533400"/>
          </a:xfrm>
        </p:spPr>
        <p:txBody>
          <a:bodyPr/>
          <a:lstStyle/>
          <a:p>
            <a:r>
              <a:rPr lang="en-US" dirty="0">
                <a:solidFill>
                  <a:schemeClr val="bg1"/>
                </a:solidFill>
              </a:rPr>
              <a:t>Days Sales Unbilled </a:t>
            </a:r>
            <a:r>
              <a:rPr lang="en-US" sz="3000" dirty="0">
                <a:solidFill>
                  <a:schemeClr val="bg1"/>
                </a:solidFill>
              </a:rPr>
              <a:t>(DSU)</a:t>
            </a:r>
            <a:r>
              <a:rPr lang="en-US" dirty="0">
                <a:solidFill>
                  <a:schemeClr val="bg1"/>
                </a:solidFill>
              </a:rPr>
              <a:t> 2025 Expected</a:t>
            </a:r>
          </a:p>
        </p:txBody>
      </p:sp>
      <p:graphicFrame>
        <p:nvGraphicFramePr>
          <p:cNvPr id="5" name="Content Placeholder 4" title="Chart">
            <a:extLst>
              <a:ext uri="{FF2B5EF4-FFF2-40B4-BE49-F238E27FC236}">
                <a16:creationId xmlns:a16="http://schemas.microsoft.com/office/drawing/2014/main" id="{7A756370-B1E2-2063-30DD-2615CC704918}"/>
              </a:ext>
            </a:extLst>
          </p:cNvPr>
          <p:cNvGraphicFramePr>
            <a:graphicFrameLocks noGrp="1"/>
          </p:cNvGraphicFramePr>
          <p:nvPr>
            <p:ph idx="1"/>
            <p:extLst>
              <p:ext uri="{D42A27DB-BD31-4B8C-83A1-F6EECF244321}">
                <p14:modId xmlns:p14="http://schemas.microsoft.com/office/powerpoint/2010/main" val="3136335681"/>
              </p:ext>
            </p:extLst>
          </p:nvPr>
        </p:nvGraphicFramePr>
        <p:xfrm>
          <a:off x="1275336" y="1033460"/>
          <a:ext cx="7696200" cy="372904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45430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52C13-8E63-8A76-9808-74696415612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BAD37446-FA3E-E244-74C2-796015ABB55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E78F4654-C985-2AA4-AF6D-5ECCB3CCD7DB}"/>
              </a:ext>
            </a:extLst>
          </p:cNvPr>
          <p:cNvSpPr>
            <a:spLocks noGrp="1"/>
          </p:cNvSpPr>
          <p:nvPr>
            <p:ph type="title"/>
          </p:nvPr>
        </p:nvSpPr>
        <p:spPr>
          <a:xfrm>
            <a:off x="1143000" y="280986"/>
            <a:ext cx="8000999" cy="533400"/>
          </a:xfrm>
        </p:spPr>
        <p:txBody>
          <a:bodyPr/>
          <a:lstStyle/>
          <a:p>
            <a:r>
              <a:rPr lang="en-US" dirty="0">
                <a:solidFill>
                  <a:schemeClr val="bg1"/>
                </a:solidFill>
              </a:rPr>
              <a:t>Days Sales Outstanding </a:t>
            </a:r>
            <a:r>
              <a:rPr lang="en-US" sz="3000" dirty="0">
                <a:solidFill>
                  <a:schemeClr val="bg1"/>
                </a:solidFill>
              </a:rPr>
              <a:t>(DSO)</a:t>
            </a:r>
            <a:r>
              <a:rPr lang="en-US" dirty="0">
                <a:solidFill>
                  <a:schemeClr val="bg1"/>
                </a:solidFill>
              </a:rPr>
              <a:t> Actual</a:t>
            </a:r>
          </a:p>
        </p:txBody>
      </p:sp>
      <p:sp>
        <p:nvSpPr>
          <p:cNvPr id="4" name="Slide Number Placeholder 3">
            <a:extLst>
              <a:ext uri="{FF2B5EF4-FFF2-40B4-BE49-F238E27FC236}">
                <a16:creationId xmlns:a16="http://schemas.microsoft.com/office/drawing/2014/main" id="{F97BB6ED-1F61-0175-0480-DE5FC60BC7B8}"/>
              </a:ext>
            </a:extLst>
          </p:cNvPr>
          <p:cNvSpPr>
            <a:spLocks noGrp="1"/>
          </p:cNvSpPr>
          <p:nvPr>
            <p:ph type="sldNum" sz="quarter" idx="4"/>
          </p:nvPr>
        </p:nvSpPr>
        <p:spPr/>
        <p:txBody>
          <a:bodyPr/>
          <a:lstStyle/>
          <a:p>
            <a:fld id="{43D40276-83F3-4781-A95C-91C403F45549}" type="slidenum">
              <a:rPr lang="en-US" smtClean="0"/>
              <a:t>14</a:t>
            </a:fld>
            <a:endParaRPr lang="en-US" dirty="0"/>
          </a:p>
        </p:txBody>
      </p:sp>
      <p:graphicFrame>
        <p:nvGraphicFramePr>
          <p:cNvPr id="7" name="Content Placeholder 7" title="Chart">
            <a:extLst>
              <a:ext uri="{FF2B5EF4-FFF2-40B4-BE49-F238E27FC236}">
                <a16:creationId xmlns:a16="http://schemas.microsoft.com/office/drawing/2014/main" id="{C28636B7-1DA7-BE23-0CC4-E8030E21E7DA}"/>
              </a:ext>
            </a:extLst>
          </p:cNvPr>
          <p:cNvGraphicFramePr>
            <a:graphicFrameLocks/>
          </p:cNvGraphicFramePr>
          <p:nvPr>
            <p:extLst>
              <p:ext uri="{D42A27DB-BD31-4B8C-83A1-F6EECF244321}">
                <p14:modId xmlns:p14="http://schemas.microsoft.com/office/powerpoint/2010/main" val="1342333437"/>
              </p:ext>
            </p:extLst>
          </p:nvPr>
        </p:nvGraphicFramePr>
        <p:xfrm>
          <a:off x="228600" y="923924"/>
          <a:ext cx="78486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06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3A26B-57A7-1B7A-8C92-3BDA9B7E3CD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B714896-E1D7-F80A-629F-BA82A9F892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C84A1CA4-D7BF-F07B-477B-98426ABB9810}"/>
              </a:ext>
            </a:extLst>
          </p:cNvPr>
          <p:cNvSpPr>
            <a:spLocks noGrp="1"/>
          </p:cNvSpPr>
          <p:nvPr>
            <p:ph type="title"/>
          </p:nvPr>
        </p:nvSpPr>
        <p:spPr>
          <a:xfrm>
            <a:off x="1143000" y="280986"/>
            <a:ext cx="7924800" cy="533400"/>
          </a:xfrm>
        </p:spPr>
        <p:txBody>
          <a:bodyPr/>
          <a:lstStyle/>
          <a:p>
            <a:r>
              <a:rPr lang="en-US" dirty="0">
                <a:solidFill>
                  <a:schemeClr val="bg1"/>
                </a:solidFill>
              </a:rPr>
              <a:t>Days Sales Outstanding 2025 Expected</a:t>
            </a:r>
          </a:p>
        </p:txBody>
      </p:sp>
      <p:sp>
        <p:nvSpPr>
          <p:cNvPr id="4" name="Slide Number Placeholder 3">
            <a:extLst>
              <a:ext uri="{FF2B5EF4-FFF2-40B4-BE49-F238E27FC236}">
                <a16:creationId xmlns:a16="http://schemas.microsoft.com/office/drawing/2014/main" id="{D8A82F74-B25A-0EEE-AB00-EA4783DDA7F9}"/>
              </a:ext>
            </a:extLst>
          </p:cNvPr>
          <p:cNvSpPr>
            <a:spLocks noGrp="1"/>
          </p:cNvSpPr>
          <p:nvPr>
            <p:ph type="sldNum" sz="quarter" idx="4"/>
          </p:nvPr>
        </p:nvSpPr>
        <p:spPr/>
        <p:txBody>
          <a:bodyPr/>
          <a:lstStyle/>
          <a:p>
            <a:fld id="{43D40276-83F3-4781-A95C-91C403F45549}" type="slidenum">
              <a:rPr lang="en-US" smtClean="0"/>
              <a:t>15</a:t>
            </a:fld>
            <a:endParaRPr lang="en-US" dirty="0"/>
          </a:p>
        </p:txBody>
      </p:sp>
      <p:graphicFrame>
        <p:nvGraphicFramePr>
          <p:cNvPr id="10" name="Content Placeholder 4" title="Chart">
            <a:extLst>
              <a:ext uri="{FF2B5EF4-FFF2-40B4-BE49-F238E27FC236}">
                <a16:creationId xmlns:a16="http://schemas.microsoft.com/office/drawing/2014/main" id="{A705B4B6-61B8-8D6F-C233-68B4FAA7D780}"/>
              </a:ext>
            </a:extLst>
          </p:cNvPr>
          <p:cNvGraphicFramePr>
            <a:graphicFrameLocks noGrp="1"/>
          </p:cNvGraphicFramePr>
          <p:nvPr>
            <p:ph idx="1"/>
            <p:extLst>
              <p:ext uri="{D42A27DB-BD31-4B8C-83A1-F6EECF244321}">
                <p14:modId xmlns:p14="http://schemas.microsoft.com/office/powerpoint/2010/main" val="644898853"/>
              </p:ext>
            </p:extLst>
          </p:nvPr>
        </p:nvGraphicFramePr>
        <p:xfrm>
          <a:off x="1295399" y="1034626"/>
          <a:ext cx="7696200" cy="372904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60422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CA4A5-48AE-2C28-3913-BF5EBA4B5F8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D693170-8215-3793-A1BF-1B9F5C9CFA5B}"/>
              </a:ext>
            </a:extLst>
          </p:cNvPr>
          <p:cNvSpPr>
            <a:spLocks noGrp="1"/>
          </p:cNvSpPr>
          <p:nvPr>
            <p:ph type="sldNum" sz="quarter" idx="4"/>
          </p:nvPr>
        </p:nvSpPr>
        <p:spPr/>
        <p:txBody>
          <a:bodyPr/>
          <a:lstStyle/>
          <a:p>
            <a:fld id="{43D40276-83F3-4781-A95C-91C403F45549}" type="slidenum">
              <a:rPr lang="en-US" smtClean="0"/>
              <a:t>16</a:t>
            </a:fld>
            <a:endParaRPr lang="en-US" dirty="0"/>
          </a:p>
        </p:txBody>
      </p:sp>
      <p:pic>
        <p:nvPicPr>
          <p:cNvPr id="2" name="Picture 1">
            <a:extLst>
              <a:ext uri="{FF2B5EF4-FFF2-40B4-BE49-F238E27FC236}">
                <a16:creationId xmlns:a16="http://schemas.microsoft.com/office/drawing/2014/main" id="{5CC8F8F2-A3B6-04D5-537E-58A818E141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mc:AlternateContent xmlns:mc="http://schemas.openxmlformats.org/markup-compatibility/2006" xmlns:cx1="http://schemas.microsoft.com/office/drawing/2015/9/8/chartex">
        <mc:Choice Requires="cx1">
          <p:graphicFrame>
            <p:nvGraphicFramePr>
              <p:cNvPr id="8" name="Content Placeholder 4">
                <a:extLst>
                  <a:ext uri="{FF2B5EF4-FFF2-40B4-BE49-F238E27FC236}">
                    <a16:creationId xmlns:a16="http://schemas.microsoft.com/office/drawing/2014/main" id="{2EEF87A8-5150-A17F-8A3D-1702028B9CFD}"/>
                  </a:ext>
                </a:extLst>
              </p:cNvPr>
              <p:cNvGraphicFramePr>
                <a:graphicFrameLocks noGrp="1"/>
              </p:cNvGraphicFramePr>
              <p:nvPr>
                <p:ph idx="1"/>
                <p:extLst>
                  <p:ext uri="{D42A27DB-BD31-4B8C-83A1-F6EECF244321}">
                    <p14:modId xmlns:p14="http://schemas.microsoft.com/office/powerpoint/2010/main" val="3147774337"/>
                  </p:ext>
                </p:extLst>
              </p:nvPr>
            </p:nvGraphicFramePr>
            <p:xfrm>
              <a:off x="323376" y="1509093"/>
              <a:ext cx="7620000" cy="3257550"/>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8" name="Content Placeholder 4">
                <a:extLst>
                  <a:ext uri="{FF2B5EF4-FFF2-40B4-BE49-F238E27FC236}">
                    <a16:creationId xmlns:a16="http://schemas.microsoft.com/office/drawing/2014/main" id="{2EEF87A8-5150-A17F-8A3D-1702028B9CFD}"/>
                  </a:ext>
                </a:extLst>
              </p:cNvPr>
              <p:cNvPicPr>
                <a:picLocks noGrp="1" noRot="1" noChangeAspect="1" noMove="1" noResize="1" noEditPoints="1" noAdjustHandles="1" noChangeArrowheads="1" noChangeShapeType="1"/>
              </p:cNvPicPr>
              <p:nvPr/>
            </p:nvPicPr>
            <p:blipFill>
              <a:blip r:embed="rId5"/>
              <a:stretch>
                <a:fillRect/>
              </a:stretch>
            </p:blipFill>
            <p:spPr>
              <a:xfrm>
                <a:off x="323376" y="1509093"/>
                <a:ext cx="7620000" cy="3257550"/>
              </a:xfrm>
              <a:prstGeom prst="rect">
                <a:avLst/>
              </a:prstGeom>
            </p:spPr>
          </p:pic>
        </mc:Fallback>
      </mc:AlternateContent>
      <p:graphicFrame>
        <p:nvGraphicFramePr>
          <p:cNvPr id="5" name="Content Placeholder 4" title="Chart">
            <a:extLst>
              <a:ext uri="{FF2B5EF4-FFF2-40B4-BE49-F238E27FC236}">
                <a16:creationId xmlns:a16="http://schemas.microsoft.com/office/drawing/2014/main" id="{292B15CE-9A1C-8660-218F-198DAA309764}"/>
              </a:ext>
            </a:extLst>
          </p:cNvPr>
          <p:cNvGraphicFramePr>
            <a:graphicFrameLocks/>
          </p:cNvGraphicFramePr>
          <p:nvPr>
            <p:extLst>
              <p:ext uri="{D42A27DB-BD31-4B8C-83A1-F6EECF244321}">
                <p14:modId xmlns:p14="http://schemas.microsoft.com/office/powerpoint/2010/main" val="3423653684"/>
              </p:ext>
            </p:extLst>
          </p:nvPr>
        </p:nvGraphicFramePr>
        <p:xfrm>
          <a:off x="790903" y="1082820"/>
          <a:ext cx="8361025" cy="3629237"/>
        </p:xfrm>
        <a:graphic>
          <a:graphicData uri="http://schemas.openxmlformats.org/drawingml/2006/chart">
            <c:chart xmlns:c="http://schemas.openxmlformats.org/drawingml/2006/chart" xmlns:r="http://schemas.openxmlformats.org/officeDocument/2006/relationships" r:id="rId6"/>
          </a:graphicData>
        </a:graphic>
      </p:graphicFrame>
      <p:sp>
        <p:nvSpPr>
          <p:cNvPr id="3" name="Title 2">
            <a:extLst>
              <a:ext uri="{FF2B5EF4-FFF2-40B4-BE49-F238E27FC236}">
                <a16:creationId xmlns:a16="http://schemas.microsoft.com/office/drawing/2014/main" id="{216F9EAD-C338-0AEB-5994-506BA0979279}"/>
              </a:ext>
            </a:extLst>
          </p:cNvPr>
          <p:cNvSpPr>
            <a:spLocks noGrp="1"/>
          </p:cNvSpPr>
          <p:nvPr>
            <p:ph type="title"/>
          </p:nvPr>
        </p:nvSpPr>
        <p:spPr>
          <a:xfrm>
            <a:off x="1143000" y="280986"/>
            <a:ext cx="8000999" cy="533400"/>
          </a:xfrm>
        </p:spPr>
        <p:txBody>
          <a:bodyPr/>
          <a:lstStyle/>
          <a:p>
            <a:r>
              <a:rPr lang="en-US" dirty="0">
                <a:solidFill>
                  <a:schemeClr val="bg1"/>
                </a:solidFill>
              </a:rPr>
              <a:t>2025 Expected Headcount Trends</a:t>
            </a:r>
          </a:p>
        </p:txBody>
      </p:sp>
    </p:spTree>
    <p:extLst>
      <p:ext uri="{BB962C8B-B14F-4D97-AF65-F5344CB8AC3E}">
        <p14:creationId xmlns:p14="http://schemas.microsoft.com/office/powerpoint/2010/main" val="747824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E15B8-8F6B-CFF9-4A35-15B7772121E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E74C7A-A72C-1902-6834-B816DCBA44F6}"/>
              </a:ext>
            </a:extLst>
          </p:cNvPr>
          <p:cNvSpPr>
            <a:spLocks noGrp="1"/>
          </p:cNvSpPr>
          <p:nvPr>
            <p:ph type="sldNum" sz="quarter" idx="4"/>
          </p:nvPr>
        </p:nvSpPr>
        <p:spPr/>
        <p:txBody>
          <a:bodyPr/>
          <a:lstStyle/>
          <a:p>
            <a:fld id="{43D40276-83F3-4781-A95C-91C403F45549}" type="slidenum">
              <a:rPr lang="en-US" smtClean="0"/>
              <a:t>17</a:t>
            </a:fld>
            <a:endParaRPr lang="en-US" dirty="0"/>
          </a:p>
        </p:txBody>
      </p:sp>
      <p:pic>
        <p:nvPicPr>
          <p:cNvPr id="2" name="Picture 1">
            <a:extLst>
              <a:ext uri="{FF2B5EF4-FFF2-40B4-BE49-F238E27FC236}">
                <a16:creationId xmlns:a16="http://schemas.microsoft.com/office/drawing/2014/main" id="{0BEF4CFD-5D16-422E-A943-8A540580690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mc:AlternateContent xmlns:mc="http://schemas.openxmlformats.org/markup-compatibility/2006" xmlns:cx1="http://schemas.microsoft.com/office/drawing/2015/9/8/chartex">
        <mc:Choice Requires="cx1">
          <p:graphicFrame>
            <p:nvGraphicFramePr>
              <p:cNvPr id="8" name="Content Placeholder 4">
                <a:extLst>
                  <a:ext uri="{FF2B5EF4-FFF2-40B4-BE49-F238E27FC236}">
                    <a16:creationId xmlns:a16="http://schemas.microsoft.com/office/drawing/2014/main" id="{BCFA9E00-E86A-4E68-35BB-5076F46C129C}"/>
                  </a:ext>
                </a:extLst>
              </p:cNvPr>
              <p:cNvGraphicFramePr>
                <a:graphicFrameLocks noGrp="1"/>
              </p:cNvGraphicFramePr>
              <p:nvPr>
                <p:ph idx="1"/>
              </p:nvPr>
            </p:nvGraphicFramePr>
            <p:xfrm>
              <a:off x="323376" y="1509093"/>
              <a:ext cx="7620000" cy="3257550"/>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8" name="Content Placeholder 4">
                <a:extLst>
                  <a:ext uri="{FF2B5EF4-FFF2-40B4-BE49-F238E27FC236}">
                    <a16:creationId xmlns:a16="http://schemas.microsoft.com/office/drawing/2014/main" id="{BCFA9E00-E86A-4E68-35BB-5076F46C129C}"/>
                  </a:ext>
                </a:extLst>
              </p:cNvPr>
              <p:cNvPicPr>
                <a:picLocks noGrp="1" noRot="1" noChangeAspect="1" noMove="1" noResize="1" noEditPoints="1" noAdjustHandles="1" noChangeArrowheads="1" noChangeShapeType="1"/>
              </p:cNvPicPr>
              <p:nvPr/>
            </p:nvPicPr>
            <p:blipFill>
              <a:blip r:embed="rId5"/>
              <a:stretch>
                <a:fillRect/>
              </a:stretch>
            </p:blipFill>
            <p:spPr>
              <a:xfrm>
                <a:off x="323376" y="1509093"/>
                <a:ext cx="7620000" cy="3257550"/>
              </a:xfrm>
              <a:prstGeom prst="rect">
                <a:avLst/>
              </a:prstGeom>
            </p:spPr>
          </p:pic>
        </mc:Fallback>
      </mc:AlternateContent>
      <p:graphicFrame>
        <p:nvGraphicFramePr>
          <p:cNvPr id="6" name="Content Placeholder 4" title="Chart">
            <a:extLst>
              <a:ext uri="{FF2B5EF4-FFF2-40B4-BE49-F238E27FC236}">
                <a16:creationId xmlns:a16="http://schemas.microsoft.com/office/drawing/2014/main" id="{9CC45863-A953-F270-8026-C4BE638AA9B5}"/>
              </a:ext>
            </a:extLst>
          </p:cNvPr>
          <p:cNvGraphicFramePr>
            <a:graphicFrameLocks/>
          </p:cNvGraphicFramePr>
          <p:nvPr>
            <p:extLst>
              <p:ext uri="{D42A27DB-BD31-4B8C-83A1-F6EECF244321}">
                <p14:modId xmlns:p14="http://schemas.microsoft.com/office/powerpoint/2010/main" val="3071140859"/>
              </p:ext>
            </p:extLst>
          </p:nvPr>
        </p:nvGraphicFramePr>
        <p:xfrm>
          <a:off x="762000" y="1036500"/>
          <a:ext cx="7877824" cy="3726556"/>
        </p:xfrm>
        <a:graphic>
          <a:graphicData uri="http://schemas.openxmlformats.org/drawingml/2006/chart">
            <c:chart xmlns:c="http://schemas.openxmlformats.org/drawingml/2006/chart" xmlns:r="http://schemas.openxmlformats.org/officeDocument/2006/relationships" r:id="rId6"/>
          </a:graphicData>
        </a:graphic>
      </p:graphicFrame>
      <p:sp>
        <p:nvSpPr>
          <p:cNvPr id="3" name="Title 2">
            <a:extLst>
              <a:ext uri="{FF2B5EF4-FFF2-40B4-BE49-F238E27FC236}">
                <a16:creationId xmlns:a16="http://schemas.microsoft.com/office/drawing/2014/main" id="{1A21E159-2F35-2E85-9A5A-CE14AE22161E}"/>
              </a:ext>
            </a:extLst>
          </p:cNvPr>
          <p:cNvSpPr>
            <a:spLocks noGrp="1"/>
          </p:cNvSpPr>
          <p:nvPr>
            <p:ph type="title"/>
          </p:nvPr>
        </p:nvSpPr>
        <p:spPr>
          <a:xfrm>
            <a:off x="1143000" y="280986"/>
            <a:ext cx="8000999" cy="533400"/>
          </a:xfrm>
        </p:spPr>
        <p:txBody>
          <a:bodyPr/>
          <a:lstStyle/>
          <a:p>
            <a:r>
              <a:rPr lang="en-US" dirty="0">
                <a:solidFill>
                  <a:schemeClr val="bg1"/>
                </a:solidFill>
              </a:rPr>
              <a:t>2025 Expected Billing Rates Trends</a:t>
            </a:r>
          </a:p>
        </p:txBody>
      </p:sp>
    </p:spTree>
    <p:extLst>
      <p:ext uri="{BB962C8B-B14F-4D97-AF65-F5344CB8AC3E}">
        <p14:creationId xmlns:p14="http://schemas.microsoft.com/office/powerpoint/2010/main" val="3275721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A3133-A330-C70E-6C71-5F4D45C2EB8E}"/>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39FDCC-199B-FBCF-5D83-2614D30A2D62}"/>
              </a:ext>
            </a:extLst>
          </p:cNvPr>
          <p:cNvSpPr>
            <a:spLocks noGrp="1"/>
          </p:cNvSpPr>
          <p:nvPr>
            <p:ph type="sldNum" sz="quarter" idx="4"/>
          </p:nvPr>
        </p:nvSpPr>
        <p:spPr/>
        <p:txBody>
          <a:bodyPr/>
          <a:lstStyle/>
          <a:p>
            <a:fld id="{43D40276-83F3-4781-A95C-91C403F45549}" type="slidenum">
              <a:rPr lang="en-US" smtClean="0"/>
              <a:t>18</a:t>
            </a:fld>
            <a:endParaRPr lang="en-US" dirty="0"/>
          </a:p>
        </p:txBody>
      </p:sp>
      <p:pic>
        <p:nvPicPr>
          <p:cNvPr id="2" name="Picture 1">
            <a:extLst>
              <a:ext uri="{FF2B5EF4-FFF2-40B4-BE49-F238E27FC236}">
                <a16:creationId xmlns:a16="http://schemas.microsoft.com/office/drawing/2014/main" id="{6BC70BB0-482E-BA06-C1A6-D65796CAE2C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9F77CB51-D952-9A89-7C3C-30E5A63D909B}"/>
              </a:ext>
            </a:extLst>
          </p:cNvPr>
          <p:cNvSpPr>
            <a:spLocks noGrp="1"/>
          </p:cNvSpPr>
          <p:nvPr>
            <p:ph type="title"/>
          </p:nvPr>
        </p:nvSpPr>
        <p:spPr>
          <a:xfrm>
            <a:off x="1143000" y="280986"/>
            <a:ext cx="8000999" cy="533400"/>
          </a:xfrm>
        </p:spPr>
        <p:txBody>
          <a:bodyPr/>
          <a:lstStyle/>
          <a:p>
            <a:r>
              <a:rPr lang="en-US" dirty="0">
                <a:solidFill>
                  <a:schemeClr val="bg1"/>
                </a:solidFill>
              </a:rPr>
              <a:t>State of the Economy Summary</a:t>
            </a:r>
          </a:p>
        </p:txBody>
      </p:sp>
      <p:sp>
        <p:nvSpPr>
          <p:cNvPr id="5" name="Content Placeholder 5">
            <a:extLst>
              <a:ext uri="{FF2B5EF4-FFF2-40B4-BE49-F238E27FC236}">
                <a16:creationId xmlns:a16="http://schemas.microsoft.com/office/drawing/2014/main" id="{9EE59093-E23E-5E5E-1584-8E81232DF1FB}"/>
              </a:ext>
            </a:extLst>
          </p:cNvPr>
          <p:cNvSpPr txBox="1">
            <a:spLocks/>
          </p:cNvSpPr>
          <p:nvPr/>
        </p:nvSpPr>
        <p:spPr>
          <a:xfrm>
            <a:off x="914400" y="1200150"/>
            <a:ext cx="7315200" cy="3303521"/>
          </a:xfrm>
          <a:prstGeom prst="rect">
            <a:avLst/>
          </a:prstGeom>
        </p:spPr>
        <p:txBody>
          <a:bodyPr vert="horz" lIns="91440" tIns="45720" rIns="91440" bIns="45720" rtlCol="0">
            <a:normAutofit/>
          </a:bodyPr>
          <a:lstStyle>
            <a:lvl1pPr marL="257175" indent="-171450" algn="l" defTabSz="685800" rtl="0" eaLnBrk="1" latinLnBrk="0" hangingPunct="1">
              <a:spcBef>
                <a:spcPct val="20000"/>
              </a:spcBef>
              <a:buClr>
                <a:schemeClr val="accent1"/>
              </a:buClr>
              <a:buFont typeface="Arial" pitchFamily="34" charset="0"/>
              <a:buChar char="•"/>
              <a:defRPr sz="1650" kern="1200">
                <a:solidFill>
                  <a:srgbClr val="005984"/>
                </a:solidFill>
                <a:latin typeface="+mn-lt"/>
                <a:ea typeface="+mn-ea"/>
                <a:cs typeface="+mn-cs"/>
              </a:defRPr>
            </a:lvl1pPr>
            <a:lvl2pPr marL="480060" indent="-171450" algn="l" defTabSz="685800" rtl="0" eaLnBrk="1" latinLnBrk="0" hangingPunct="1">
              <a:spcBef>
                <a:spcPct val="20000"/>
              </a:spcBef>
              <a:buClr>
                <a:schemeClr val="accent2"/>
              </a:buClr>
              <a:buFont typeface="Arial" pitchFamily="34" charset="0"/>
              <a:buChar char="•"/>
              <a:defRPr sz="1500" kern="1200">
                <a:solidFill>
                  <a:srgbClr val="005984"/>
                </a:solidFill>
                <a:latin typeface="+mn-lt"/>
                <a:ea typeface="+mn-ea"/>
                <a:cs typeface="+mn-cs"/>
              </a:defRPr>
            </a:lvl2pPr>
            <a:lvl3pPr marL="754380" indent="-171450" algn="l" defTabSz="685800" rtl="0" eaLnBrk="1" latinLnBrk="0" hangingPunct="1">
              <a:spcBef>
                <a:spcPct val="20000"/>
              </a:spcBef>
              <a:buClr>
                <a:schemeClr val="accent3"/>
              </a:buClr>
              <a:buFont typeface="Arial" pitchFamily="34" charset="0"/>
              <a:buChar char="•"/>
              <a:defRPr sz="1350" kern="1200" baseline="0">
                <a:solidFill>
                  <a:srgbClr val="005984"/>
                </a:solidFill>
                <a:latin typeface="+mn-lt"/>
                <a:ea typeface="+mn-ea"/>
                <a:cs typeface="+mn-cs"/>
              </a:defRPr>
            </a:lvl3pPr>
            <a:lvl4pPr marL="960120" indent="-171450" algn="l" defTabSz="685800" rtl="0" eaLnBrk="1" latinLnBrk="0" hangingPunct="1">
              <a:spcBef>
                <a:spcPct val="20000"/>
              </a:spcBef>
              <a:buClr>
                <a:schemeClr val="accent4"/>
              </a:buClr>
              <a:buFont typeface="Arial" pitchFamily="34" charset="0"/>
              <a:buChar char="•"/>
              <a:defRPr sz="1200" kern="1200">
                <a:solidFill>
                  <a:srgbClr val="005984"/>
                </a:solidFill>
                <a:latin typeface="+mn-lt"/>
                <a:ea typeface="+mn-ea"/>
                <a:cs typeface="+mn-cs"/>
              </a:defRPr>
            </a:lvl4pPr>
            <a:lvl5pPr marL="1165860" indent="-171450" algn="l" defTabSz="685800" rtl="0" eaLnBrk="1" latinLnBrk="0" hangingPunct="1">
              <a:spcBef>
                <a:spcPct val="20000"/>
              </a:spcBef>
              <a:buClr>
                <a:schemeClr val="accent5"/>
              </a:buClr>
              <a:buFont typeface="Arial" pitchFamily="34" charset="0"/>
              <a:buChar char="•"/>
              <a:defRPr sz="1050" kern="1200" baseline="0">
                <a:solidFill>
                  <a:srgbClr val="005984"/>
                </a:solidFill>
                <a:latin typeface="+mn-lt"/>
                <a:ea typeface="+mn-ea"/>
                <a:cs typeface="+mn-cs"/>
              </a:defRPr>
            </a:lvl5pPr>
            <a:lvl6pPr marL="1303020" indent="-137160" algn="l" defTabSz="685800" rtl="0" eaLnBrk="1" latinLnBrk="0" hangingPunct="1">
              <a:spcBef>
                <a:spcPct val="20000"/>
              </a:spcBef>
              <a:buClr>
                <a:schemeClr val="accent1"/>
              </a:buClr>
              <a:buFont typeface="Arial" pitchFamily="34" charset="0"/>
              <a:buChar char="•"/>
              <a:defRPr sz="1050" kern="1200" baseline="0">
                <a:solidFill>
                  <a:schemeClr val="tx1"/>
                </a:solidFill>
                <a:latin typeface="+mn-lt"/>
                <a:ea typeface="+mn-ea"/>
                <a:cs typeface="+mn-cs"/>
              </a:defRPr>
            </a:lvl6pPr>
            <a:lvl7pPr marL="1440180" indent="-137160" algn="l" defTabSz="685800" rtl="0" eaLnBrk="1" latinLnBrk="0" hangingPunct="1">
              <a:spcBef>
                <a:spcPct val="20000"/>
              </a:spcBef>
              <a:buClr>
                <a:schemeClr val="accent2"/>
              </a:buClr>
              <a:buFont typeface="Arial" pitchFamily="34" charset="0"/>
              <a:buChar char="•"/>
              <a:defRPr sz="1050" kern="1200">
                <a:solidFill>
                  <a:schemeClr val="tx1"/>
                </a:solidFill>
                <a:latin typeface="+mn-lt"/>
                <a:ea typeface="+mn-ea"/>
                <a:cs typeface="+mn-cs"/>
              </a:defRPr>
            </a:lvl7pPr>
            <a:lvl8pPr marL="1577340" indent="-137160" algn="l" defTabSz="685800" rtl="0" eaLnBrk="1" latinLnBrk="0" hangingPunct="1">
              <a:spcBef>
                <a:spcPct val="20000"/>
              </a:spcBef>
              <a:buClr>
                <a:schemeClr val="accent3"/>
              </a:buClr>
              <a:buFont typeface="Arial" pitchFamily="34" charset="0"/>
              <a:buChar char="•"/>
              <a:defRPr sz="1050" kern="1200">
                <a:solidFill>
                  <a:schemeClr val="tx1"/>
                </a:solidFill>
                <a:latin typeface="+mn-lt"/>
                <a:ea typeface="+mn-ea"/>
                <a:cs typeface="+mn-cs"/>
              </a:defRPr>
            </a:lvl8pPr>
            <a:lvl9pPr marL="1714500" indent="-137160" algn="l" defTabSz="685800" rtl="0" eaLnBrk="1" latinLnBrk="0" hangingPunct="1">
              <a:spcBef>
                <a:spcPct val="20000"/>
              </a:spcBef>
              <a:buClr>
                <a:schemeClr val="accent4"/>
              </a:buClr>
              <a:buFont typeface="Arial" pitchFamily="34" charset="0"/>
              <a:buChar char="•"/>
              <a:defRPr sz="1050" kern="1200">
                <a:solidFill>
                  <a:schemeClr val="tx1"/>
                </a:solidFill>
                <a:latin typeface="+mn-lt"/>
                <a:ea typeface="+mn-ea"/>
                <a:cs typeface="+mn-cs"/>
              </a:defRPr>
            </a:lvl9pPr>
          </a:lstStyle>
          <a:p>
            <a:pPr algn="l">
              <a:spcBef>
                <a:spcPts val="375"/>
              </a:spcBef>
              <a:spcAft>
                <a:spcPts val="375"/>
              </a:spcAft>
            </a:pPr>
            <a:endParaRPr lang="en-US" b="0" i="0" dirty="0">
              <a:solidFill>
                <a:srgbClr val="242424"/>
              </a:solidFill>
              <a:effectLst/>
              <a:latin typeface="Segoe UI" panose="020B0502040204020203" pitchFamily="34" charset="0"/>
            </a:endParaRPr>
          </a:p>
        </p:txBody>
      </p:sp>
      <p:graphicFrame>
        <p:nvGraphicFramePr>
          <p:cNvPr id="6" name="Content Placeholder 4" title="Chart">
            <a:extLst>
              <a:ext uri="{FF2B5EF4-FFF2-40B4-BE49-F238E27FC236}">
                <a16:creationId xmlns:a16="http://schemas.microsoft.com/office/drawing/2014/main" id="{C71A1203-EE61-D71C-8A53-EBB031ACAA18}"/>
              </a:ext>
            </a:extLst>
          </p:cNvPr>
          <p:cNvGraphicFramePr>
            <a:graphicFrameLocks noGrp="1"/>
          </p:cNvGraphicFramePr>
          <p:nvPr>
            <p:ph idx="1"/>
            <p:extLst>
              <p:ext uri="{D42A27DB-BD31-4B8C-83A1-F6EECF244321}">
                <p14:modId xmlns:p14="http://schemas.microsoft.com/office/powerpoint/2010/main" val="532311064"/>
              </p:ext>
            </p:extLst>
          </p:nvPr>
        </p:nvGraphicFramePr>
        <p:xfrm>
          <a:off x="-76200" y="1033460"/>
          <a:ext cx="5791200" cy="36334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ontent Placeholder 4" title="Chart">
            <a:extLst>
              <a:ext uri="{FF2B5EF4-FFF2-40B4-BE49-F238E27FC236}">
                <a16:creationId xmlns:a16="http://schemas.microsoft.com/office/drawing/2014/main" id="{DD2D1A0B-9433-6A14-1C92-999333F95B20}"/>
              </a:ext>
            </a:extLst>
          </p:cNvPr>
          <p:cNvGraphicFramePr>
            <a:graphicFrameLocks/>
          </p:cNvGraphicFramePr>
          <p:nvPr>
            <p:extLst>
              <p:ext uri="{D42A27DB-BD31-4B8C-83A1-F6EECF244321}">
                <p14:modId xmlns:p14="http://schemas.microsoft.com/office/powerpoint/2010/main" val="2816308549"/>
              </p:ext>
            </p:extLst>
          </p:nvPr>
        </p:nvGraphicFramePr>
        <p:xfrm>
          <a:off x="4495800" y="1205059"/>
          <a:ext cx="5444756" cy="328383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007088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6DE4E-091D-96BA-463F-F7158BBD6684}"/>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04CB1CE-531F-C493-1112-17ECFF711077}"/>
              </a:ext>
            </a:extLst>
          </p:cNvPr>
          <p:cNvSpPr>
            <a:spLocks noGrp="1"/>
          </p:cNvSpPr>
          <p:nvPr>
            <p:ph type="sldNum" sz="quarter" idx="4"/>
          </p:nvPr>
        </p:nvSpPr>
        <p:spPr/>
        <p:txBody>
          <a:bodyPr/>
          <a:lstStyle/>
          <a:p>
            <a:fld id="{43D40276-83F3-4781-A95C-91C403F45549}" type="slidenum">
              <a:rPr lang="en-US" smtClean="0"/>
              <a:t>19</a:t>
            </a:fld>
            <a:endParaRPr lang="en-US" dirty="0"/>
          </a:p>
        </p:txBody>
      </p:sp>
      <p:pic>
        <p:nvPicPr>
          <p:cNvPr id="2" name="Picture 1">
            <a:extLst>
              <a:ext uri="{FF2B5EF4-FFF2-40B4-BE49-F238E27FC236}">
                <a16:creationId xmlns:a16="http://schemas.microsoft.com/office/drawing/2014/main" id="{3CF52D51-FB94-1387-F10F-91B24194583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2A5E0055-A455-FB50-6280-12804AE87114}"/>
              </a:ext>
            </a:extLst>
          </p:cNvPr>
          <p:cNvSpPr>
            <a:spLocks noGrp="1"/>
          </p:cNvSpPr>
          <p:nvPr>
            <p:ph type="title"/>
          </p:nvPr>
        </p:nvSpPr>
        <p:spPr>
          <a:xfrm>
            <a:off x="1143000" y="280986"/>
            <a:ext cx="8000999" cy="533400"/>
          </a:xfrm>
        </p:spPr>
        <p:txBody>
          <a:bodyPr/>
          <a:lstStyle/>
          <a:p>
            <a:r>
              <a:rPr lang="en-US" dirty="0">
                <a:solidFill>
                  <a:schemeClr val="bg1"/>
                </a:solidFill>
              </a:rPr>
              <a:t>Where are we working?</a:t>
            </a:r>
          </a:p>
        </p:txBody>
      </p:sp>
      <p:graphicFrame>
        <p:nvGraphicFramePr>
          <p:cNvPr id="5" name="Content Placeholder 7" title="Chart">
            <a:extLst>
              <a:ext uri="{FF2B5EF4-FFF2-40B4-BE49-F238E27FC236}">
                <a16:creationId xmlns:a16="http://schemas.microsoft.com/office/drawing/2014/main" id="{6B364AFB-28E3-69F8-606D-C513F4639CC4}"/>
              </a:ext>
            </a:extLst>
          </p:cNvPr>
          <p:cNvGraphicFramePr>
            <a:graphicFrameLocks/>
          </p:cNvGraphicFramePr>
          <p:nvPr>
            <p:extLst>
              <p:ext uri="{D42A27DB-BD31-4B8C-83A1-F6EECF244321}">
                <p14:modId xmlns:p14="http://schemas.microsoft.com/office/powerpoint/2010/main" val="2960599613"/>
              </p:ext>
            </p:extLst>
          </p:nvPr>
        </p:nvGraphicFramePr>
        <p:xfrm>
          <a:off x="228600" y="923924"/>
          <a:ext cx="78486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29216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up of a person&#10;&#10;Description automatically generated">
            <a:extLst>
              <a:ext uri="{FF2B5EF4-FFF2-40B4-BE49-F238E27FC236}">
                <a16:creationId xmlns:a16="http://schemas.microsoft.com/office/drawing/2014/main" id="{1C297B0B-F96C-2D4A-A9A4-D78DB14FF4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0" y="10"/>
            <a:ext cx="9143980" cy="5143490"/>
          </a:xfrm>
          <a:prstGeom prst="rect">
            <a:avLst/>
          </a:prstGeom>
          <a:noFill/>
        </p:spPr>
      </p:pic>
    </p:spTree>
    <p:extLst>
      <p:ext uri="{BB962C8B-B14F-4D97-AF65-F5344CB8AC3E}">
        <p14:creationId xmlns:p14="http://schemas.microsoft.com/office/powerpoint/2010/main" val="3060867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5479E-9521-A690-77AA-6B49664C1A2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BAD298-9E52-10BC-8D36-043D57381366}"/>
              </a:ext>
            </a:extLst>
          </p:cNvPr>
          <p:cNvSpPr>
            <a:spLocks noGrp="1"/>
          </p:cNvSpPr>
          <p:nvPr>
            <p:ph type="sldNum" sz="quarter" idx="4"/>
          </p:nvPr>
        </p:nvSpPr>
        <p:spPr/>
        <p:txBody>
          <a:bodyPr/>
          <a:lstStyle/>
          <a:p>
            <a:fld id="{43D40276-83F3-4781-A95C-91C403F45549}" type="slidenum">
              <a:rPr lang="en-US" smtClean="0"/>
              <a:t>20</a:t>
            </a:fld>
            <a:endParaRPr lang="en-US" dirty="0"/>
          </a:p>
        </p:txBody>
      </p:sp>
      <p:pic>
        <p:nvPicPr>
          <p:cNvPr id="2" name="Picture 1">
            <a:extLst>
              <a:ext uri="{FF2B5EF4-FFF2-40B4-BE49-F238E27FC236}">
                <a16:creationId xmlns:a16="http://schemas.microsoft.com/office/drawing/2014/main" id="{571E3BB1-14C5-0DD0-AEAE-9B8741B3498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47F342D2-7B37-409E-1478-E3E0DC175E6E}"/>
              </a:ext>
            </a:extLst>
          </p:cNvPr>
          <p:cNvSpPr>
            <a:spLocks noGrp="1"/>
          </p:cNvSpPr>
          <p:nvPr>
            <p:ph type="title"/>
          </p:nvPr>
        </p:nvSpPr>
        <p:spPr>
          <a:xfrm>
            <a:off x="1143000" y="280986"/>
            <a:ext cx="8000999" cy="533400"/>
          </a:xfrm>
        </p:spPr>
        <p:txBody>
          <a:bodyPr/>
          <a:lstStyle/>
          <a:p>
            <a:r>
              <a:rPr lang="en-US" dirty="0">
                <a:solidFill>
                  <a:schemeClr val="bg1"/>
                </a:solidFill>
              </a:rPr>
              <a:t>AI Usage</a:t>
            </a:r>
          </a:p>
        </p:txBody>
      </p:sp>
      <p:graphicFrame>
        <p:nvGraphicFramePr>
          <p:cNvPr id="5" name="Content Placeholder 7" title="Chart">
            <a:extLst>
              <a:ext uri="{FF2B5EF4-FFF2-40B4-BE49-F238E27FC236}">
                <a16:creationId xmlns:a16="http://schemas.microsoft.com/office/drawing/2014/main" id="{5AB09621-CBD3-9DB9-6F26-71F3EDE9F6B4}"/>
              </a:ext>
            </a:extLst>
          </p:cNvPr>
          <p:cNvGraphicFramePr>
            <a:graphicFrameLocks/>
          </p:cNvGraphicFramePr>
          <p:nvPr>
            <p:extLst>
              <p:ext uri="{D42A27DB-BD31-4B8C-83A1-F6EECF244321}">
                <p14:modId xmlns:p14="http://schemas.microsoft.com/office/powerpoint/2010/main" val="2338649620"/>
              </p:ext>
            </p:extLst>
          </p:nvPr>
        </p:nvGraphicFramePr>
        <p:xfrm>
          <a:off x="228600" y="923924"/>
          <a:ext cx="83058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87108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ECC03-D0DD-BF05-CAF7-CFD36609E1DC}"/>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3AE4CDC-60E5-5C37-4F00-F5DAFE8E0A5B}"/>
              </a:ext>
            </a:extLst>
          </p:cNvPr>
          <p:cNvSpPr>
            <a:spLocks noGrp="1"/>
          </p:cNvSpPr>
          <p:nvPr>
            <p:ph type="sldNum" sz="quarter" idx="4"/>
          </p:nvPr>
        </p:nvSpPr>
        <p:spPr/>
        <p:txBody>
          <a:bodyPr/>
          <a:lstStyle/>
          <a:p>
            <a:fld id="{43D40276-83F3-4781-A95C-91C403F45549}" type="slidenum">
              <a:rPr lang="en-US" smtClean="0"/>
              <a:t>21</a:t>
            </a:fld>
            <a:endParaRPr lang="en-US" dirty="0"/>
          </a:p>
        </p:txBody>
      </p:sp>
      <p:pic>
        <p:nvPicPr>
          <p:cNvPr id="2" name="Picture 1">
            <a:extLst>
              <a:ext uri="{FF2B5EF4-FFF2-40B4-BE49-F238E27FC236}">
                <a16:creationId xmlns:a16="http://schemas.microsoft.com/office/drawing/2014/main" id="{4EC14E9A-343C-E5B0-9AFF-67174DEE59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6" name="Content Placeholder 5">
            <a:extLst>
              <a:ext uri="{FF2B5EF4-FFF2-40B4-BE49-F238E27FC236}">
                <a16:creationId xmlns:a16="http://schemas.microsoft.com/office/drawing/2014/main" id="{B72A9EA5-683F-BF72-1E5C-823756893211}"/>
              </a:ext>
            </a:extLst>
          </p:cNvPr>
          <p:cNvSpPr>
            <a:spLocks noGrp="1"/>
          </p:cNvSpPr>
          <p:nvPr>
            <p:ph idx="1"/>
          </p:nvPr>
        </p:nvSpPr>
        <p:spPr>
          <a:xfrm>
            <a:off x="337583" y="1294568"/>
            <a:ext cx="4800600" cy="3363100"/>
          </a:xfrm>
        </p:spPr>
        <p:txBody>
          <a:bodyPr>
            <a:noAutofit/>
          </a:bodyPr>
          <a:lstStyle/>
          <a:p>
            <a:pPr marL="85725" indent="0">
              <a:buNone/>
            </a:pPr>
            <a:r>
              <a:rPr lang="en-US" sz="2600" dirty="0">
                <a:solidFill>
                  <a:srgbClr val="008752"/>
                </a:solidFill>
              </a:rPr>
              <a:t>Respond to a poll question to share your current sentiments!</a:t>
            </a:r>
          </a:p>
          <a:p>
            <a:pPr marL="85725" indent="0">
              <a:buNone/>
            </a:pPr>
            <a:r>
              <a:rPr lang="en-US" sz="2600" dirty="0"/>
              <a:t>Grab your device, open your camera and scan the QR code to the left or enter the code below:</a:t>
            </a:r>
          </a:p>
          <a:p>
            <a:pPr marL="85725" indent="0">
              <a:buNone/>
            </a:pPr>
            <a:r>
              <a:rPr lang="en-US" sz="2000" b="1" dirty="0"/>
              <a:t>https://www.menti.com/alfhdgr9qssm</a:t>
            </a:r>
          </a:p>
        </p:txBody>
      </p:sp>
      <p:sp>
        <p:nvSpPr>
          <p:cNvPr id="3" name="Title 2">
            <a:extLst>
              <a:ext uri="{FF2B5EF4-FFF2-40B4-BE49-F238E27FC236}">
                <a16:creationId xmlns:a16="http://schemas.microsoft.com/office/drawing/2014/main" id="{50FD0A01-D375-0CE6-381B-147863E758EC}"/>
              </a:ext>
            </a:extLst>
          </p:cNvPr>
          <p:cNvSpPr>
            <a:spLocks noGrp="1"/>
          </p:cNvSpPr>
          <p:nvPr>
            <p:ph type="title"/>
          </p:nvPr>
        </p:nvSpPr>
        <p:spPr>
          <a:xfrm>
            <a:off x="1143000" y="280986"/>
            <a:ext cx="8000999" cy="533400"/>
          </a:xfrm>
        </p:spPr>
        <p:txBody>
          <a:bodyPr/>
          <a:lstStyle/>
          <a:p>
            <a:r>
              <a:rPr lang="en-US" dirty="0">
                <a:solidFill>
                  <a:schemeClr val="bg1"/>
                </a:solidFill>
              </a:rPr>
              <a:t>SURVEY - How are you feeling?</a:t>
            </a:r>
          </a:p>
        </p:txBody>
      </p:sp>
      <p:pic>
        <p:nvPicPr>
          <p:cNvPr id="7" name="Picture 6" descr="A qr code on a white background&#10;&#10;AI-generated content may be incorrect.">
            <a:extLst>
              <a:ext uri="{FF2B5EF4-FFF2-40B4-BE49-F238E27FC236}">
                <a16:creationId xmlns:a16="http://schemas.microsoft.com/office/drawing/2014/main" id="{63BFD0D5-E147-4CD0-1E94-5AB53AD6777C}"/>
              </a:ext>
            </a:extLst>
          </p:cNvPr>
          <p:cNvPicPr>
            <a:picLocks noChangeAspect="1"/>
          </p:cNvPicPr>
          <p:nvPr/>
        </p:nvPicPr>
        <p:blipFill>
          <a:blip r:embed="rId4">
            <a:extLst>
              <a:ext uri="{28A0092B-C50C-407E-A947-70E740481C1C}">
                <a14:useLocalDpi xmlns:a14="http://schemas.microsoft.com/office/drawing/2010/main" val="0"/>
              </a:ext>
            </a:extLst>
          </a:blip>
          <a:srcRect t="2791" b="3663"/>
          <a:stretch/>
        </p:blipFill>
        <p:spPr>
          <a:xfrm>
            <a:off x="5138183" y="988161"/>
            <a:ext cx="3925185" cy="3671890"/>
          </a:xfrm>
          <a:prstGeom prst="rect">
            <a:avLst/>
          </a:prstGeom>
        </p:spPr>
      </p:pic>
    </p:spTree>
    <p:extLst>
      <p:ext uri="{BB962C8B-B14F-4D97-AF65-F5344CB8AC3E}">
        <p14:creationId xmlns:p14="http://schemas.microsoft.com/office/powerpoint/2010/main" val="489667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21D56-B53C-AE2E-6C70-8F628BB60B4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A0C1711-694B-36BA-834B-B43478DACCC7}"/>
              </a:ext>
            </a:extLst>
          </p:cNvPr>
          <p:cNvSpPr>
            <a:spLocks noGrp="1"/>
          </p:cNvSpPr>
          <p:nvPr>
            <p:ph type="sldNum" sz="quarter" idx="4"/>
          </p:nvPr>
        </p:nvSpPr>
        <p:spPr/>
        <p:txBody>
          <a:bodyPr/>
          <a:lstStyle/>
          <a:p>
            <a:fld id="{43D40276-83F3-4781-A95C-91C403F45549}" type="slidenum">
              <a:rPr lang="en-US" smtClean="0"/>
              <a:t>22</a:t>
            </a:fld>
            <a:endParaRPr lang="en-US" dirty="0"/>
          </a:p>
        </p:txBody>
      </p:sp>
      <p:pic>
        <p:nvPicPr>
          <p:cNvPr id="2" name="Picture 1">
            <a:extLst>
              <a:ext uri="{FF2B5EF4-FFF2-40B4-BE49-F238E27FC236}">
                <a16:creationId xmlns:a16="http://schemas.microsoft.com/office/drawing/2014/main" id="{F8675E9E-0FF9-D037-F335-6E11B3D8C1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6" name="Content Placeholder 5">
            <a:extLst>
              <a:ext uri="{FF2B5EF4-FFF2-40B4-BE49-F238E27FC236}">
                <a16:creationId xmlns:a16="http://schemas.microsoft.com/office/drawing/2014/main" id="{E805D3CD-A9CC-E458-76D7-0FA923DB58B1}"/>
              </a:ext>
            </a:extLst>
          </p:cNvPr>
          <p:cNvSpPr>
            <a:spLocks noGrp="1"/>
          </p:cNvSpPr>
          <p:nvPr>
            <p:ph idx="1"/>
          </p:nvPr>
        </p:nvSpPr>
        <p:spPr>
          <a:xfrm>
            <a:off x="914400" y="1200151"/>
            <a:ext cx="7391400" cy="457200"/>
          </a:xfrm>
        </p:spPr>
        <p:txBody>
          <a:bodyPr/>
          <a:lstStyle/>
          <a:p>
            <a:r>
              <a:rPr lang="en-US" dirty="0">
                <a:solidFill>
                  <a:srgbClr val="000000"/>
                </a:solidFill>
              </a:rPr>
              <a:t>Use your device to share your thoughts</a:t>
            </a:r>
          </a:p>
        </p:txBody>
      </p:sp>
      <p:sp>
        <p:nvSpPr>
          <p:cNvPr id="3" name="Title 2">
            <a:extLst>
              <a:ext uri="{FF2B5EF4-FFF2-40B4-BE49-F238E27FC236}">
                <a16:creationId xmlns:a16="http://schemas.microsoft.com/office/drawing/2014/main" id="{B4E2A7C4-C43E-3705-06C1-12DD42CCD53C}"/>
              </a:ext>
            </a:extLst>
          </p:cNvPr>
          <p:cNvSpPr>
            <a:spLocks noGrp="1"/>
          </p:cNvSpPr>
          <p:nvPr>
            <p:ph type="title"/>
          </p:nvPr>
        </p:nvSpPr>
        <p:spPr>
          <a:xfrm>
            <a:off x="1143000" y="280986"/>
            <a:ext cx="8000999" cy="533400"/>
          </a:xfrm>
        </p:spPr>
        <p:txBody>
          <a:bodyPr/>
          <a:lstStyle/>
          <a:p>
            <a:r>
              <a:rPr lang="en-US" dirty="0">
                <a:solidFill>
                  <a:schemeClr val="bg1"/>
                </a:solidFill>
              </a:rPr>
              <a:t>How are you feeling?</a:t>
            </a:r>
          </a:p>
        </p:txBody>
      </p:sp>
      <p:sp>
        <p:nvSpPr>
          <p:cNvPr id="9" name="TextBox 8">
            <a:extLst>
              <a:ext uri="{FF2B5EF4-FFF2-40B4-BE49-F238E27FC236}">
                <a16:creationId xmlns:a16="http://schemas.microsoft.com/office/drawing/2014/main" id="{5CE7117C-1783-6B2D-7889-D5C70F2A1877}"/>
              </a:ext>
            </a:extLst>
          </p:cNvPr>
          <p:cNvSpPr txBox="1"/>
          <p:nvPr/>
        </p:nvSpPr>
        <p:spPr>
          <a:xfrm>
            <a:off x="2288658" y="870235"/>
            <a:ext cx="4577316" cy="3416320"/>
          </a:xfrm>
          <a:prstGeom prst="rect">
            <a:avLst/>
          </a:prstGeom>
          <a:noFill/>
        </p:spPr>
        <p:txBody>
          <a:bodyPr wrap="square">
            <a:spAutoFit/>
          </a:bodyPr>
          <a:lstStyle/>
          <a:p>
            <a:r>
              <a:rPr lang="en-US" dirty="0"/>
              <a:t>&lt;div style='position: relative; padding-bottom: 56.25%; padding-top: 35px; height: 0; overflow: hidden;'&gt;&lt;</a:t>
            </a:r>
            <a:r>
              <a:rPr lang="en-US" dirty="0" err="1"/>
              <a:t>iframe</a:t>
            </a:r>
            <a:r>
              <a:rPr lang="en-US" dirty="0"/>
              <a:t> sandbox='allow-scripts allow-same-origin allow-presentation' </a:t>
            </a:r>
            <a:r>
              <a:rPr lang="en-US" dirty="0" err="1"/>
              <a:t>allowfullscreen</a:t>
            </a:r>
            <a:r>
              <a:rPr lang="en-US" dirty="0"/>
              <a:t>='true' </a:t>
            </a:r>
            <a:r>
              <a:rPr lang="en-US" dirty="0" err="1"/>
              <a:t>allowtransparency</a:t>
            </a:r>
            <a:r>
              <a:rPr lang="en-US" dirty="0"/>
              <a:t>='true' frameborder='0' height='315' </a:t>
            </a:r>
            <a:r>
              <a:rPr lang="en-US" dirty="0" err="1"/>
              <a:t>src</a:t>
            </a:r>
            <a:r>
              <a:rPr lang="en-US" dirty="0"/>
              <a:t>='https://www.mentimeter.com/app/presentation/alggy269rtwub6n93wu814k8xhk3p99x/embed' style='position: absolute; top: 0; left: 0; width: 100%; height: 100%;' width='420'&gt;&lt;/</a:t>
            </a:r>
            <a:r>
              <a:rPr lang="en-US" dirty="0" err="1"/>
              <a:t>iframe</a:t>
            </a:r>
            <a:r>
              <a:rPr lang="en-US" dirty="0"/>
              <a:t>&gt;&lt;/div&gt;</a:t>
            </a: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10" name="Add-in 9">
                <a:extLst>
                  <a:ext uri="{FF2B5EF4-FFF2-40B4-BE49-F238E27FC236}">
                    <a16:creationId xmlns:a16="http://schemas.microsoft.com/office/drawing/2014/main" id="{86B12624-7925-1FE2-E4B4-55179F52FB2C}"/>
                  </a:ext>
                </a:extLst>
              </p:cNvPr>
              <p:cNvGraphicFramePr>
                <a:graphicFrameLocks noGrp="1"/>
              </p:cNvGraphicFramePr>
              <p:nvPr>
                <p:extLst>
                  <p:ext uri="{D42A27DB-BD31-4B8C-83A1-F6EECF244321}">
                    <p14:modId xmlns:p14="http://schemas.microsoft.com/office/powerpoint/2010/main" val="2480723580"/>
                  </p:ext>
                </p:extLst>
              </p:nvPr>
            </p:nvGraphicFramePr>
            <p:xfrm>
              <a:off x="0" y="814386"/>
              <a:ext cx="9143998" cy="4043364"/>
            </p:xfrm>
            <a:graphic>
              <a:graphicData uri="http://schemas.microsoft.com/office/webextensions/webextension/2010/11">
                <we:webextensionref xmlns:we="http://schemas.microsoft.com/office/webextensions/webextension/2010/11" xmlns:r="http://schemas.openxmlformats.org/officeDocument/2006/relationships" r:id="rId4"/>
              </a:graphicData>
            </a:graphic>
          </p:graphicFrame>
        </mc:Choice>
        <mc:Fallback xmlns="">
          <p:pic>
            <p:nvPicPr>
              <p:cNvPr id="10" name="Add-in 9">
                <a:extLst>
                  <a:ext uri="{FF2B5EF4-FFF2-40B4-BE49-F238E27FC236}">
                    <a16:creationId xmlns:a16="http://schemas.microsoft.com/office/drawing/2014/main" id="{86B12624-7925-1FE2-E4B4-55179F52FB2C}"/>
                  </a:ext>
                </a:extLst>
              </p:cNvPr>
              <p:cNvPicPr>
                <a:picLocks noGrp="1" noRot="1" noChangeAspect="1" noMove="1" noResize="1" noEditPoints="1" noAdjustHandles="1" noChangeArrowheads="1" noChangeShapeType="1"/>
              </p:cNvPicPr>
              <p:nvPr/>
            </p:nvPicPr>
            <p:blipFill>
              <a:blip r:embed="rId5"/>
              <a:stretch>
                <a:fillRect/>
              </a:stretch>
            </p:blipFill>
            <p:spPr>
              <a:xfrm>
                <a:off x="0" y="814386"/>
                <a:ext cx="9143998" cy="4043364"/>
              </a:xfrm>
              <a:prstGeom prst="rect">
                <a:avLst/>
              </a:prstGeom>
            </p:spPr>
          </p:pic>
        </mc:Fallback>
      </mc:AlternateContent>
    </p:spTree>
    <p:extLst>
      <p:ext uri="{BB962C8B-B14F-4D97-AF65-F5344CB8AC3E}">
        <p14:creationId xmlns:p14="http://schemas.microsoft.com/office/powerpoint/2010/main" val="88694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3721D-DC4E-4707-8862-63015A090528}"/>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54992DA-452C-CB4B-591A-8BC4A924D9FE}"/>
              </a:ext>
            </a:extLst>
          </p:cNvPr>
          <p:cNvSpPr>
            <a:spLocks noGrp="1"/>
          </p:cNvSpPr>
          <p:nvPr>
            <p:ph type="sldNum" sz="quarter" idx="4"/>
          </p:nvPr>
        </p:nvSpPr>
        <p:spPr/>
        <p:txBody>
          <a:bodyPr/>
          <a:lstStyle/>
          <a:p>
            <a:fld id="{43D40276-83F3-4781-A95C-91C403F45549}" type="slidenum">
              <a:rPr lang="en-US" smtClean="0"/>
              <a:t>23</a:t>
            </a:fld>
            <a:endParaRPr lang="en-US" dirty="0"/>
          </a:p>
        </p:txBody>
      </p:sp>
      <p:pic>
        <p:nvPicPr>
          <p:cNvPr id="2" name="Picture 1">
            <a:extLst>
              <a:ext uri="{FF2B5EF4-FFF2-40B4-BE49-F238E27FC236}">
                <a16:creationId xmlns:a16="http://schemas.microsoft.com/office/drawing/2014/main" id="{D1DE4CC7-150F-8C4B-9685-98A1D35E69E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7" name="Content Placeholder 4">
            <a:extLst>
              <a:ext uri="{FF2B5EF4-FFF2-40B4-BE49-F238E27FC236}">
                <a16:creationId xmlns:a16="http://schemas.microsoft.com/office/drawing/2014/main" id="{97E3E52E-F0F7-3E28-8C7B-FF4268702FED}"/>
              </a:ext>
            </a:extLst>
          </p:cNvPr>
          <p:cNvSpPr>
            <a:spLocks noGrp="1"/>
          </p:cNvSpPr>
          <p:nvPr>
            <p:ph idx="1"/>
          </p:nvPr>
        </p:nvSpPr>
        <p:spPr>
          <a:xfrm>
            <a:off x="914400" y="1200150"/>
            <a:ext cx="7162800" cy="2286000"/>
          </a:xfrm>
        </p:spPr>
        <p:txBody>
          <a:bodyPr/>
          <a:lstStyle/>
          <a:p>
            <a:r>
              <a:rPr lang="en-US" sz="2000" dirty="0">
                <a:solidFill>
                  <a:srgbClr val="000000"/>
                </a:solidFill>
              </a:rPr>
              <a:t>The member firms who participated in our Survey</a:t>
            </a:r>
          </a:p>
          <a:p>
            <a:r>
              <a:rPr lang="en-US" sz="2000" dirty="0">
                <a:solidFill>
                  <a:srgbClr val="000000"/>
                </a:solidFill>
              </a:rPr>
              <a:t>GBA Staff and the Sanborn Head Marketing Group</a:t>
            </a:r>
          </a:p>
          <a:p>
            <a:r>
              <a:rPr lang="en-US" sz="2000" dirty="0">
                <a:solidFill>
                  <a:srgbClr val="000000"/>
                </a:solidFill>
              </a:rPr>
              <a:t>Business Practices Committee</a:t>
            </a:r>
          </a:p>
          <a:p>
            <a:r>
              <a:rPr lang="en-US" sz="2000" dirty="0">
                <a:solidFill>
                  <a:srgbClr val="000000"/>
                </a:solidFill>
              </a:rPr>
              <a:t>Each of you for participating today</a:t>
            </a:r>
          </a:p>
          <a:p>
            <a:endParaRPr lang="en-US" dirty="0"/>
          </a:p>
        </p:txBody>
      </p:sp>
      <p:sp>
        <p:nvSpPr>
          <p:cNvPr id="3" name="Title 2">
            <a:extLst>
              <a:ext uri="{FF2B5EF4-FFF2-40B4-BE49-F238E27FC236}">
                <a16:creationId xmlns:a16="http://schemas.microsoft.com/office/drawing/2014/main" id="{455AA280-2C59-8A3D-C07B-C726D6D6A939}"/>
              </a:ext>
            </a:extLst>
          </p:cNvPr>
          <p:cNvSpPr>
            <a:spLocks noGrp="1"/>
          </p:cNvSpPr>
          <p:nvPr>
            <p:ph type="title"/>
          </p:nvPr>
        </p:nvSpPr>
        <p:spPr>
          <a:xfrm>
            <a:off x="1143000" y="280986"/>
            <a:ext cx="8008928" cy="533400"/>
          </a:xfrm>
        </p:spPr>
        <p:txBody>
          <a:bodyPr/>
          <a:lstStyle/>
          <a:p>
            <a:r>
              <a:rPr lang="en-US" dirty="0">
                <a:solidFill>
                  <a:schemeClr val="bg1"/>
                </a:solidFill>
              </a:rPr>
              <a:t>Thank you!</a:t>
            </a:r>
          </a:p>
        </p:txBody>
      </p:sp>
    </p:spTree>
    <p:extLst>
      <p:ext uri="{BB962C8B-B14F-4D97-AF65-F5344CB8AC3E}">
        <p14:creationId xmlns:p14="http://schemas.microsoft.com/office/powerpoint/2010/main" val="3800614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F3A81-3C31-CFE4-6DFD-296D9CE5452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C78E1EF-86A3-C89D-B232-E9D51E429B99}"/>
              </a:ext>
            </a:extLst>
          </p:cNvPr>
          <p:cNvPicPr>
            <a:picLocks noChangeAspect="1"/>
          </p:cNvPicPr>
          <p:nvPr/>
        </p:nvPicPr>
        <p:blipFill>
          <a:blip r:embed="rId3"/>
          <a:srcRect r="5744" b="21422"/>
          <a:stretch/>
        </p:blipFill>
        <p:spPr>
          <a:xfrm>
            <a:off x="0" y="834282"/>
            <a:ext cx="9151928" cy="4023468"/>
          </a:xfrm>
          <a:prstGeom prst="rect">
            <a:avLst/>
          </a:prstGeom>
        </p:spPr>
      </p:pic>
      <p:sp>
        <p:nvSpPr>
          <p:cNvPr id="5" name="Content Placeholder 4">
            <a:extLst>
              <a:ext uri="{FF2B5EF4-FFF2-40B4-BE49-F238E27FC236}">
                <a16:creationId xmlns:a16="http://schemas.microsoft.com/office/drawing/2014/main" id="{3EB9623F-8D6B-5798-7D56-CEC71B7DC7CD}"/>
              </a:ext>
            </a:extLst>
          </p:cNvPr>
          <p:cNvSpPr>
            <a:spLocks noGrp="1"/>
          </p:cNvSpPr>
          <p:nvPr>
            <p:ph idx="1"/>
          </p:nvPr>
        </p:nvSpPr>
        <p:spPr>
          <a:xfrm>
            <a:off x="533400" y="1071631"/>
            <a:ext cx="7239000" cy="462806"/>
          </a:xfrm>
          <a:solidFill>
            <a:srgbClr val="FFFFFF">
              <a:alpha val="67059"/>
            </a:srgbClr>
          </a:solidFill>
        </p:spPr>
        <p:txBody>
          <a:bodyPr anchor="ctr">
            <a:normAutofit/>
          </a:bodyPr>
          <a:lstStyle/>
          <a:p>
            <a:pPr>
              <a:buClr>
                <a:schemeClr val="tx1"/>
              </a:buClr>
            </a:pPr>
            <a:r>
              <a:rPr lang="en-US" sz="1900" b="1" dirty="0">
                <a:solidFill>
                  <a:srgbClr val="134173"/>
                </a:solidFill>
              </a:rPr>
              <a:t>2025 Response rate was 41% </a:t>
            </a:r>
            <a:r>
              <a:rPr lang="en-US" sz="1900" dirty="0">
                <a:solidFill>
                  <a:srgbClr val="134173"/>
                </a:solidFill>
              </a:rPr>
              <a:t>(36% in 2024, 57% in 2023)</a:t>
            </a:r>
          </a:p>
        </p:txBody>
      </p:sp>
      <p:sp>
        <p:nvSpPr>
          <p:cNvPr id="4" name="Slide Number Placeholder 3">
            <a:extLst>
              <a:ext uri="{FF2B5EF4-FFF2-40B4-BE49-F238E27FC236}">
                <a16:creationId xmlns:a16="http://schemas.microsoft.com/office/drawing/2014/main" id="{12CD5D29-DD47-9907-B4A2-A5DD157CFE20}"/>
              </a:ext>
            </a:extLst>
          </p:cNvPr>
          <p:cNvSpPr>
            <a:spLocks noGrp="1"/>
          </p:cNvSpPr>
          <p:nvPr>
            <p:ph type="sldNum" sz="quarter" idx="4"/>
          </p:nvPr>
        </p:nvSpPr>
        <p:spPr/>
        <p:txBody>
          <a:bodyPr/>
          <a:lstStyle/>
          <a:p>
            <a:fld id="{43D40276-83F3-4781-A95C-91C403F45549}" type="slidenum">
              <a:rPr lang="en-US" smtClean="0"/>
              <a:t>3</a:t>
            </a:fld>
            <a:endParaRPr lang="en-US" dirty="0"/>
          </a:p>
        </p:txBody>
      </p:sp>
      <p:pic>
        <p:nvPicPr>
          <p:cNvPr id="2" name="Picture 1">
            <a:extLst>
              <a:ext uri="{FF2B5EF4-FFF2-40B4-BE49-F238E27FC236}">
                <a16:creationId xmlns:a16="http://schemas.microsoft.com/office/drawing/2014/main" id="{44A41BDD-39AC-4D8E-1E77-FA50CF6BF7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78C8633E-E3FA-AE80-A96A-6F9CE61D2247}"/>
              </a:ext>
            </a:extLst>
          </p:cNvPr>
          <p:cNvSpPr>
            <a:spLocks noGrp="1"/>
          </p:cNvSpPr>
          <p:nvPr>
            <p:ph type="title"/>
          </p:nvPr>
        </p:nvSpPr>
        <p:spPr>
          <a:xfrm>
            <a:off x="1143000" y="256035"/>
            <a:ext cx="8001000" cy="583301"/>
          </a:xfrm>
        </p:spPr>
        <p:txBody>
          <a:bodyPr/>
          <a:lstStyle/>
          <a:p>
            <a:r>
              <a:rPr lang="en-US" dirty="0">
                <a:solidFill>
                  <a:schemeClr val="bg1"/>
                </a:solidFill>
              </a:rPr>
              <a:t>Business Snapshot Survey Overview</a:t>
            </a:r>
          </a:p>
        </p:txBody>
      </p:sp>
    </p:spTree>
    <p:extLst>
      <p:ext uri="{BB962C8B-B14F-4D97-AF65-F5344CB8AC3E}">
        <p14:creationId xmlns:p14="http://schemas.microsoft.com/office/powerpoint/2010/main" val="3958719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4D41B-6783-AB33-9BCB-C9536B54BBDA}"/>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BE4ED55-DBAC-9DDF-D6D5-1091F5AB45E9}"/>
              </a:ext>
            </a:extLst>
          </p:cNvPr>
          <p:cNvSpPr>
            <a:spLocks noGrp="1"/>
          </p:cNvSpPr>
          <p:nvPr>
            <p:ph type="sldNum" sz="quarter" idx="4"/>
          </p:nvPr>
        </p:nvSpPr>
        <p:spPr/>
        <p:txBody>
          <a:bodyPr/>
          <a:lstStyle/>
          <a:p>
            <a:fld id="{43D40276-83F3-4781-A95C-91C403F45549}" type="slidenum">
              <a:rPr lang="en-US" smtClean="0"/>
              <a:t>4</a:t>
            </a:fld>
            <a:endParaRPr lang="en-US" dirty="0"/>
          </a:p>
        </p:txBody>
      </p:sp>
      <p:pic>
        <p:nvPicPr>
          <p:cNvPr id="2" name="Picture 1">
            <a:extLst>
              <a:ext uri="{FF2B5EF4-FFF2-40B4-BE49-F238E27FC236}">
                <a16:creationId xmlns:a16="http://schemas.microsoft.com/office/drawing/2014/main" id="{624CE14E-7886-9B66-9AD5-03135147FD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8F5A1682-DADE-C877-66AB-3F84E7DBC5E7}"/>
              </a:ext>
            </a:extLst>
          </p:cNvPr>
          <p:cNvSpPr>
            <a:spLocks noGrp="1"/>
          </p:cNvSpPr>
          <p:nvPr>
            <p:ph type="title"/>
          </p:nvPr>
        </p:nvSpPr>
        <p:spPr>
          <a:xfrm>
            <a:off x="1143000" y="256035"/>
            <a:ext cx="8000999" cy="583301"/>
          </a:xfrm>
        </p:spPr>
        <p:txBody>
          <a:bodyPr/>
          <a:lstStyle/>
          <a:p>
            <a:r>
              <a:rPr lang="en-US" dirty="0">
                <a:solidFill>
                  <a:schemeClr val="bg1"/>
                </a:solidFill>
              </a:rPr>
              <a:t>Responses by Firm Location</a:t>
            </a:r>
          </a:p>
        </p:txBody>
      </p:sp>
      <p:graphicFrame>
        <p:nvGraphicFramePr>
          <p:cNvPr id="5" name="Content Placeholder 7" title="Chart">
            <a:extLst>
              <a:ext uri="{FF2B5EF4-FFF2-40B4-BE49-F238E27FC236}">
                <a16:creationId xmlns:a16="http://schemas.microsoft.com/office/drawing/2014/main" id="{06A4E49B-17C8-E76F-BE41-55C543FFF3EA}"/>
              </a:ext>
            </a:extLst>
          </p:cNvPr>
          <p:cNvGraphicFramePr>
            <a:graphicFrameLocks/>
          </p:cNvGraphicFramePr>
          <p:nvPr>
            <p:extLst>
              <p:ext uri="{D42A27DB-BD31-4B8C-83A1-F6EECF244321}">
                <p14:modId xmlns:p14="http://schemas.microsoft.com/office/powerpoint/2010/main" val="1347532957"/>
              </p:ext>
            </p:extLst>
          </p:nvPr>
        </p:nvGraphicFramePr>
        <p:xfrm>
          <a:off x="228600" y="923924"/>
          <a:ext cx="78486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24133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0A942-193E-A409-4D30-20F310CDC9FA}"/>
            </a:ext>
          </a:extLst>
        </p:cNvPr>
        <p:cNvGrpSpPr/>
        <p:nvPr/>
      </p:nvGrpSpPr>
      <p:grpSpPr>
        <a:xfrm>
          <a:off x="0" y="0"/>
          <a:ext cx="0" cy="0"/>
          <a:chOff x="0" y="0"/>
          <a:chExt cx="0" cy="0"/>
        </a:xfrm>
      </p:grpSpPr>
      <p:graphicFrame>
        <p:nvGraphicFramePr>
          <p:cNvPr id="6" name="Content Placeholder 7" title="Chart">
            <a:extLst>
              <a:ext uri="{FF2B5EF4-FFF2-40B4-BE49-F238E27FC236}">
                <a16:creationId xmlns:a16="http://schemas.microsoft.com/office/drawing/2014/main" id="{5FFBD893-BEE0-C237-C081-E49239293EE1}"/>
              </a:ext>
            </a:extLst>
          </p:cNvPr>
          <p:cNvGraphicFramePr>
            <a:graphicFrameLocks/>
          </p:cNvGraphicFramePr>
          <p:nvPr>
            <p:extLst>
              <p:ext uri="{D42A27DB-BD31-4B8C-83A1-F6EECF244321}">
                <p14:modId xmlns:p14="http://schemas.microsoft.com/office/powerpoint/2010/main" val="984993680"/>
              </p:ext>
            </p:extLst>
          </p:nvPr>
        </p:nvGraphicFramePr>
        <p:xfrm>
          <a:off x="381000" y="923922"/>
          <a:ext cx="7848600" cy="388620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a:extLst>
              <a:ext uri="{FF2B5EF4-FFF2-40B4-BE49-F238E27FC236}">
                <a16:creationId xmlns:a16="http://schemas.microsoft.com/office/drawing/2014/main" id="{41EE5E94-5CDB-6BF2-140A-2D83549E50C7}"/>
              </a:ext>
            </a:extLst>
          </p:cNvPr>
          <p:cNvSpPr>
            <a:spLocks noGrp="1"/>
          </p:cNvSpPr>
          <p:nvPr>
            <p:ph type="sldNum" sz="quarter" idx="4"/>
          </p:nvPr>
        </p:nvSpPr>
        <p:spPr/>
        <p:txBody>
          <a:bodyPr/>
          <a:lstStyle/>
          <a:p>
            <a:fld id="{43D40276-83F3-4781-A95C-91C403F45549}" type="slidenum">
              <a:rPr lang="en-US" smtClean="0"/>
              <a:t>5</a:t>
            </a:fld>
            <a:endParaRPr lang="en-US" dirty="0"/>
          </a:p>
        </p:txBody>
      </p:sp>
      <p:pic>
        <p:nvPicPr>
          <p:cNvPr id="2" name="Picture 1">
            <a:extLst>
              <a:ext uri="{FF2B5EF4-FFF2-40B4-BE49-F238E27FC236}">
                <a16:creationId xmlns:a16="http://schemas.microsoft.com/office/drawing/2014/main" id="{D7A4CE07-5384-1BAD-EEF3-FD6C0CED21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ADDABF54-8E36-B177-F396-FC0627800A5E}"/>
              </a:ext>
            </a:extLst>
          </p:cNvPr>
          <p:cNvSpPr>
            <a:spLocks noGrp="1"/>
          </p:cNvSpPr>
          <p:nvPr>
            <p:ph type="title"/>
          </p:nvPr>
        </p:nvSpPr>
        <p:spPr>
          <a:xfrm>
            <a:off x="1143000" y="256035"/>
            <a:ext cx="8000999" cy="583301"/>
          </a:xfrm>
        </p:spPr>
        <p:txBody>
          <a:bodyPr/>
          <a:lstStyle/>
          <a:p>
            <a:r>
              <a:rPr lang="en-US" dirty="0">
                <a:solidFill>
                  <a:schemeClr val="bg1"/>
                </a:solidFill>
              </a:rPr>
              <a:t>Responding Firm Distribution by Size</a:t>
            </a:r>
          </a:p>
        </p:txBody>
      </p:sp>
    </p:spTree>
    <p:extLst>
      <p:ext uri="{BB962C8B-B14F-4D97-AF65-F5344CB8AC3E}">
        <p14:creationId xmlns:p14="http://schemas.microsoft.com/office/powerpoint/2010/main" val="2021974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D5DEB-DEA5-3AA2-0B46-9191705DC8A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CDD6255-F82F-E039-7DBE-7063D02EE4DA}"/>
              </a:ext>
            </a:extLst>
          </p:cNvPr>
          <p:cNvSpPr>
            <a:spLocks noGrp="1"/>
          </p:cNvSpPr>
          <p:nvPr>
            <p:ph type="sldNum" sz="quarter" idx="4"/>
          </p:nvPr>
        </p:nvSpPr>
        <p:spPr/>
        <p:txBody>
          <a:bodyPr/>
          <a:lstStyle/>
          <a:p>
            <a:fld id="{43D40276-83F3-4781-A95C-91C403F45549}" type="slidenum">
              <a:rPr lang="en-US" smtClean="0"/>
              <a:t>6</a:t>
            </a:fld>
            <a:endParaRPr lang="en-US" dirty="0"/>
          </a:p>
        </p:txBody>
      </p:sp>
      <p:pic>
        <p:nvPicPr>
          <p:cNvPr id="2" name="Picture 1">
            <a:extLst>
              <a:ext uri="{FF2B5EF4-FFF2-40B4-BE49-F238E27FC236}">
                <a16:creationId xmlns:a16="http://schemas.microsoft.com/office/drawing/2014/main" id="{EE276CF6-D6A0-F067-7DA6-5E691E72C4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graphicFrame>
        <p:nvGraphicFramePr>
          <p:cNvPr id="7" name="Content Placeholder 6" title="Chart">
            <a:extLst>
              <a:ext uri="{FF2B5EF4-FFF2-40B4-BE49-F238E27FC236}">
                <a16:creationId xmlns:a16="http://schemas.microsoft.com/office/drawing/2014/main" id="{56AB80F6-08ED-16FC-F0F0-9A7A665CA202}"/>
              </a:ext>
            </a:extLst>
          </p:cNvPr>
          <p:cNvGraphicFramePr>
            <a:graphicFrameLocks noGrp="1"/>
          </p:cNvGraphicFramePr>
          <p:nvPr>
            <p:ph idx="1"/>
            <p:extLst>
              <p:ext uri="{D42A27DB-BD31-4B8C-83A1-F6EECF244321}">
                <p14:modId xmlns:p14="http://schemas.microsoft.com/office/powerpoint/2010/main" val="391725499"/>
              </p:ext>
            </p:extLst>
          </p:nvPr>
        </p:nvGraphicFramePr>
        <p:xfrm>
          <a:off x="228600" y="1018121"/>
          <a:ext cx="8542328" cy="3671889"/>
        </p:xfrm>
        <a:graphic>
          <a:graphicData uri="http://schemas.openxmlformats.org/drawingml/2006/chart">
            <c:chart xmlns:c="http://schemas.openxmlformats.org/drawingml/2006/chart" xmlns:r="http://schemas.openxmlformats.org/officeDocument/2006/relationships" r:id="rId4"/>
          </a:graphicData>
        </a:graphic>
      </p:graphicFrame>
      <p:sp>
        <p:nvSpPr>
          <p:cNvPr id="3" name="Title 2">
            <a:extLst>
              <a:ext uri="{FF2B5EF4-FFF2-40B4-BE49-F238E27FC236}">
                <a16:creationId xmlns:a16="http://schemas.microsoft.com/office/drawing/2014/main" id="{A40A9919-B812-1B75-E37C-6A1D5BC358C0}"/>
              </a:ext>
            </a:extLst>
          </p:cNvPr>
          <p:cNvSpPr>
            <a:spLocks noGrp="1"/>
          </p:cNvSpPr>
          <p:nvPr>
            <p:ph type="title"/>
          </p:nvPr>
        </p:nvSpPr>
        <p:spPr>
          <a:xfrm>
            <a:off x="1143000" y="280986"/>
            <a:ext cx="8000999" cy="533400"/>
          </a:xfrm>
        </p:spPr>
        <p:txBody>
          <a:bodyPr/>
          <a:lstStyle/>
          <a:p>
            <a:r>
              <a:rPr lang="en-US" dirty="0">
                <a:solidFill>
                  <a:schemeClr val="bg1"/>
                </a:solidFill>
              </a:rPr>
              <a:t>Market Sector Trends Actual 2024 v. 2023</a:t>
            </a:r>
          </a:p>
        </p:txBody>
      </p:sp>
    </p:spTree>
    <p:extLst>
      <p:ext uri="{BB962C8B-B14F-4D97-AF65-F5344CB8AC3E}">
        <p14:creationId xmlns:p14="http://schemas.microsoft.com/office/powerpoint/2010/main" val="717803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04132-B127-3110-5E3B-AE747729382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3E4D9ED-B226-0D8D-C4E3-E0E70D09610C}"/>
              </a:ext>
            </a:extLst>
          </p:cNvPr>
          <p:cNvSpPr>
            <a:spLocks noGrp="1"/>
          </p:cNvSpPr>
          <p:nvPr>
            <p:ph type="sldNum" sz="quarter" idx="4"/>
          </p:nvPr>
        </p:nvSpPr>
        <p:spPr/>
        <p:txBody>
          <a:bodyPr/>
          <a:lstStyle/>
          <a:p>
            <a:fld id="{43D40276-83F3-4781-A95C-91C403F45549}" type="slidenum">
              <a:rPr lang="en-US" smtClean="0"/>
              <a:t>7</a:t>
            </a:fld>
            <a:endParaRPr lang="en-US" dirty="0"/>
          </a:p>
        </p:txBody>
      </p:sp>
      <p:pic>
        <p:nvPicPr>
          <p:cNvPr id="2" name="Picture 1">
            <a:extLst>
              <a:ext uri="{FF2B5EF4-FFF2-40B4-BE49-F238E27FC236}">
                <a16:creationId xmlns:a16="http://schemas.microsoft.com/office/drawing/2014/main" id="{790D7A73-531A-BB46-311F-F5DE8F199D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2FE12E1F-9A38-E726-9A78-B1867347622A}"/>
              </a:ext>
            </a:extLst>
          </p:cNvPr>
          <p:cNvSpPr>
            <a:spLocks noGrp="1"/>
          </p:cNvSpPr>
          <p:nvPr>
            <p:ph type="title"/>
          </p:nvPr>
        </p:nvSpPr>
        <p:spPr>
          <a:xfrm>
            <a:off x="1142999" y="280986"/>
            <a:ext cx="8000999" cy="533400"/>
          </a:xfrm>
        </p:spPr>
        <p:txBody>
          <a:bodyPr/>
          <a:lstStyle/>
          <a:p>
            <a:r>
              <a:rPr lang="en-US" dirty="0">
                <a:solidFill>
                  <a:schemeClr val="bg1"/>
                </a:solidFill>
              </a:rPr>
              <a:t>Market Sector Trends 2025 Expected</a:t>
            </a:r>
          </a:p>
        </p:txBody>
      </p:sp>
      <p:graphicFrame>
        <p:nvGraphicFramePr>
          <p:cNvPr id="8" name="Content Placeholder 6" title="Chart">
            <a:extLst>
              <a:ext uri="{FF2B5EF4-FFF2-40B4-BE49-F238E27FC236}">
                <a16:creationId xmlns:a16="http://schemas.microsoft.com/office/drawing/2014/main" id="{BD514904-4BF2-D355-CF14-824A69CE0D69}"/>
              </a:ext>
            </a:extLst>
          </p:cNvPr>
          <p:cNvGraphicFramePr>
            <a:graphicFrameLocks noGrp="1"/>
          </p:cNvGraphicFramePr>
          <p:nvPr>
            <p:ph idx="1"/>
            <p:extLst>
              <p:ext uri="{D42A27DB-BD31-4B8C-83A1-F6EECF244321}">
                <p14:modId xmlns:p14="http://schemas.microsoft.com/office/powerpoint/2010/main" val="2176834898"/>
              </p:ext>
            </p:extLst>
          </p:nvPr>
        </p:nvGraphicFramePr>
        <p:xfrm>
          <a:off x="228600" y="1018121"/>
          <a:ext cx="8542328" cy="367188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2958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1E393-7B14-4E56-A1D6-160CA75C3A9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5EE334D-F098-CE3C-04DA-39BF66E516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sp>
        <p:nvSpPr>
          <p:cNvPr id="3" name="Title 2">
            <a:extLst>
              <a:ext uri="{FF2B5EF4-FFF2-40B4-BE49-F238E27FC236}">
                <a16:creationId xmlns:a16="http://schemas.microsoft.com/office/drawing/2014/main" id="{EFCE7E2E-AF65-49D2-E0B1-16701B54EEAA}"/>
              </a:ext>
            </a:extLst>
          </p:cNvPr>
          <p:cNvSpPr>
            <a:spLocks noGrp="1"/>
          </p:cNvSpPr>
          <p:nvPr>
            <p:ph type="title"/>
          </p:nvPr>
        </p:nvSpPr>
        <p:spPr>
          <a:xfrm>
            <a:off x="1143000" y="280986"/>
            <a:ext cx="8000999" cy="533400"/>
          </a:xfrm>
        </p:spPr>
        <p:txBody>
          <a:bodyPr/>
          <a:lstStyle/>
          <a:p>
            <a:r>
              <a:rPr lang="en-US" dirty="0">
                <a:solidFill>
                  <a:schemeClr val="bg1"/>
                </a:solidFill>
              </a:rPr>
              <a:t>Gross Revenue Trends 2024 vs 2023 </a:t>
            </a:r>
          </a:p>
        </p:txBody>
      </p:sp>
      <p:sp>
        <p:nvSpPr>
          <p:cNvPr id="4" name="Slide Number Placeholder 3">
            <a:extLst>
              <a:ext uri="{FF2B5EF4-FFF2-40B4-BE49-F238E27FC236}">
                <a16:creationId xmlns:a16="http://schemas.microsoft.com/office/drawing/2014/main" id="{0569A01C-80A3-C7A6-0FCF-51DF3E0B8B13}"/>
              </a:ext>
            </a:extLst>
          </p:cNvPr>
          <p:cNvSpPr>
            <a:spLocks noGrp="1"/>
          </p:cNvSpPr>
          <p:nvPr>
            <p:ph type="sldNum" sz="quarter" idx="4"/>
          </p:nvPr>
        </p:nvSpPr>
        <p:spPr/>
        <p:txBody>
          <a:bodyPr/>
          <a:lstStyle/>
          <a:p>
            <a:fld id="{43D40276-83F3-4781-A95C-91C403F45549}" type="slidenum">
              <a:rPr lang="en-US" smtClean="0"/>
              <a:t>8</a:t>
            </a:fld>
            <a:endParaRPr lang="en-US" dirty="0"/>
          </a:p>
        </p:txBody>
      </p:sp>
      <p:graphicFrame>
        <p:nvGraphicFramePr>
          <p:cNvPr id="7" name="Content Placeholder 7" title="Chart">
            <a:extLst>
              <a:ext uri="{FF2B5EF4-FFF2-40B4-BE49-F238E27FC236}">
                <a16:creationId xmlns:a16="http://schemas.microsoft.com/office/drawing/2014/main" id="{21E18843-8B2E-0C30-D2D0-62EB92F9EF46}"/>
              </a:ext>
            </a:extLst>
          </p:cNvPr>
          <p:cNvGraphicFramePr>
            <a:graphicFrameLocks noGrp="1"/>
          </p:cNvGraphicFramePr>
          <p:nvPr>
            <p:ph idx="1"/>
            <p:extLst>
              <p:ext uri="{D42A27DB-BD31-4B8C-83A1-F6EECF244321}">
                <p14:modId xmlns:p14="http://schemas.microsoft.com/office/powerpoint/2010/main" val="1741674911"/>
              </p:ext>
            </p:extLst>
          </p:nvPr>
        </p:nvGraphicFramePr>
        <p:xfrm>
          <a:off x="304800" y="923923"/>
          <a:ext cx="7848600" cy="38862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519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8366-3FD9-9722-0CDC-A18040ADF326}"/>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A2D44C5-ECA0-0074-D459-186880BBA03F}"/>
              </a:ext>
            </a:extLst>
          </p:cNvPr>
          <p:cNvSpPr>
            <a:spLocks noGrp="1"/>
          </p:cNvSpPr>
          <p:nvPr>
            <p:ph type="sldNum" sz="quarter" idx="4"/>
          </p:nvPr>
        </p:nvSpPr>
        <p:spPr/>
        <p:txBody>
          <a:bodyPr/>
          <a:lstStyle/>
          <a:p>
            <a:fld id="{43D40276-83F3-4781-A95C-91C403F45549}" type="slidenum">
              <a:rPr lang="en-US" smtClean="0"/>
              <a:t>9</a:t>
            </a:fld>
            <a:endParaRPr lang="en-US" dirty="0"/>
          </a:p>
        </p:txBody>
      </p:sp>
      <p:pic>
        <p:nvPicPr>
          <p:cNvPr id="2" name="Picture 1">
            <a:extLst>
              <a:ext uri="{FF2B5EF4-FFF2-40B4-BE49-F238E27FC236}">
                <a16:creationId xmlns:a16="http://schemas.microsoft.com/office/drawing/2014/main" id="{B852F2DF-9DC3-C58A-DE32-D7D54CA55BC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1449"/>
            <a:ext cx="9143999" cy="752474"/>
          </a:xfrm>
          <a:prstGeom prst="rect">
            <a:avLst/>
          </a:prstGeom>
        </p:spPr>
      </p:pic>
      <p:graphicFrame>
        <p:nvGraphicFramePr>
          <p:cNvPr id="7" name="Content Placeholder 7" title="Chart">
            <a:extLst>
              <a:ext uri="{FF2B5EF4-FFF2-40B4-BE49-F238E27FC236}">
                <a16:creationId xmlns:a16="http://schemas.microsoft.com/office/drawing/2014/main" id="{0C2A0B36-2922-BB58-BCD9-0ADE3A9AE3F7}"/>
              </a:ext>
            </a:extLst>
          </p:cNvPr>
          <p:cNvGraphicFramePr>
            <a:graphicFrameLocks noGrp="1"/>
          </p:cNvGraphicFramePr>
          <p:nvPr>
            <p:ph idx="1"/>
            <p:extLst>
              <p:ext uri="{D42A27DB-BD31-4B8C-83A1-F6EECF244321}">
                <p14:modId xmlns:p14="http://schemas.microsoft.com/office/powerpoint/2010/main" val="2673539610"/>
              </p:ext>
            </p:extLst>
          </p:nvPr>
        </p:nvGraphicFramePr>
        <p:xfrm>
          <a:off x="381000" y="923923"/>
          <a:ext cx="7620000" cy="3886202"/>
        </p:xfrm>
        <a:graphic>
          <a:graphicData uri="http://schemas.openxmlformats.org/drawingml/2006/chart">
            <c:chart xmlns:c="http://schemas.openxmlformats.org/drawingml/2006/chart" xmlns:r="http://schemas.openxmlformats.org/officeDocument/2006/relationships" r:id="rId4"/>
          </a:graphicData>
        </a:graphic>
      </p:graphicFrame>
      <p:sp>
        <p:nvSpPr>
          <p:cNvPr id="3" name="Title 2">
            <a:extLst>
              <a:ext uri="{FF2B5EF4-FFF2-40B4-BE49-F238E27FC236}">
                <a16:creationId xmlns:a16="http://schemas.microsoft.com/office/drawing/2014/main" id="{E7866B71-FC41-BE40-2555-E8408D7F396D}"/>
              </a:ext>
            </a:extLst>
          </p:cNvPr>
          <p:cNvSpPr>
            <a:spLocks noGrp="1"/>
          </p:cNvSpPr>
          <p:nvPr>
            <p:ph type="title"/>
          </p:nvPr>
        </p:nvSpPr>
        <p:spPr>
          <a:xfrm>
            <a:off x="1143000" y="280986"/>
            <a:ext cx="8000999" cy="533400"/>
          </a:xfrm>
        </p:spPr>
        <p:txBody>
          <a:bodyPr/>
          <a:lstStyle/>
          <a:p>
            <a:r>
              <a:rPr lang="en-US" dirty="0">
                <a:solidFill>
                  <a:schemeClr val="bg1"/>
                </a:solidFill>
              </a:rPr>
              <a:t>Gross Revenue Trends 2025 Expected </a:t>
            </a:r>
          </a:p>
        </p:txBody>
      </p:sp>
    </p:spTree>
    <p:extLst>
      <p:ext uri="{BB962C8B-B14F-4D97-AF65-F5344CB8AC3E}">
        <p14:creationId xmlns:p14="http://schemas.microsoft.com/office/powerpoint/2010/main" val="28383508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ggy269rtwub6n93wu814k8xhk3p99x"/>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GBA1">
      <a:dk1>
        <a:srgbClr val="00546B"/>
      </a:dk1>
      <a:lt1>
        <a:srgbClr val="FFFFFF"/>
      </a:lt1>
      <a:dk2>
        <a:srgbClr val="008751"/>
      </a:dk2>
      <a:lt2>
        <a:srgbClr val="E7FFF5"/>
      </a:lt2>
      <a:accent1>
        <a:srgbClr val="00546B"/>
      </a:accent1>
      <a:accent2>
        <a:srgbClr val="008751"/>
      </a:accent2>
      <a:accent3>
        <a:srgbClr val="00546B"/>
      </a:accent3>
      <a:accent4>
        <a:srgbClr val="95A39D"/>
      </a:accent4>
      <a:accent5>
        <a:srgbClr val="C00000"/>
      </a:accent5>
      <a:accent6>
        <a:srgbClr val="B1A089"/>
      </a:accent6>
      <a:hlink>
        <a:srgbClr val="C00000"/>
      </a:hlink>
      <a:folHlink>
        <a:srgbClr val="849A0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webextensions/_rels/webextension1.xml.rels><?xml version="1.0" encoding="UTF-8" standalone="yes"?>
<Relationships xmlns="http://schemas.openxmlformats.org/package/2006/relationships"><Relationship Id="rId1" Type="http://schemas.openxmlformats.org/officeDocument/2006/relationships/image" Target="../media/image9.png"/></Relationships>
</file>

<file path=ppt/webextensions/webextension1.xml><?xml version="1.0" encoding="utf-8"?>
<we:webextension xmlns:we="http://schemas.microsoft.com/office/webextensions/webextension/2010/11" id="{699B56D2-213F-4B48-B05C-30FB9A64B9EC}">
  <we:reference id="wa104379261" version="4.3.0.0" store="en-US" storeType="OMEX"/>
  <we:alternateReferences>
    <we:reference id="WA104379261" version="4.3.0.0" store="" storeType="OMEX"/>
  </we:alternateReferences>
  <we:properties>
    <we:property name="MENTIMETER_QUESTION_ID_KEY" value="&quot;18sh7nr7gsgj&quot;"/>
  </we:properties>
  <we:bindings/>
  <we:snapshot xmlns:r="http://schemas.openxmlformats.org/officeDocument/2006/relationships" r:embed="rId1"/>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B731BD3B0CE84FB0B2630D166D2D4F" ma:contentTypeVersion="15" ma:contentTypeDescription="Create a new document." ma:contentTypeScope="" ma:versionID="b0d1398cc046116fa345836acf673135">
  <xsd:schema xmlns:xsd="http://www.w3.org/2001/XMLSchema" xmlns:xs="http://www.w3.org/2001/XMLSchema" xmlns:p="http://schemas.microsoft.com/office/2006/metadata/properties" xmlns:ns2="5f1fb5f5-39d2-4779-a363-fadc6558fd4b" xmlns:ns3="d533e047-eb2f-4ab3-bfc5-71a36eb77156" targetNamespace="http://schemas.microsoft.com/office/2006/metadata/properties" ma:root="true" ma:fieldsID="f1fa0e7840f1e1879841c4ab0895ecd8" ns2:_="" ns3:_="">
    <xsd:import namespace="5f1fb5f5-39d2-4779-a363-fadc6558fd4b"/>
    <xsd:import namespace="d533e047-eb2f-4ab3-bfc5-71a36eb7715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1fb5f5-39d2-4779-a363-fadc6558fd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0db586fd-7b81-4f6c-a57b-edcf918fb8e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33e047-eb2f-4ab3-bfc5-71a36eb7715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2d943497-512b-46c9-95cc-12cf9b018461}" ma:internalName="TaxCatchAll" ma:showField="CatchAllData" ma:web="d533e047-eb2f-4ab3-bfc5-71a36eb7715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f1fb5f5-39d2-4779-a363-fadc6558fd4b">
      <Terms xmlns="http://schemas.microsoft.com/office/infopath/2007/PartnerControls"/>
    </lcf76f155ced4ddcb4097134ff3c332f>
    <TaxCatchAll xmlns="d533e047-eb2f-4ab3-bfc5-71a36eb77156" xsi:nil="true"/>
  </documentManagement>
</p:properties>
</file>

<file path=customXml/itemProps1.xml><?xml version="1.0" encoding="utf-8"?>
<ds:datastoreItem xmlns:ds="http://schemas.openxmlformats.org/officeDocument/2006/customXml" ds:itemID="{AAB42BD2-A8B7-4A8E-B804-5996DD86A8C8}">
  <ds:schemaRefs>
    <ds:schemaRef ds:uri="http://schemas.microsoft.com/sharepoint/v3/contenttype/forms"/>
  </ds:schemaRefs>
</ds:datastoreItem>
</file>

<file path=customXml/itemProps2.xml><?xml version="1.0" encoding="utf-8"?>
<ds:datastoreItem xmlns:ds="http://schemas.openxmlformats.org/officeDocument/2006/customXml" ds:itemID="{019F7739-7BBA-4933-9A30-A865D47E8C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1fb5f5-39d2-4779-a363-fadc6558fd4b"/>
    <ds:schemaRef ds:uri="d533e047-eb2f-4ab3-bfc5-71a36eb771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F3E1FAC-EF6F-4618-BC87-B4A32029ECD7}">
  <ds:schemaRefs>
    <ds:schemaRef ds:uri="http://schemas.microsoft.com/office/2006/metadata/properties"/>
    <ds:schemaRef ds:uri="http://schemas.microsoft.com/office/infopath/2007/PartnerControls"/>
    <ds:schemaRef ds:uri="5f1fb5f5-39d2-4779-a363-fadc6558fd4b"/>
    <ds:schemaRef ds:uri="d533e047-eb2f-4ab3-bfc5-71a36eb77156"/>
  </ds:schemaRefs>
</ds:datastoreItem>
</file>

<file path=docProps/app.xml><?xml version="1.0" encoding="utf-8"?>
<Properties xmlns="http://schemas.openxmlformats.org/officeDocument/2006/extended-properties" xmlns:vt="http://schemas.openxmlformats.org/officeDocument/2006/docPropsVTypes">
  <Template/>
  <TotalTime>11704</TotalTime>
  <Words>2032</Words>
  <Application>Microsoft Office PowerPoint</Application>
  <PresentationFormat>On-screen Show (16:9)</PresentationFormat>
  <Paragraphs>267</Paragraphs>
  <Slides>23</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Segoe UI</vt:lpstr>
      <vt:lpstr>Adjacency</vt:lpstr>
      <vt:lpstr>PowerPoint Presentation</vt:lpstr>
      <vt:lpstr>PowerPoint Presentation</vt:lpstr>
      <vt:lpstr>Business Snapshot Survey Overview</vt:lpstr>
      <vt:lpstr>Responses by Firm Location</vt:lpstr>
      <vt:lpstr>Responding Firm Distribution by Size</vt:lpstr>
      <vt:lpstr>Market Sector Trends Actual 2024 v. 2023</vt:lpstr>
      <vt:lpstr>Market Sector Trends 2025 Expected</vt:lpstr>
      <vt:lpstr>Gross Revenue Trends 2024 vs 2023 </vt:lpstr>
      <vt:lpstr>Gross Revenue Trends 2025 Expected </vt:lpstr>
      <vt:lpstr>Backlog 2024 Actual (months)</vt:lpstr>
      <vt:lpstr>Backlog Trends 2025 Expected </vt:lpstr>
      <vt:lpstr>Days Sales Unbilled (DSU) 2024 Actual</vt:lpstr>
      <vt:lpstr>Days Sales Unbilled (DSU) 2025 Expected</vt:lpstr>
      <vt:lpstr>Days Sales Outstanding (DSO) Actual</vt:lpstr>
      <vt:lpstr>Days Sales Outstanding 2025 Expected</vt:lpstr>
      <vt:lpstr>2025 Expected Headcount Trends</vt:lpstr>
      <vt:lpstr>2025 Expected Billing Rates Trends</vt:lpstr>
      <vt:lpstr>State of the Economy Summary</vt:lpstr>
      <vt:lpstr>Where are we working?</vt:lpstr>
      <vt:lpstr>AI Usage</vt:lpstr>
      <vt:lpstr>SURVEY - How are you feeling?</vt:lpstr>
      <vt:lpstr>How are you feeling?</vt:lpstr>
      <vt:lpstr>Thank you!</vt:lpstr>
    </vt:vector>
  </TitlesOfParts>
  <Company>SCCM1</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Joel Carson</dc:creator>
  <cp:lastModifiedBy>Sara Menase</cp:lastModifiedBy>
  <cp:revision>115</cp:revision>
  <dcterms:created xsi:type="dcterms:W3CDTF">2014-08-13T14:03:57Z</dcterms:created>
  <dcterms:modified xsi:type="dcterms:W3CDTF">2025-05-23T19:18:29Z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0x010100D3B731BD3B0CE84FB0B2630D166D2D4F</vt:lpwstr>
  </property>
  <property fmtid="{D5CDD505-2E9C-101B-9397-08002B2CF9AE}" pid="3" name="MediaServiceImageTags">
    <vt:lpwstr/>
  </property>
</Properties>
</file>