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351_15F7C692.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35E_DA28233D.xml" ContentType="application/vnd.ms-powerpoint.comments+xml"/>
  <Override PartName="/ppt/notesSlides/notesSlide4.xml" ContentType="application/vnd.openxmlformats-officedocument.presentationml.notesSlide+xml"/>
  <Override PartName="/ppt/ink/ink1.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37D_A76D23C7.xml" ContentType="application/vnd.ms-powerpoint.comments+xml"/>
  <Override PartName="/ppt/notesSlides/notesSlide7.xml" ContentType="application/vnd.openxmlformats-officedocument.presentationml.notesSlide+xml"/>
  <Override PartName="/ppt/comments/modernComment_38A_21505027.xml" ContentType="application/vnd.ms-powerpoint.comments+xml"/>
  <Override PartName="/ppt/notesSlides/notesSlide8.xml" ContentType="application/vnd.openxmlformats-officedocument.presentationml.notesSlide+xml"/>
  <Override PartName="/ppt/comments/modernComment_39C_DAFFC92A.xml" ContentType="application/vnd.ms-powerpoint.comments+xml"/>
  <Override PartName="/ppt/notesSlides/notesSlide9.xml" ContentType="application/vnd.openxmlformats-officedocument.presentationml.notesSlide+xml"/>
  <Override PartName="/ppt/ink/ink2.xml" ContentType="application/inkml+xml"/>
  <Override PartName="/ppt/notesSlides/notesSlide10.xml" ContentType="application/vnd.openxmlformats-officedocument.presentationml.notesSlide+xml"/>
  <Override PartName="/ppt/comments/modernComment_325_D8165040.xml" ContentType="application/vnd.ms-powerpoint.comments+xml"/>
  <Override PartName="/ppt/notesSlides/notesSlide11.xml" ContentType="application/vnd.openxmlformats-officedocument.presentationml.notesSlide+xml"/>
  <Override PartName="/ppt/comments/modernComment_326_785976FF.xml" ContentType="application/vnd.ms-powerpoint.comments+xml"/>
  <Override PartName="/ppt/notesSlides/notesSlide12.xml" ContentType="application/vnd.openxmlformats-officedocument.presentationml.notesSlide+xml"/>
  <Override PartName="/ppt/comments/modernComment_329_4680A970.xml" ContentType="application/vnd.ms-powerpoint.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modernComment_32D_A6C051C1.xml" ContentType="application/vnd.ms-powerpoint.comments+xml"/>
  <Override PartName="/ppt/notesSlides/notesSlide15.xml" ContentType="application/vnd.openxmlformats-officedocument.presentationml.notesSlide+xml"/>
  <Override PartName="/ppt/comments/modernComment_32F_84EC4227.xml" ContentType="application/vnd.ms-powerpoint.comments+xml"/>
  <Override PartName="/ppt/notesSlides/notesSlide16.xml" ContentType="application/vnd.openxmlformats-officedocument.presentationml.notesSlide+xml"/>
  <Override PartName="/ppt/comments/modernComment_330_869FC8D2.xml" ContentType="application/vnd.ms-powerpoint.comments+xml"/>
  <Override PartName="/ppt/notesSlides/notesSlide17.xml" ContentType="application/vnd.openxmlformats-officedocument.presentationml.notesSlide+xml"/>
  <Override PartName="/ppt/ink/ink3.xml" ContentType="application/inkml+xml"/>
  <Override PartName="/ppt/theme/themeOverride1.xml" ContentType="application/vnd.openxmlformats-officedocument.themeOverride+xml"/>
  <Override PartName="/ppt/notesSlides/notesSlide18.xml" ContentType="application/vnd.openxmlformats-officedocument.presentationml.notesSlide+xml"/>
  <Override PartName="/ppt/comments/modernComment_363_89521960.xml" ContentType="application/vnd.ms-powerpoint.comments+xml"/>
  <Override PartName="/ppt/ink/ink4.xml" ContentType="application/inkml+xml"/>
  <Override PartName="/ppt/notesSlides/notesSlide19.xml" ContentType="application/vnd.openxmlformats-officedocument.presentationml.notesSlide+xml"/>
  <Override PartName="/ppt/comments/modernComment_356_B6212751.xml" ContentType="application/vnd.ms-powerpoint.comments+xml"/>
  <Override PartName="/ppt/notesSlides/notesSlide20.xml" ContentType="application/vnd.openxmlformats-officedocument.presentationml.notesSlide+xml"/>
  <Override PartName="/ppt/comments/modernComment_39D_D8E096A4.xml" ContentType="application/vnd.ms-powerpoint.comments+xml"/>
  <Override PartName="/ppt/ink/ink5.xml" ContentType="application/inkml+xml"/>
  <Override PartName="/ppt/ink/ink6.xml" ContentType="application/inkml+xml"/>
  <Override PartName="/ppt/ink/ink7.xml" ContentType="application/inkml+xml"/>
  <Override PartName="/ppt/notesSlides/notesSlide21.xml" ContentType="application/vnd.openxmlformats-officedocument.presentationml.notesSlide+xml"/>
  <Override PartName="/ppt/comments/modernComment_38F_4B1CADF3.xml" ContentType="application/vnd.ms-powerpoint.comments+xml"/>
  <Override PartName="/ppt/notesSlides/notesSlide22.xml" ContentType="application/vnd.openxmlformats-officedocument.presentationml.notesSlide+xml"/>
  <Override PartName="/ppt/comments/modernComment_376_9E8E10A2.xml" ContentType="application/vnd.ms-powerpoint.comments+xml"/>
  <Override PartName="/ppt/notesSlides/notesSlide23.xml" ContentType="application/vnd.openxmlformats-officedocument.presentationml.notesSlide+xml"/>
  <Override PartName="/ppt/comments/modernComment_396_18D6FC53.xml" ContentType="application/vnd.ms-powerpoint.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omments/modernComment_352_328A523A.xml" ContentType="application/vnd.ms-powerpoint.comments+xml"/>
  <Override PartName="/ppt/ink/ink8.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ink/ink9.xml" ContentType="application/inkml+xml"/>
  <Override PartName="/ppt/notesSlides/notesSlide28.xml" ContentType="application/vnd.openxmlformats-officedocument.presentationml.notesSlide+xml"/>
  <Override PartName="/ppt/comments/modernComment_348_1EE49FDB.xml" ContentType="application/vnd.ms-powerpoint.comments+xml"/>
  <Override PartName="/ppt/comments/modernComment_39E_948B196F.xml" ContentType="application/vnd.ms-powerpoint.comments+xml"/>
  <Override PartName="/ppt/ink/ink10.xml" ContentType="application/inkml+xml"/>
  <Override PartName="/ppt/ink/ink11.xml" ContentType="application/inkml+xml"/>
  <Override PartName="/ppt/ink/ink12.xml" ContentType="application/inkml+xml"/>
  <Override PartName="/ppt/notesSlides/notesSlide29.xml" ContentType="application/vnd.openxmlformats-officedocument.presentationml.notesSlide+xml"/>
  <Override PartName="/ppt/comments/modernComment_390_3910E49D.xml" ContentType="application/vnd.ms-powerpoint.comments+xml"/>
  <Override PartName="/ppt/ink/ink13.xml" ContentType="application/inkml+xml"/>
  <Override PartName="/ppt/ink/ink14.xml" ContentType="application/inkml+xml"/>
  <Override PartName="/ppt/ink/ink15.xml" ContentType="application/inkml+xml"/>
  <Override PartName="/ppt/ink/ink16.xml" ContentType="application/inkml+xml"/>
  <Override PartName="/ppt/notesSlides/notesSlide30.xml" ContentType="application/vnd.openxmlformats-officedocument.presentationml.notesSlide+xml"/>
  <Override PartName="/ppt/comments/modernComment_343_954FDCD2.xml" ContentType="application/vnd.ms-powerpoint.comment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1.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notesSlides/notesSlide32.xml" ContentType="application/vnd.openxmlformats-officedocument.presentationml.notesSlide+xml"/>
  <Override PartName="/ppt/comments/modernComment_344_9DCD82F8.xml" ContentType="application/vnd.ms-powerpoint.comments+xml"/>
  <Override PartName="/ppt/charts/chart3.xml" ContentType="application/vnd.openxmlformats-officedocument.drawingml.chart+xml"/>
  <Override PartName="/ppt/drawings/drawing2.xml" ContentType="application/vnd.openxmlformats-officedocument.drawingml.chartshapes+xml"/>
  <Override PartName="/ppt/notesSlides/notesSlide33.xml" ContentType="application/vnd.openxmlformats-officedocument.presentationml.notesSlide+xml"/>
  <Override PartName="/ppt/comments/modernComment_33D_5E2E1644.xml" ContentType="application/vnd.ms-powerpoint.comments+xml"/>
  <Override PartName="/ppt/notesSlides/notesSlide34.xml" ContentType="application/vnd.openxmlformats-officedocument.presentationml.notesSlide+xml"/>
  <Override PartName="/ppt/comments/modernComment_34F_D2C029F7.xml" ContentType="application/vnd.ms-powerpoint.comments+xml"/>
  <Override PartName="/ppt/notesSlides/notesSlide35.xml" ContentType="application/vnd.openxmlformats-officedocument.presentationml.notesSlide+xml"/>
  <Override PartName="/ppt/comments/modernComment_36A_BF89EA9A.xml" ContentType="application/vnd.ms-powerpoint.comments+xml"/>
  <Override PartName="/ppt/notesSlides/notesSlide36.xml" ContentType="application/vnd.openxmlformats-officedocument.presentationml.notesSlide+xml"/>
  <Override PartName="/ppt/ink/ink17.xml" ContentType="application/inkml+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omments/modernComment_338_DA68E64C.xml" ContentType="application/vnd.ms-powerpoint.comments+xml"/>
  <Override PartName="/ppt/comments/modernComment_39F_4DBE57C4.xml" ContentType="application/vnd.ms-powerpoint.comments+xml"/>
  <Override PartName="/ppt/ink/ink18.xml" ContentType="application/inkml+xml"/>
  <Override PartName="/ppt/ink/ink19.xml" ContentType="application/inkml+xml"/>
  <Override PartName="/ppt/ink/ink20.xml" ContentType="application/inkml+xml"/>
  <Override PartName="/ppt/notesSlides/notesSlide39.xml" ContentType="application/vnd.openxmlformats-officedocument.presentationml.notesSlide+xml"/>
  <Override PartName="/ppt/comments/modernComment_391_5CA34FD3.xml" ContentType="application/vnd.ms-powerpoint.comments+xml"/>
  <Override PartName="/ppt/notesSlides/notesSlide40.xml" ContentType="application/vnd.openxmlformats-officedocument.presentationml.notesSlide+xml"/>
  <Override PartName="/ppt/comments/modernComment_372_4D5D9D4A.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1.xml" ContentType="application/vnd.openxmlformats-officedocument.presentationml.notesSlide+xml"/>
  <Override PartName="/ppt/comments/modernComment_327_C8D92EB3.xml" ContentType="application/vnd.ms-powerpoint.comment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51"/>
  </p:notesMasterIdLst>
  <p:handoutMasterIdLst>
    <p:handoutMasterId r:id="rId52"/>
  </p:handoutMasterIdLst>
  <p:sldIdLst>
    <p:sldId id="849" r:id="rId5"/>
    <p:sldId id="915" r:id="rId6"/>
    <p:sldId id="862" r:id="rId7"/>
    <p:sldId id="890" r:id="rId8"/>
    <p:sldId id="863" r:id="rId9"/>
    <p:sldId id="893" r:id="rId10"/>
    <p:sldId id="906" r:id="rId11"/>
    <p:sldId id="924" r:id="rId12"/>
    <p:sldId id="921" r:id="rId13"/>
    <p:sldId id="805" r:id="rId14"/>
    <p:sldId id="806" r:id="rId15"/>
    <p:sldId id="809" r:id="rId16"/>
    <p:sldId id="910" r:id="rId17"/>
    <p:sldId id="813" r:id="rId18"/>
    <p:sldId id="815" r:id="rId19"/>
    <p:sldId id="816" r:id="rId20"/>
    <p:sldId id="922" r:id="rId21"/>
    <p:sldId id="867" r:id="rId22"/>
    <p:sldId id="854" r:id="rId23"/>
    <p:sldId id="925" r:id="rId24"/>
    <p:sldId id="911" r:id="rId25"/>
    <p:sldId id="886" r:id="rId26"/>
    <p:sldId id="918" r:id="rId27"/>
    <p:sldId id="919" r:id="rId28"/>
    <p:sldId id="850" r:id="rId29"/>
    <p:sldId id="838" r:id="rId30"/>
    <p:sldId id="920" r:id="rId31"/>
    <p:sldId id="840" r:id="rId32"/>
    <p:sldId id="926" r:id="rId33"/>
    <p:sldId id="912" r:id="rId34"/>
    <p:sldId id="928" r:id="rId35"/>
    <p:sldId id="835" r:id="rId36"/>
    <p:sldId id="834" r:id="rId37"/>
    <p:sldId id="836" r:id="rId38"/>
    <p:sldId id="829" r:id="rId39"/>
    <p:sldId id="847" r:id="rId40"/>
    <p:sldId id="874" r:id="rId41"/>
    <p:sldId id="821" r:id="rId42"/>
    <p:sldId id="914" r:id="rId43"/>
    <p:sldId id="824" r:id="rId44"/>
    <p:sldId id="927" r:id="rId45"/>
    <p:sldId id="913" r:id="rId46"/>
    <p:sldId id="882" r:id="rId47"/>
    <p:sldId id="807" r:id="rId48"/>
    <p:sldId id="832" r:id="rId49"/>
    <p:sldId id="844" r:id="rId50"/>
  </p:sldIdLst>
  <p:sldSz cx="9144000" cy="5143500" type="screen16x9"/>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8E4249-E829-9CB9-37C8-CE4BBFDBBAEE}" name="Sierra Haight" initials="SH" userId="S::SierraHaight@esiconstruction.com::78171865-0d38-4a6b-ae38-5e1b302a7577" providerId="AD"/>
  <p188:author id="{1D8B58A6-35CE-1035-1527-998A10398EED}" name="Dallis Fontenot" initials="DF" userId="S::dallisfontenot@esiconstruction.com::b75af054-2429-4755-a573-37225fe10753" providerId="AD"/>
  <p188:author id="{C715EFD3-2B6C-D017-D801-21638967CAEC}" name="Kaylie Stanley" initials="KS" userId="S::Kayliestanley@esiconstruction.com::45f05f1e-7471-45b6-adc8-ffacee220575" providerId="AD"/>
  <p188:author id="{F1381CDA-4550-3AC0-CA60-434301FC65AA}" name="Courtney Reid" initials="CR" userId="S::courtneyreid@esiconstruction.com::f1fca0aa-246f-4cfc-a92d-62985234a647" providerId="AD"/>
  <p188:author id="{C08099EE-20BD-7353-05F0-CFA403BD89BB}" name="Hannah Shipe" initials="HS" userId="S::hannahshipe@esiconstruction.com::6c66801f-9ecc-4e37-aede-bb40f1eed60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0A0A"/>
    <a:srgbClr val="0F8BF1"/>
    <a:srgbClr val="91C355"/>
    <a:srgbClr val="00637E"/>
    <a:srgbClr val="00556C"/>
    <a:srgbClr val="004850"/>
    <a:srgbClr val="03444D"/>
    <a:srgbClr val="FFFFFF"/>
    <a:srgbClr val="58B2B6"/>
    <a:srgbClr val="58AB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5" d="100"/>
          <a:sy n="95" d="100"/>
        </p:scale>
        <p:origin x="75" y="42"/>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spPr>
        <a:noFill/>
        <a:ln w="12700" cap="flat" cmpd="sng" algn="ctr">
          <a:solidFill>
            <a:schemeClr val="tx1">
              <a:tint val="75000"/>
              <a:shade val="95000"/>
              <a:satMod val="105000"/>
            </a:schemeClr>
          </a:solidFill>
          <a:prstDash val="solid"/>
          <a:round/>
        </a:ln>
        <a:effectLst/>
        <a:sp3d contourW="12700">
          <a:contourClr>
            <a:schemeClr val="tx1">
              <a:tint val="75000"/>
              <a:shade val="95000"/>
              <a:satMod val="105000"/>
            </a:schemeClr>
          </a:contourClr>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3787878787878788E-2"/>
          <c:y val="3.0960192475940509E-3"/>
          <c:w val="0.96507936507936509"/>
          <c:h val="0.85716829766394464"/>
        </c:manualLayout>
      </c:layout>
      <c:bar3DChart>
        <c:barDir val="col"/>
        <c:grouping val="stacked"/>
        <c:varyColors val="0"/>
        <c:ser>
          <c:idx val="0"/>
          <c:order val="0"/>
          <c:tx>
            <c:strRef>
              <c:f>Sheet1!$B$1</c:f>
              <c:strCache>
                <c:ptCount val="1"/>
                <c:pt idx="0">
                  <c:v>Words Per Minute</c:v>
                </c:pt>
              </c:strCache>
            </c:strRef>
          </c:tx>
          <c:spPr>
            <a:solidFill>
              <a:schemeClr val="accent1"/>
            </a:solidFill>
            <a:ln>
              <a:noFill/>
            </a:ln>
            <a:effectLst/>
            <a:scene3d>
              <a:camera prst="orthographicFront"/>
              <a:lightRig rig="threePt" dir="t"/>
            </a:scene3d>
            <a:sp3d>
              <a:bevelT/>
            </a:sp3d>
          </c:spPr>
          <c:invertIfNegative val="0"/>
          <c:dPt>
            <c:idx val="0"/>
            <c:invertIfNegative val="0"/>
            <c:bubble3D val="0"/>
            <c:spPr>
              <a:solidFill>
                <a:schemeClr val="accent1"/>
              </a:solidFill>
              <a:ln>
                <a:noFill/>
              </a:ln>
              <a:effectLst/>
              <a:scene3d>
                <a:camera prst="orthographicFront"/>
                <a:lightRig rig="threePt" dir="t"/>
              </a:scene3d>
              <a:sp3d>
                <a:bevelT/>
              </a:sp3d>
            </c:spPr>
            <c:extLst>
              <c:ext xmlns:c16="http://schemas.microsoft.com/office/drawing/2014/chart" uri="{C3380CC4-5D6E-409C-BE32-E72D297353CC}">
                <c16:uniqueId val="{00000001-C0DD-407D-9084-FBC2C95E7331}"/>
              </c:ext>
            </c:extLst>
          </c:dPt>
          <c:dPt>
            <c:idx val="1"/>
            <c:invertIfNegative val="0"/>
            <c:bubble3D val="0"/>
            <c:extLst>
              <c:ext xmlns:c16="http://schemas.microsoft.com/office/drawing/2014/chart" uri="{C3380CC4-5D6E-409C-BE32-E72D297353CC}">
                <c16:uniqueId val="{00000002-C0DD-407D-9084-FBC2C95E7331}"/>
              </c:ext>
            </c:extLst>
          </c:dPt>
          <c:dPt>
            <c:idx val="2"/>
            <c:invertIfNegative val="0"/>
            <c:bubble3D val="0"/>
            <c:spPr>
              <a:solidFill>
                <a:schemeClr val="accent1"/>
              </a:solidFill>
              <a:ln>
                <a:noFill/>
              </a:ln>
              <a:effectLst/>
              <a:scene3d>
                <a:camera prst="orthographicFront"/>
                <a:lightRig rig="threePt" dir="t"/>
              </a:scene3d>
              <a:sp3d>
                <a:bevelT/>
              </a:sp3d>
            </c:spPr>
            <c:extLst>
              <c:ext xmlns:c16="http://schemas.microsoft.com/office/drawing/2014/chart" uri="{C3380CC4-5D6E-409C-BE32-E72D297353CC}">
                <c16:uniqueId val="{00000003-C0DD-407D-9084-FBC2C95E7331}"/>
              </c:ext>
            </c:extLst>
          </c:dPt>
          <c:dPt>
            <c:idx val="3"/>
            <c:invertIfNegative val="0"/>
            <c:bubble3D val="0"/>
            <c:extLst>
              <c:ext xmlns:c16="http://schemas.microsoft.com/office/drawing/2014/chart" uri="{C3380CC4-5D6E-409C-BE32-E72D297353CC}">
                <c16:uniqueId val="{00000004-C0DD-407D-9084-FBC2C95E7331}"/>
              </c:ext>
            </c:extLst>
          </c:dPt>
          <c:dLbls>
            <c:dLbl>
              <c:idx val="0"/>
              <c:layout>
                <c:manualLayout>
                  <c:x val="1.3893037854804231E-2"/>
                  <c:y val="-0.1275595614856825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0DD-407D-9084-FBC2C95E7331}"/>
                </c:ext>
              </c:extLst>
            </c:dLbl>
            <c:dLbl>
              <c:idx val="1"/>
              <c:delete val="1"/>
              <c:extLst>
                <c:ext xmlns:c15="http://schemas.microsoft.com/office/drawing/2012/chart" uri="{CE6537A1-D6FC-4f65-9D91-7224C49458BB}"/>
                <c:ext xmlns:c16="http://schemas.microsoft.com/office/drawing/2014/chart" uri="{C3380CC4-5D6E-409C-BE32-E72D297353CC}">
                  <c16:uniqueId val="{00000002-C0DD-407D-9084-FBC2C95E7331}"/>
                </c:ext>
              </c:extLst>
            </c:dLbl>
            <c:dLbl>
              <c:idx val="2"/>
              <c:delete val="1"/>
              <c:extLst>
                <c:ext xmlns:c15="http://schemas.microsoft.com/office/drawing/2012/chart" uri="{CE6537A1-D6FC-4f65-9D91-7224C49458BB}"/>
                <c:ext xmlns:c16="http://schemas.microsoft.com/office/drawing/2014/chart" uri="{C3380CC4-5D6E-409C-BE32-E72D297353CC}">
                  <c16:uniqueId val="{00000003-C0DD-407D-9084-FBC2C95E7331}"/>
                </c:ext>
              </c:extLst>
            </c:dLbl>
            <c:dLbl>
              <c:idx val="3"/>
              <c:delete val="1"/>
              <c:extLst>
                <c:ext xmlns:c15="http://schemas.microsoft.com/office/drawing/2012/chart" uri="{CE6537A1-D6FC-4f65-9D91-7224C49458BB}"/>
                <c:ext xmlns:c16="http://schemas.microsoft.com/office/drawing/2014/chart" uri="{C3380CC4-5D6E-409C-BE32-E72D297353CC}">
                  <c16:uniqueId val="{00000004-C0DD-407D-9084-FBC2C95E7331}"/>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rgbClr val="12121F"/>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3"/>
                <c:pt idx="0">
                  <c:v>First Time</c:v>
                </c:pt>
                <c:pt idx="2">
                  <c:v>First Time</c:v>
                </c:pt>
              </c:strCache>
            </c:strRef>
          </c:cat>
          <c:val>
            <c:numRef>
              <c:f>Sheet1!$B$2:$B$5</c:f>
              <c:numCache>
                <c:formatCode>General</c:formatCode>
                <c:ptCount val="4"/>
                <c:pt idx="0">
                  <c:v>90</c:v>
                </c:pt>
                <c:pt idx="2">
                  <c:v>350</c:v>
                </c:pt>
              </c:numCache>
            </c:numRef>
          </c:val>
          <c:extLst>
            <c:ext xmlns:c16="http://schemas.microsoft.com/office/drawing/2014/chart" uri="{C3380CC4-5D6E-409C-BE32-E72D297353CC}">
              <c16:uniqueId val="{00000005-C0DD-407D-9084-FBC2C95E7331}"/>
            </c:ext>
          </c:extLst>
        </c:ser>
        <c:dLbls>
          <c:showLegendKey val="0"/>
          <c:showVal val="0"/>
          <c:showCatName val="0"/>
          <c:showSerName val="0"/>
          <c:showPercent val="0"/>
          <c:showBubbleSize val="0"/>
        </c:dLbls>
        <c:gapWidth val="95"/>
        <c:gapDepth val="155"/>
        <c:shape val="box"/>
        <c:axId val="114309152"/>
        <c:axId val="114309544"/>
        <c:axId val="0"/>
      </c:bar3DChart>
      <c:catAx>
        <c:axId val="114309152"/>
        <c:scaling>
          <c:orientation val="minMax"/>
        </c:scaling>
        <c:delete val="0"/>
        <c:axPos val="b"/>
        <c:numFmt formatCode="General" sourceLinked="0"/>
        <c:majorTickMark val="out"/>
        <c:minorTickMark val="none"/>
        <c:tickLblPos val="nextTo"/>
        <c:spPr>
          <a:noFill/>
          <a:ln w="12700"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600" b="0" i="0" u="none" strike="noStrike" kern="1200" baseline="0">
                <a:solidFill>
                  <a:srgbClr val="12121F"/>
                </a:solidFill>
                <a:latin typeface="+mn-lt"/>
                <a:ea typeface="+mn-ea"/>
                <a:cs typeface="+mn-cs"/>
              </a:defRPr>
            </a:pPr>
            <a:endParaRPr lang="en-US"/>
          </a:p>
        </c:txPr>
        <c:crossAx val="114309544"/>
        <c:crosses val="autoZero"/>
        <c:auto val="1"/>
        <c:lblAlgn val="ctr"/>
        <c:lblOffset val="100"/>
        <c:noMultiLvlLbl val="0"/>
      </c:catAx>
      <c:valAx>
        <c:axId val="114309544"/>
        <c:scaling>
          <c:orientation val="minMax"/>
          <c:max val="1200"/>
        </c:scaling>
        <c:delete val="1"/>
        <c:axPos val="l"/>
        <c:numFmt formatCode="General" sourceLinked="1"/>
        <c:majorTickMark val="out"/>
        <c:minorTickMark val="none"/>
        <c:tickLblPos val="nextTo"/>
        <c:crossAx val="114309152"/>
        <c:crosses val="autoZero"/>
        <c:crossBetween val="between"/>
        <c:majorUnit val="200"/>
        <c:minorUnit val="40"/>
      </c:valAx>
      <c:spPr>
        <a:noFill/>
        <a:ln w="25400">
          <a:noFill/>
        </a:ln>
        <a:effectLst/>
      </c:spPr>
    </c:plotArea>
    <c:plotVisOnly val="1"/>
    <c:dispBlanksAs val="gap"/>
    <c:showDLblsOverMax val="0"/>
  </c:chart>
  <c:spPr>
    <a:noFill/>
    <a:ln w="12700" cap="flat" cmpd="sng" algn="ctr">
      <a:noFill/>
      <a:prstDash val="solid"/>
    </a:ln>
    <a:effectLst/>
  </c:spPr>
  <c:txPr>
    <a:bodyPr/>
    <a:lstStyle/>
    <a:p>
      <a:pPr>
        <a:defRPr sz="18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3.1467786887463815E-2"/>
          <c:y val="3.8465706256171357E-2"/>
          <c:w val="0.96507936507936509"/>
          <c:h val="0.85716829766394464"/>
        </c:manualLayout>
      </c:layout>
      <c:bar3DChart>
        <c:barDir val="col"/>
        <c:grouping val="stacked"/>
        <c:varyColors val="0"/>
        <c:ser>
          <c:idx val="0"/>
          <c:order val="0"/>
          <c:tx>
            <c:strRef>
              <c:f>Sheet1!$B$1</c:f>
              <c:strCache>
                <c:ptCount val="1"/>
                <c:pt idx="0">
                  <c:v>Words Per Minute</c:v>
                </c:pt>
              </c:strCache>
            </c:strRef>
          </c:tx>
          <c:spPr>
            <a:solidFill>
              <a:srgbClr val="B5AC4E"/>
            </a:solidFill>
            <a:effectLst/>
            <a:scene3d>
              <a:camera prst="orthographicFront"/>
              <a:lightRig rig="threePt" dir="t"/>
            </a:scene3d>
            <a:sp3d>
              <a:bevelT/>
            </a:sp3d>
          </c:spPr>
          <c:invertIfNegative val="0"/>
          <c:dPt>
            <c:idx val="0"/>
            <c:invertIfNegative val="0"/>
            <c:bubble3D val="0"/>
            <c:spPr>
              <a:solidFill>
                <a:schemeClr val="accent3"/>
              </a:solidFill>
              <a:effectLst/>
              <a:scene3d>
                <a:camera prst="orthographicFront"/>
                <a:lightRig rig="threePt" dir="t"/>
              </a:scene3d>
              <a:sp3d>
                <a:bevelT/>
              </a:sp3d>
            </c:spPr>
            <c:extLst>
              <c:ext xmlns:c16="http://schemas.microsoft.com/office/drawing/2014/chart" uri="{C3380CC4-5D6E-409C-BE32-E72D297353CC}">
                <c16:uniqueId val="{00000001-ED93-4F83-A798-45B2EA80F2BF}"/>
              </c:ext>
            </c:extLst>
          </c:dPt>
          <c:dPt>
            <c:idx val="1"/>
            <c:invertIfNegative val="0"/>
            <c:bubble3D val="0"/>
            <c:spPr>
              <a:solidFill>
                <a:srgbClr val="92D050"/>
              </a:solidFill>
              <a:effectLst/>
              <a:scene3d>
                <a:camera prst="orthographicFront"/>
                <a:lightRig rig="threePt" dir="t"/>
              </a:scene3d>
              <a:sp3d>
                <a:bevelT/>
              </a:sp3d>
            </c:spPr>
            <c:extLst>
              <c:ext xmlns:c16="http://schemas.microsoft.com/office/drawing/2014/chart" uri="{C3380CC4-5D6E-409C-BE32-E72D297353CC}">
                <c16:uniqueId val="{00000003-ED93-4F83-A798-45B2EA80F2BF}"/>
              </c:ext>
            </c:extLst>
          </c:dPt>
          <c:dPt>
            <c:idx val="2"/>
            <c:invertIfNegative val="0"/>
            <c:bubble3D val="0"/>
            <c:spPr>
              <a:solidFill>
                <a:schemeClr val="tx1"/>
              </a:solidFill>
              <a:effectLst/>
              <a:scene3d>
                <a:camera prst="orthographicFront"/>
                <a:lightRig rig="threePt" dir="t"/>
              </a:scene3d>
              <a:sp3d>
                <a:bevelT/>
              </a:sp3d>
            </c:spPr>
            <c:extLst>
              <c:ext xmlns:c16="http://schemas.microsoft.com/office/drawing/2014/chart" uri="{C3380CC4-5D6E-409C-BE32-E72D297353CC}">
                <c16:uniqueId val="{00000005-ED93-4F83-A798-45B2EA80F2BF}"/>
              </c:ext>
            </c:extLst>
          </c:dPt>
          <c:dPt>
            <c:idx val="3"/>
            <c:invertIfNegative val="0"/>
            <c:bubble3D val="0"/>
            <c:spPr>
              <a:solidFill>
                <a:schemeClr val="accent2">
                  <a:lumMod val="75000"/>
                </a:schemeClr>
              </a:solidFill>
              <a:effectLst/>
              <a:scene3d>
                <a:camera prst="orthographicFront"/>
                <a:lightRig rig="threePt" dir="t"/>
              </a:scene3d>
              <a:sp3d>
                <a:bevelT/>
              </a:sp3d>
            </c:spPr>
            <c:extLst>
              <c:ext xmlns:c16="http://schemas.microsoft.com/office/drawing/2014/chart" uri="{C3380CC4-5D6E-409C-BE32-E72D297353CC}">
                <c16:uniqueId val="{00000007-ED93-4F83-A798-45B2EA80F2BF}"/>
              </c:ext>
            </c:extLst>
          </c:dPt>
          <c:dLbls>
            <c:dLbl>
              <c:idx val="0"/>
              <c:layout>
                <c:manualLayout>
                  <c:x val="2.2484103146900421E-2"/>
                  <c:y val="-0.1114823910676761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D93-4F83-A798-45B2EA80F2BF}"/>
                </c:ext>
              </c:extLst>
            </c:dLbl>
            <c:dLbl>
              <c:idx val="1"/>
              <c:delete val="1"/>
              <c:extLst>
                <c:ext xmlns:c15="http://schemas.microsoft.com/office/drawing/2012/chart" uri="{CE6537A1-D6FC-4f65-9D91-7224C49458BB}"/>
                <c:ext xmlns:c16="http://schemas.microsoft.com/office/drawing/2014/chart" uri="{C3380CC4-5D6E-409C-BE32-E72D297353CC}">
                  <c16:uniqueId val="{00000003-ED93-4F83-A798-45B2EA80F2BF}"/>
                </c:ext>
              </c:extLst>
            </c:dLbl>
            <c:dLbl>
              <c:idx val="2"/>
              <c:delete val="1"/>
              <c:extLst>
                <c:ext xmlns:c15="http://schemas.microsoft.com/office/drawing/2012/chart" uri="{CE6537A1-D6FC-4f65-9D91-7224C49458BB}"/>
                <c:ext xmlns:c16="http://schemas.microsoft.com/office/drawing/2014/chart" uri="{C3380CC4-5D6E-409C-BE32-E72D297353CC}">
                  <c16:uniqueId val="{00000005-ED93-4F83-A798-45B2EA80F2BF}"/>
                </c:ext>
              </c:extLst>
            </c:dLbl>
            <c:dLbl>
              <c:idx val="3"/>
              <c:delete val="1"/>
              <c:extLst>
                <c:ext xmlns:c15="http://schemas.microsoft.com/office/drawing/2012/chart" uri="{CE6537A1-D6FC-4f65-9D91-7224C49458BB}"/>
                <c:ext xmlns:c16="http://schemas.microsoft.com/office/drawing/2014/chart" uri="{C3380CC4-5D6E-409C-BE32-E72D297353CC}">
                  <c16:uniqueId val="{00000007-ED93-4F83-A798-45B2EA80F2BF}"/>
                </c:ext>
              </c:extLst>
            </c:dLbl>
            <c:spPr>
              <a:noFill/>
              <a:ln>
                <a:noFill/>
              </a:ln>
              <a:effectLst/>
            </c:spPr>
            <c:txPr>
              <a:bodyPr wrap="square" lIns="38100" tIns="19050" rIns="38100" bIns="19050" anchor="ctr">
                <a:spAutoFit/>
              </a:bodyPr>
              <a:lstStyle/>
              <a:p>
                <a:pPr>
                  <a:defRPr>
                    <a:solidFill>
                      <a:srgbClr val="12121F"/>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3"/>
                <c:pt idx="0">
                  <c:v>First Time</c:v>
                </c:pt>
                <c:pt idx="1">
                  <c:v>Second Time</c:v>
                </c:pt>
                <c:pt idx="2">
                  <c:v>First Time</c:v>
                </c:pt>
              </c:strCache>
            </c:strRef>
          </c:cat>
          <c:val>
            <c:numRef>
              <c:f>Sheet1!$B$2:$B$5</c:f>
              <c:numCache>
                <c:formatCode>General</c:formatCode>
                <c:ptCount val="4"/>
                <c:pt idx="0">
                  <c:v>90</c:v>
                </c:pt>
                <c:pt idx="1">
                  <c:v>150</c:v>
                </c:pt>
                <c:pt idx="2">
                  <c:v>350</c:v>
                </c:pt>
              </c:numCache>
            </c:numRef>
          </c:val>
          <c:extLst>
            <c:ext xmlns:c16="http://schemas.microsoft.com/office/drawing/2014/chart" uri="{C3380CC4-5D6E-409C-BE32-E72D297353CC}">
              <c16:uniqueId val="{00000008-ED93-4F83-A798-45B2EA80F2BF}"/>
            </c:ext>
          </c:extLst>
        </c:ser>
        <c:dLbls>
          <c:showLegendKey val="0"/>
          <c:showVal val="0"/>
          <c:showCatName val="0"/>
          <c:showSerName val="0"/>
          <c:showPercent val="0"/>
          <c:showBubbleSize val="0"/>
        </c:dLbls>
        <c:gapWidth val="95"/>
        <c:gapDepth val="155"/>
        <c:shape val="box"/>
        <c:axId val="175012880"/>
        <c:axId val="175013272"/>
        <c:axId val="0"/>
      </c:bar3DChart>
      <c:catAx>
        <c:axId val="175012880"/>
        <c:scaling>
          <c:orientation val="minMax"/>
        </c:scaling>
        <c:delete val="0"/>
        <c:axPos val="b"/>
        <c:numFmt formatCode="General" sourceLinked="0"/>
        <c:majorTickMark val="out"/>
        <c:minorTickMark val="none"/>
        <c:tickLblPos val="nextTo"/>
        <c:txPr>
          <a:bodyPr/>
          <a:lstStyle/>
          <a:p>
            <a:pPr>
              <a:defRPr sz="1400">
                <a:solidFill>
                  <a:srgbClr val="12121F"/>
                </a:solidFill>
              </a:defRPr>
            </a:pPr>
            <a:endParaRPr lang="en-US"/>
          </a:p>
        </c:txPr>
        <c:crossAx val="175013272"/>
        <c:crosses val="autoZero"/>
        <c:auto val="1"/>
        <c:lblAlgn val="ctr"/>
        <c:lblOffset val="100"/>
        <c:noMultiLvlLbl val="0"/>
      </c:catAx>
      <c:valAx>
        <c:axId val="175013272"/>
        <c:scaling>
          <c:orientation val="minMax"/>
          <c:max val="1200"/>
        </c:scaling>
        <c:delete val="1"/>
        <c:axPos val="l"/>
        <c:numFmt formatCode="General" sourceLinked="1"/>
        <c:majorTickMark val="out"/>
        <c:minorTickMark val="none"/>
        <c:tickLblPos val="nextTo"/>
        <c:crossAx val="175012880"/>
        <c:crosses val="autoZero"/>
        <c:crossBetween val="between"/>
        <c:majorUnit val="200"/>
        <c:minorUnit val="40"/>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3.1467786887463815E-2"/>
          <c:y val="3.8465706256171357E-2"/>
          <c:w val="0.96507936507936509"/>
          <c:h val="0.85716829766394464"/>
        </c:manualLayout>
      </c:layout>
      <c:bar3DChart>
        <c:barDir val="col"/>
        <c:grouping val="stacked"/>
        <c:varyColors val="0"/>
        <c:ser>
          <c:idx val="0"/>
          <c:order val="0"/>
          <c:tx>
            <c:strRef>
              <c:f>Sheet1!$B$1</c:f>
              <c:strCache>
                <c:ptCount val="1"/>
                <c:pt idx="0">
                  <c:v>Words Per Minute</c:v>
                </c:pt>
              </c:strCache>
            </c:strRef>
          </c:tx>
          <c:spPr>
            <a:solidFill>
              <a:srgbClr val="B5AC4E"/>
            </a:solidFill>
            <a:effectLst/>
            <a:scene3d>
              <a:camera prst="orthographicFront"/>
              <a:lightRig rig="threePt" dir="t"/>
            </a:scene3d>
            <a:sp3d>
              <a:bevelT/>
            </a:sp3d>
          </c:spPr>
          <c:invertIfNegative val="0"/>
          <c:dPt>
            <c:idx val="0"/>
            <c:invertIfNegative val="0"/>
            <c:bubble3D val="0"/>
            <c:spPr>
              <a:solidFill>
                <a:schemeClr val="accent3"/>
              </a:solidFill>
              <a:effectLst/>
              <a:scene3d>
                <a:camera prst="orthographicFront"/>
                <a:lightRig rig="threePt" dir="t"/>
              </a:scene3d>
              <a:sp3d>
                <a:bevelT/>
              </a:sp3d>
            </c:spPr>
            <c:extLst>
              <c:ext xmlns:c16="http://schemas.microsoft.com/office/drawing/2014/chart" uri="{C3380CC4-5D6E-409C-BE32-E72D297353CC}">
                <c16:uniqueId val="{00000001-B690-4432-94DD-034B6D53F94C}"/>
              </c:ext>
            </c:extLst>
          </c:dPt>
          <c:dPt>
            <c:idx val="1"/>
            <c:invertIfNegative val="0"/>
            <c:bubble3D val="0"/>
            <c:spPr>
              <a:solidFill>
                <a:srgbClr val="92D050"/>
              </a:solidFill>
              <a:effectLst/>
              <a:scene3d>
                <a:camera prst="orthographicFront"/>
                <a:lightRig rig="threePt" dir="t"/>
              </a:scene3d>
              <a:sp3d>
                <a:bevelT/>
              </a:sp3d>
            </c:spPr>
            <c:extLst>
              <c:ext xmlns:c16="http://schemas.microsoft.com/office/drawing/2014/chart" uri="{C3380CC4-5D6E-409C-BE32-E72D297353CC}">
                <c16:uniqueId val="{00000003-B690-4432-94DD-034B6D53F94C}"/>
              </c:ext>
            </c:extLst>
          </c:dPt>
          <c:dPt>
            <c:idx val="2"/>
            <c:invertIfNegative val="0"/>
            <c:bubble3D val="0"/>
            <c:spPr>
              <a:solidFill>
                <a:schemeClr val="tx1"/>
              </a:solidFill>
              <a:effectLst/>
              <a:scene3d>
                <a:camera prst="orthographicFront"/>
                <a:lightRig rig="threePt" dir="t"/>
              </a:scene3d>
              <a:sp3d>
                <a:bevelT/>
              </a:sp3d>
            </c:spPr>
            <c:extLst>
              <c:ext xmlns:c16="http://schemas.microsoft.com/office/drawing/2014/chart" uri="{C3380CC4-5D6E-409C-BE32-E72D297353CC}">
                <c16:uniqueId val="{00000004-B690-4432-94DD-034B6D53F94C}"/>
              </c:ext>
            </c:extLst>
          </c:dPt>
          <c:dPt>
            <c:idx val="3"/>
            <c:invertIfNegative val="0"/>
            <c:bubble3D val="0"/>
            <c:spPr>
              <a:solidFill>
                <a:srgbClr val="92D050"/>
              </a:solidFill>
              <a:effectLst/>
              <a:scene3d>
                <a:camera prst="orthographicFront"/>
                <a:lightRig rig="threePt" dir="t"/>
              </a:scene3d>
              <a:sp3d>
                <a:bevelT/>
              </a:sp3d>
            </c:spPr>
            <c:extLst>
              <c:ext xmlns:c16="http://schemas.microsoft.com/office/drawing/2014/chart" uri="{C3380CC4-5D6E-409C-BE32-E72D297353CC}">
                <c16:uniqueId val="{00000006-B690-4432-94DD-034B6D53F94C}"/>
              </c:ext>
            </c:extLst>
          </c:dPt>
          <c:dLbls>
            <c:dLbl>
              <c:idx val="0"/>
              <c:layout>
                <c:manualLayout>
                  <c:x val="2.2484103146900421E-2"/>
                  <c:y val="-0.1114823910676761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90-4432-94DD-034B6D53F94C}"/>
                </c:ext>
              </c:extLst>
            </c:dLbl>
            <c:dLbl>
              <c:idx val="1"/>
              <c:delete val="1"/>
              <c:extLst>
                <c:ext xmlns:c15="http://schemas.microsoft.com/office/drawing/2012/chart" uri="{CE6537A1-D6FC-4f65-9D91-7224C49458BB}"/>
                <c:ext xmlns:c16="http://schemas.microsoft.com/office/drawing/2014/chart" uri="{C3380CC4-5D6E-409C-BE32-E72D297353CC}">
                  <c16:uniqueId val="{00000003-B690-4432-94DD-034B6D53F94C}"/>
                </c:ext>
              </c:extLst>
            </c:dLbl>
            <c:dLbl>
              <c:idx val="2"/>
              <c:delete val="1"/>
              <c:extLst>
                <c:ext xmlns:c15="http://schemas.microsoft.com/office/drawing/2012/chart" uri="{CE6537A1-D6FC-4f65-9D91-7224C49458BB}"/>
                <c:ext xmlns:c16="http://schemas.microsoft.com/office/drawing/2014/chart" uri="{C3380CC4-5D6E-409C-BE32-E72D297353CC}">
                  <c16:uniqueId val="{00000004-B690-4432-94DD-034B6D53F94C}"/>
                </c:ext>
              </c:extLst>
            </c:dLbl>
            <c:dLbl>
              <c:idx val="3"/>
              <c:delete val="1"/>
              <c:extLst>
                <c:ext xmlns:c15="http://schemas.microsoft.com/office/drawing/2012/chart" uri="{CE6537A1-D6FC-4f65-9D91-7224C49458BB}"/>
                <c:ext xmlns:c16="http://schemas.microsoft.com/office/drawing/2014/chart" uri="{C3380CC4-5D6E-409C-BE32-E72D297353CC}">
                  <c16:uniqueId val="{00000006-B690-4432-94DD-034B6D53F94C}"/>
                </c:ext>
              </c:extLst>
            </c:dLbl>
            <c:spPr>
              <a:noFill/>
              <a:ln>
                <a:noFill/>
              </a:ln>
              <a:effectLst/>
            </c:spPr>
            <c:txPr>
              <a:bodyPr wrap="square" lIns="38100" tIns="19050" rIns="38100" bIns="19050" anchor="ctr">
                <a:spAutoFit/>
              </a:bodyPr>
              <a:lstStyle/>
              <a:p>
                <a:pPr>
                  <a:defRPr>
                    <a:solidFill>
                      <a:srgbClr val="12121F"/>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First Time</c:v>
                </c:pt>
                <c:pt idx="1">
                  <c:v>Second Time</c:v>
                </c:pt>
                <c:pt idx="2">
                  <c:v>First Time</c:v>
                </c:pt>
                <c:pt idx="3">
                  <c:v>Second Time</c:v>
                </c:pt>
              </c:strCache>
            </c:strRef>
          </c:cat>
          <c:val>
            <c:numRef>
              <c:f>Sheet1!$B$2:$B$5</c:f>
              <c:numCache>
                <c:formatCode>General</c:formatCode>
                <c:ptCount val="4"/>
                <c:pt idx="0">
                  <c:v>90</c:v>
                </c:pt>
                <c:pt idx="1">
                  <c:v>150</c:v>
                </c:pt>
                <c:pt idx="2">
                  <c:v>350</c:v>
                </c:pt>
                <c:pt idx="3">
                  <c:v>2900</c:v>
                </c:pt>
              </c:numCache>
            </c:numRef>
          </c:val>
          <c:extLst>
            <c:ext xmlns:c16="http://schemas.microsoft.com/office/drawing/2014/chart" uri="{C3380CC4-5D6E-409C-BE32-E72D297353CC}">
              <c16:uniqueId val="{00000007-B690-4432-94DD-034B6D53F94C}"/>
            </c:ext>
          </c:extLst>
        </c:ser>
        <c:dLbls>
          <c:showLegendKey val="0"/>
          <c:showVal val="0"/>
          <c:showCatName val="0"/>
          <c:showSerName val="0"/>
          <c:showPercent val="0"/>
          <c:showBubbleSize val="0"/>
        </c:dLbls>
        <c:gapWidth val="95"/>
        <c:gapDepth val="155"/>
        <c:shape val="box"/>
        <c:axId val="175012880"/>
        <c:axId val="175013272"/>
        <c:axId val="0"/>
      </c:bar3DChart>
      <c:catAx>
        <c:axId val="175012880"/>
        <c:scaling>
          <c:orientation val="minMax"/>
        </c:scaling>
        <c:delete val="0"/>
        <c:axPos val="b"/>
        <c:numFmt formatCode="General" sourceLinked="0"/>
        <c:majorTickMark val="out"/>
        <c:minorTickMark val="none"/>
        <c:tickLblPos val="nextTo"/>
        <c:txPr>
          <a:bodyPr/>
          <a:lstStyle/>
          <a:p>
            <a:pPr>
              <a:defRPr sz="1400">
                <a:solidFill>
                  <a:srgbClr val="12121F"/>
                </a:solidFill>
              </a:defRPr>
            </a:pPr>
            <a:endParaRPr lang="en-US"/>
          </a:p>
        </c:txPr>
        <c:crossAx val="175013272"/>
        <c:crosses val="autoZero"/>
        <c:auto val="1"/>
        <c:lblAlgn val="ctr"/>
        <c:lblOffset val="100"/>
        <c:noMultiLvlLbl val="0"/>
      </c:catAx>
      <c:valAx>
        <c:axId val="175013272"/>
        <c:scaling>
          <c:orientation val="minMax"/>
          <c:max val="1200"/>
        </c:scaling>
        <c:delete val="1"/>
        <c:axPos val="l"/>
        <c:numFmt formatCode="General" sourceLinked="1"/>
        <c:majorTickMark val="out"/>
        <c:minorTickMark val="none"/>
        <c:tickLblPos val="nextTo"/>
        <c:crossAx val="175012880"/>
        <c:crosses val="autoZero"/>
        <c:crossBetween val="between"/>
        <c:majorUnit val="200"/>
        <c:minorUnit val="40"/>
      </c:valAx>
    </c:plotArea>
    <c:plotVisOnly val="1"/>
    <c:dispBlanksAs val="gap"/>
    <c:showDLblsOverMax val="0"/>
  </c:chart>
  <c:txPr>
    <a:bodyPr/>
    <a:lstStyle/>
    <a:p>
      <a:pPr>
        <a:defRPr sz="1800"/>
      </a:pPr>
      <a:endParaRPr lang="en-US"/>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omments/modernComment_325_D8165040.xml><?xml version="1.0" encoding="utf-8"?>
<p188:cmLst xmlns:a="http://schemas.openxmlformats.org/drawingml/2006/main" xmlns:r="http://schemas.openxmlformats.org/officeDocument/2006/relationships" xmlns:p188="http://schemas.microsoft.com/office/powerpoint/2018/8/main">
  <p188:cm id="{650B2D4C-81B9-43C9-9EF2-778A0B96A66C}" authorId="{7F8E4249-E829-9CB9-37C8-CE4BBFDBBAEE}" status="resolved" created="2025-03-27T22:11:58.535" complete="100000">
    <ac:deMkLst xmlns:ac="http://schemas.microsoft.com/office/drawing/2013/main/command">
      <pc:docMk xmlns:pc="http://schemas.microsoft.com/office/powerpoint/2013/main/command"/>
      <pc:sldMk xmlns:pc="http://schemas.microsoft.com/office/powerpoint/2013/main/command" cId="3625340992" sldId="805"/>
      <ac:spMk id="7" creationId="{A21BF3AF-35A8-0DD7-A0CA-0115457C705B}"/>
    </ac:deMkLst>
    <p188:txBody>
      <a:bodyPr/>
      <a:lstStyle/>
      <a:p>
        <a:r>
          <a:rPr lang="en-US"/>
          <a:t>Should we tweak this to “Talk to people wherever you go (e.g., Elevators, Airplanes, Grocery Stores)</a:t>
        </a:r>
      </a:p>
    </p188:txBody>
  </p188:cm>
  <p188:cm id="{A124DA8B-86F3-4817-B98C-30DF2C65B658}" authorId="{7F8E4249-E829-9CB9-37C8-CE4BBFDBBAEE}" status="resolved" created="2025-03-27T22:12:30.983" complete="100000">
    <pc:sldMkLst xmlns:pc="http://schemas.microsoft.com/office/powerpoint/2013/main/command">
      <pc:docMk/>
      <pc:sldMk cId="3625340992" sldId="805"/>
    </pc:sldMkLst>
    <p188:txBody>
      <a:bodyPr/>
      <a:lstStyle/>
      <a:p>
        <a:r>
          <a:rPr lang="en-US"/>
          <a:t>Slide number dropped off</a:t>
        </a:r>
      </a:p>
    </p188:txBody>
  </p188:cm>
</p188:cmLst>
</file>

<file path=ppt/comments/modernComment_326_785976FF.xml><?xml version="1.0" encoding="utf-8"?>
<p188:cmLst xmlns:a="http://schemas.openxmlformats.org/drawingml/2006/main" xmlns:r="http://schemas.openxmlformats.org/officeDocument/2006/relationships" xmlns:p188="http://schemas.microsoft.com/office/powerpoint/2018/8/main">
  <p188:cm id="{92369D16-C2C7-44C0-8EBF-0A4D4B568865}" authorId="{7F8E4249-E829-9CB9-37C8-CE4BBFDBBAEE}" status="resolved" created="2025-03-27T22:12:40.209" complete="100000">
    <pc:sldMkLst xmlns:pc="http://schemas.microsoft.com/office/powerpoint/2013/main/command">
      <pc:docMk/>
      <pc:sldMk cId="2019129087" sldId="806"/>
    </pc:sldMkLst>
    <p188:txBody>
      <a:bodyPr/>
      <a:lstStyle/>
      <a:p>
        <a:r>
          <a:rPr lang="en-US"/>
          <a:t>Slide number</a:t>
        </a:r>
      </a:p>
    </p188:txBody>
  </p188:cm>
  <p188:cm id="{0E7294D0-7CC8-44B8-802B-9D0B19C6264E}" authorId="{1D8B58A6-35CE-1035-1527-998A10398EED}" status="resolved" created="2025-04-08T20:41:17.487" complete="100000">
    <pc:sldMkLst xmlns:pc="http://schemas.microsoft.com/office/powerpoint/2013/main/command">
      <pc:docMk/>
      <pc:sldMk cId="2019129087" sldId="806"/>
    </pc:sldMkLst>
    <p188:txBody>
      <a:bodyPr/>
      <a:lstStyle/>
      <a:p>
        <a:r>
          <a:rPr lang="en-US"/>
          <a:t>[@Hannah Shipe] let’s remove this slide...I need to shorten my presentation and looking for ways to cut….</a:t>
        </a:r>
      </a:p>
    </p188:txBody>
  </p188:cm>
</p188:cmLst>
</file>

<file path=ppt/comments/modernComment_327_C8D92EB3.xml><?xml version="1.0" encoding="utf-8"?>
<p188:cmLst xmlns:a="http://schemas.openxmlformats.org/drawingml/2006/main" xmlns:r="http://schemas.openxmlformats.org/officeDocument/2006/relationships" xmlns:p188="http://schemas.microsoft.com/office/powerpoint/2018/8/main">
  <p188:cm id="{D9B06BEF-43C5-4C4D-BF5A-26C3C2FA500A}" authorId="{7F8E4249-E829-9CB9-37C8-CE4BBFDBBAEE}" status="resolved" created="2025-03-27T22:56:27.132" complete="100000">
    <ac:deMkLst xmlns:ac="http://schemas.microsoft.com/office/drawing/2013/main/command">
      <pc:docMk xmlns:pc="http://schemas.microsoft.com/office/powerpoint/2013/main/command"/>
      <pc:sldMk xmlns:pc="http://schemas.microsoft.com/office/powerpoint/2013/main/command" cId="3369676467" sldId="807"/>
      <ac:picMk id="2" creationId="{349A9FE6-7DD7-AE53-AD35-F26267E784FC}"/>
    </ac:deMkLst>
    <p188:txBody>
      <a:bodyPr/>
      <a:lstStyle/>
      <a:p>
        <a:r>
          <a:rPr lang="en-US"/>
          <a:t>This photo is the only one that has an animation. Is that on purpose?</a:t>
        </a:r>
      </a:p>
    </p188:txBody>
  </p188:cm>
  <p188:cm id="{C262C699-1E4D-4FC4-8890-D41E708F1228}" authorId="{1D8B58A6-35CE-1035-1527-998A10398EED}" status="resolved" created="2025-04-03T19:29:39.201" complete="100000">
    <pc:sldMkLst xmlns:pc="http://schemas.microsoft.com/office/powerpoint/2013/main/command">
      <pc:docMk/>
      <pc:sldMk cId="3369676467" sldId="807"/>
    </pc:sldMkLst>
    <p188:replyLst>
      <p188:reply id="{0C61A85E-CF92-4924-8BBB-2223F80620F9}" authorId="{1D8B58A6-35CE-1035-1527-998A10398EED}" created="2025-04-06T22:22:36.113">
        <p188:txBody>
          <a:bodyPr/>
          <a:lstStyle/>
          <a:p>
            <a:r>
              <a:rPr lang="en-US"/>
              <a:t>Plus the S in the background makes the photo look off</a:t>
            </a:r>
          </a:p>
        </p188:txBody>
      </p188:reply>
    </p188:replyLst>
    <p188:txBody>
      <a:bodyPr/>
      <a:lstStyle/>
      <a:p>
        <a:r>
          <a:rPr lang="en-US"/>
          <a:t>Is there another photo of Tyler on stage.  He almost looks surprised in this photo.  </a:t>
        </a:r>
      </a:p>
    </p188:txBody>
  </p188:cm>
</p188:cmLst>
</file>

<file path=ppt/comments/modernComment_329_4680A970.xml><?xml version="1.0" encoding="utf-8"?>
<p188:cmLst xmlns:a="http://schemas.openxmlformats.org/drawingml/2006/main" xmlns:r="http://schemas.openxmlformats.org/officeDocument/2006/relationships" xmlns:p188="http://schemas.microsoft.com/office/powerpoint/2018/8/main">
  <p188:cm id="{4F5E2B77-407F-4271-8022-68C517ABF3C9}" authorId="{7F8E4249-E829-9CB9-37C8-CE4BBFDBBAEE}" status="resolved" created="2025-03-27T22:12:50.093" complete="100000">
    <pc:sldMkLst xmlns:pc="http://schemas.microsoft.com/office/powerpoint/2013/main/command">
      <pc:docMk/>
      <pc:sldMk cId="1182837104" sldId="809"/>
    </pc:sldMkLst>
    <p188:txBody>
      <a:bodyPr/>
      <a:lstStyle/>
      <a:p>
        <a:r>
          <a:rPr lang="en-US"/>
          <a:t>Slide number</a:t>
        </a:r>
      </a:p>
    </p188:txBody>
  </p188:cm>
</p188:cmLst>
</file>

<file path=ppt/comments/modernComment_32D_A6C051C1.xml><?xml version="1.0" encoding="utf-8"?>
<p188:cmLst xmlns:a="http://schemas.openxmlformats.org/drawingml/2006/main" xmlns:r="http://schemas.openxmlformats.org/officeDocument/2006/relationships" xmlns:p188="http://schemas.microsoft.com/office/powerpoint/2018/8/main">
  <p188:cm id="{E661B615-AA47-4C82-A8ED-534B14CFE88E}" authorId="{7F8E4249-E829-9CB9-37C8-CE4BBFDBBAEE}" status="resolved" created="2025-03-27T22:13:46.799" complete="100000">
    <pc:sldMkLst xmlns:pc="http://schemas.microsoft.com/office/powerpoint/2013/main/command">
      <pc:docMk/>
      <pc:sldMk cId="2797621697" sldId="813"/>
    </pc:sldMkLst>
    <p188:txBody>
      <a:bodyPr/>
      <a:lstStyle/>
      <a:p>
        <a:r>
          <a:rPr lang="en-US"/>
          <a:t>Slide number</a:t>
        </a:r>
      </a:p>
    </p188:txBody>
  </p188:cm>
</p188:cmLst>
</file>

<file path=ppt/comments/modernComment_32F_84EC4227.xml><?xml version="1.0" encoding="utf-8"?>
<p188:cmLst xmlns:a="http://schemas.openxmlformats.org/drawingml/2006/main" xmlns:r="http://schemas.openxmlformats.org/officeDocument/2006/relationships" xmlns:p188="http://schemas.microsoft.com/office/powerpoint/2018/8/main">
  <p188:cm id="{A246BCC3-9DE4-40DA-87B9-73C5565D597C}" authorId="{7F8E4249-E829-9CB9-37C8-CE4BBFDBBAEE}" status="resolved" created="2025-03-27T22:14:16.031" complete="100000">
    <pc:sldMkLst xmlns:pc="http://schemas.microsoft.com/office/powerpoint/2013/main/command">
      <pc:docMk/>
      <pc:sldMk cId="2230075943" sldId="815"/>
    </pc:sldMkLst>
    <p188:txBody>
      <a:bodyPr/>
      <a:lstStyle/>
      <a:p>
        <a:r>
          <a:rPr lang="en-US"/>
          <a:t>Slide number missing</a:t>
        </a:r>
      </a:p>
    </p188:txBody>
  </p188:cm>
</p188:cmLst>
</file>

<file path=ppt/comments/modernComment_330_869FC8D2.xml><?xml version="1.0" encoding="utf-8"?>
<p188:cmLst xmlns:a="http://schemas.openxmlformats.org/drawingml/2006/main" xmlns:r="http://schemas.openxmlformats.org/officeDocument/2006/relationships" xmlns:p188="http://schemas.microsoft.com/office/powerpoint/2018/8/main">
  <p188:cm id="{AD8ECB56-CB84-49B0-B9C9-ED281633C714}" authorId="{7F8E4249-E829-9CB9-37C8-CE4BBFDBBAEE}" status="resolved" created="2025-03-27T22:14:36.811" complete="100000">
    <pc:sldMkLst xmlns:pc="http://schemas.microsoft.com/office/powerpoint/2013/main/command">
      <pc:docMk/>
      <pc:sldMk cId="2258618578" sldId="816"/>
    </pc:sldMkLst>
    <p188:txBody>
      <a:bodyPr/>
      <a:lstStyle/>
      <a:p>
        <a:r>
          <a:rPr lang="en-US"/>
          <a:t>Slide number missing</a:t>
        </a:r>
      </a:p>
    </p188:txBody>
  </p188:cm>
</p188:cmLst>
</file>

<file path=ppt/comments/modernComment_338_DA68E64C.xml><?xml version="1.0" encoding="utf-8"?>
<p188:cmLst xmlns:a="http://schemas.openxmlformats.org/drawingml/2006/main" xmlns:r="http://schemas.openxmlformats.org/officeDocument/2006/relationships" xmlns:p188="http://schemas.microsoft.com/office/powerpoint/2018/8/main">
  <p188:cm id="{C74BB4C1-6C53-4B05-B5A5-2CA335B5277E}" authorId="{7F8E4249-E829-9CB9-37C8-CE4BBFDBBAEE}" status="resolved" created="2025-03-27T22:58:56.353" complete="100000">
    <pc:sldMkLst xmlns:pc="http://schemas.microsoft.com/office/powerpoint/2013/main/command">
      <pc:docMk/>
      <pc:sldMk cId="3664307788" sldId="824"/>
    </pc:sldMkLst>
    <p188:txBody>
      <a:bodyPr/>
      <a:lstStyle/>
      <a:p>
        <a:r>
          <a:rPr lang="en-US"/>
          <a:t>Again, wondering on slides like this if we can do more than a bulleted list? </a:t>
        </a:r>
      </a:p>
    </p188:txBody>
  </p188:cm>
</p188:cmLst>
</file>

<file path=ppt/comments/modernComment_33D_5E2E1644.xml><?xml version="1.0" encoding="utf-8"?>
<p188:cmLst xmlns:a="http://schemas.openxmlformats.org/drawingml/2006/main" xmlns:r="http://schemas.openxmlformats.org/officeDocument/2006/relationships" xmlns:p188="http://schemas.microsoft.com/office/powerpoint/2018/8/main">
  <p188:cm id="{E607CD98-DE29-48CE-9097-F1BB2F8833A5}" authorId="{7F8E4249-E829-9CB9-37C8-CE4BBFDBBAEE}" status="resolved" created="2025-04-02T16:58:13.909" complete="100000">
    <pc:sldMkLst xmlns:pc="http://schemas.microsoft.com/office/powerpoint/2013/main/command">
      <pc:docMk/>
      <pc:sldMk cId="1580078660" sldId="829"/>
    </pc:sldMkLst>
    <p188:replyLst>
      <p188:reply id="{34D53900-6F17-4C64-BFDB-AEC1288D2389}" authorId="{7F8E4249-E829-9CB9-37C8-CE4BBFDBBAEE}" created="2025-04-04T22:25:52.978">
        <p188:txBody>
          <a:bodyPr/>
          <a:lstStyle/>
          <a:p>
            <a:r>
              <a:rPr lang="en-US"/>
              <a:t>[@Hannah Shipe] can you find an image to go behind this?</a:t>
            </a:r>
          </a:p>
        </p188:txBody>
      </p188:reply>
    </p188:replyLst>
    <p188:txBody>
      <a:bodyPr/>
      <a:lstStyle/>
      <a:p>
        <a:r>
          <a:rPr lang="en-US"/>
          <a:t>Revert back to style of Org Dev Training Strengths format
MOST and STRONG are bigger
</a:t>
        </a:r>
      </a:p>
    </p188:txBody>
  </p188:cm>
  <p188:cm id="{875CB259-A889-486F-B30D-33BBA91B742A}" authorId="{1D8B58A6-35CE-1035-1527-998A10398EED}" status="resolved" created="2025-04-08T20:42:27.575" complete="100000">
    <pc:sldMkLst xmlns:pc="http://schemas.microsoft.com/office/powerpoint/2013/main/command">
      <pc:docMk/>
      <pc:sldMk cId="1580078660" sldId="829"/>
    </pc:sldMkLst>
    <p188:txBody>
      <a:bodyPr/>
      <a:lstStyle/>
      <a:p>
        <a:r>
          <a:rPr lang="en-US"/>
          <a:t>[@Hannah Shipe] can you remove the photo behind the statement.  It’s too distracting.  I want them really focused on what the statement says.  It’s like the punch line. ☺️</a:t>
        </a:r>
      </a:p>
    </p188:txBody>
  </p188:cm>
</p188:cmLst>
</file>

<file path=ppt/comments/modernComment_343_954FDCD2.xml><?xml version="1.0" encoding="utf-8"?>
<p188:cmLst xmlns:a="http://schemas.openxmlformats.org/drawingml/2006/main" xmlns:r="http://schemas.openxmlformats.org/officeDocument/2006/relationships" xmlns:p188="http://schemas.microsoft.com/office/powerpoint/2018/8/main">
  <p188:cm id="{EEA941E0-FB89-4C85-88E5-9751028ABD2D}" authorId="{7F8E4249-E829-9CB9-37C8-CE4BBFDBBAEE}" status="resolved" created="2025-03-27T22:48:19.542" complete="100000">
    <pc:sldMkLst xmlns:pc="http://schemas.microsoft.com/office/powerpoint/2013/main/command">
      <pc:docMk/>
      <pc:sldMk cId="2505039058" sldId="835"/>
    </pc:sldMkLst>
    <p188:txBody>
      <a:bodyPr/>
      <a:lstStyle/>
      <a:p>
        <a:r>
          <a:rPr lang="en-US"/>
          <a:t>My eye doesn’t know where to look on this slide with the different elements. I tried to move the chart down, and moved the citation of the study up so the chart has a little more breathing room. I also wonder about getting rid of the stack of books all together. I made them smaller for now. Thoughts?</a:t>
        </a:r>
      </a:p>
    </p188:txBody>
  </p188:cm>
  <p188:cm id="{DB55DC6E-7AD8-4191-9C3B-9960E74B0667}" authorId="{7F8E4249-E829-9CB9-37C8-CE4BBFDBBAEE}" status="resolved" created="2025-04-04T23:11:09.564" complete="100000">
    <pc:sldMkLst xmlns:pc="http://schemas.microsoft.com/office/powerpoint/2013/main/command">
      <pc:docMk/>
      <pc:sldMk cId="2505039058" sldId="835"/>
    </pc:sldMkLst>
    <p188:txBody>
      <a:bodyPr/>
      <a:lstStyle/>
      <a:p>
        <a:r>
          <a:rPr lang="en-US"/>
          <a:t>[@Hannah Shipe] can you get with Courtney on Monday to figure out these charts?</a:t>
        </a:r>
      </a:p>
    </p188:txBody>
  </p188:cm>
</p188:cmLst>
</file>

<file path=ppt/comments/modernComment_344_9DCD82F8.xml><?xml version="1.0" encoding="utf-8"?>
<p188:cmLst xmlns:a="http://schemas.openxmlformats.org/drawingml/2006/main" xmlns:r="http://schemas.openxmlformats.org/officeDocument/2006/relationships" xmlns:p188="http://schemas.microsoft.com/office/powerpoint/2018/8/main">
  <p188:cm id="{015E0609-756B-4203-9591-7978E51AE8C2}" authorId="{7F8E4249-E829-9CB9-37C8-CE4BBFDBBAEE}" status="resolved" created="2025-04-02T16:56:58.555" complete="100000">
    <pc:sldMkLst xmlns:pc="http://schemas.microsoft.com/office/powerpoint/2013/main/command">
      <pc:docMk/>
      <pc:sldMk cId="2647491320" sldId="836"/>
    </pc:sldMkLst>
    <p188:txBody>
      <a:bodyPr/>
      <a:lstStyle/>
      <a:p>
        <a:r>
          <a:rPr lang="en-US"/>
          <a:t>Change green of the tall one on right to lime green</a:t>
        </a:r>
      </a:p>
    </p188:txBody>
  </p188:cm>
  <p188:cm id="{8347D1DE-5E06-4CF9-87F0-8D0DC73D1F75}" authorId="{1D8B58A6-35CE-1035-1527-998A10398EED}" status="resolved" created="2025-04-08T21:01:14.280" startDate="2025-04-08T21:01:24.960" dueDate="2025-04-08T21:01:24.960" assignedTo="{C08099EE-20BD-7353-05F0-CFA403BD89BB}" complete="100000" title="@Hannah Shipe ">
    <pc:sldMkLst xmlns:pc="http://schemas.microsoft.com/office/powerpoint/2013/main/command">
      <pc:docMk/>
      <pc:sldMk cId="2647491320" sldId="836"/>
    </pc:sldMkLst>
    <p188:replyLst>
      <p188:reply id="{FD6142D6-DE8F-4E7F-A069-2122FFBC6188}" authorId="{1D8B58A6-35CE-1035-1527-998A10398EED}" created="2025-04-08T21:01:24.960">
        <p188:txBody>
          <a:bodyPr/>
          <a:lstStyle/>
          <a:p>
            <a:r>
              <a:rPr lang="en-US"/>
              <a:t>[@Hannah Shipe] </a:t>
            </a:r>
          </a:p>
        </p188:txBody>
      </p188:reply>
    </p188:replyLst>
    <p188:txBody>
      <a:bodyPr/>
      <a:lstStyle/>
      <a:p>
        <a:r>
          <a:rPr lang="en-US"/>
          <a:t>Can you make the 90 bar and the 350 bar the same color...the 150 bar should be the same color as the 2900 bar.  That will align with the story.  Thanks!</a:t>
        </a:r>
      </a:p>
    </p188:txBody>
    <p188:extLst>
      <p:ext xmlns:p="http://schemas.openxmlformats.org/presentationml/2006/main" uri="{5BB2D875-25FF-4072-B9AC-8F64D62656EB}">
        <p228:taskDetails xmlns:p228="http://schemas.microsoft.com/office/powerpoint/2022/08/main">
          <p228:history>
            <p228:event time="2025-04-08T21:01:24.961" id="{F2DA4B37-1AF8-4EFF-8E7B-0F3D542DB087}">
              <p228:atrbtn authorId="{1D8B58A6-35CE-1035-1527-998A10398EED}"/>
              <p228:anchr>
                <p228:comment id="{FD6142D6-DE8F-4E7F-A069-2122FFBC6188}"/>
              </p228:anchr>
              <p228:add/>
            </p228:event>
            <p228:event time="2025-04-08T21:01:24.961" id="{AA46C21C-450F-4DC2-AF00-720F403BB5E2}">
              <p228:atrbtn authorId="{1D8B58A6-35CE-1035-1527-998A10398EED}"/>
              <p228:anchr>
                <p228:comment id="{FD6142D6-DE8F-4E7F-A069-2122FFBC6188}"/>
              </p228:anchr>
              <p228:asgn authorId="{C08099EE-20BD-7353-05F0-CFA403BD89BB}"/>
            </p228:event>
            <p228:event time="2025-04-08T21:01:24.961" id="{772EECFF-BA4F-45CF-962E-A1BBCE972C99}">
              <p228:atrbtn authorId="{1D8B58A6-35CE-1035-1527-998A10398EED}"/>
              <p228:anchr>
                <p228:comment id="{FD6142D6-DE8F-4E7F-A069-2122FFBC6188}"/>
              </p228:anchr>
              <p228:date stDt="2025-04-08T21:01:24.960" endDt="2025-04-08T21:01:24.960"/>
            </p228:event>
            <p228:event time="2025-04-08T21:01:24.961" id="{C53F9720-EBB5-4C19-9ABD-91F880E43C4C}">
              <p228:atrbtn authorId="{1D8B58A6-35CE-1035-1527-998A10398EED}"/>
              <p228:anchr>
                <p228:comment id="{FD6142D6-DE8F-4E7F-A069-2122FFBC6188}"/>
              </p228:anchr>
              <p228:title val="@Hannah Shipe "/>
            </p228:event>
            <p228:event time="2025-04-11T03:41:40.033" id="{EE80B7A9-7DF4-460F-90AE-5A370393F55E}">
              <p228:atrbtn authorId="{C08099EE-20BD-7353-05F0-CFA403BD89BB}"/>
              <p228:anchr>
                <p228:comment id="{00000000-0000-0000-0000-000000000000}"/>
              </p228:anchr>
              <p228:pcntCmplt val="100000"/>
            </p228:event>
          </p228:history>
        </p228:taskDetails>
      </p:ext>
    </p188:extLst>
  </p188:cm>
</p188:cmLst>
</file>

<file path=ppt/comments/modernComment_348_1EE49FDB.xml><?xml version="1.0" encoding="utf-8"?>
<p188:cmLst xmlns:a="http://schemas.openxmlformats.org/drawingml/2006/main" xmlns:r="http://schemas.openxmlformats.org/officeDocument/2006/relationships" xmlns:p188="http://schemas.microsoft.com/office/powerpoint/2018/8/main">
  <p188:cm id="{45ACAC94-5390-4BC0-855B-9D8ABB4F5801}" authorId="{F1381CDA-4550-3AC0-CA60-434301FC65AA}" status="resolved" created="2025-03-13T19:41:27.644" complete="100000">
    <ac:deMkLst xmlns:ac="http://schemas.microsoft.com/office/drawing/2013/main/command">
      <pc:docMk xmlns:pc="http://schemas.microsoft.com/office/powerpoint/2013/main/command"/>
      <pc:sldMk xmlns:pc="http://schemas.microsoft.com/office/powerpoint/2013/main/command" cId="518299611" sldId="840"/>
      <ac:spMk id="3" creationId="{1662348B-F9F2-43BD-2020-8327835A1B39}"/>
    </ac:deMkLst>
    <p188:txBody>
      <a:bodyPr/>
      <a:lstStyle/>
      <a:p>
        <a:r>
          <a:rPr lang="en-US"/>
          <a:t>Or we could add the rope graphic here</a:t>
        </a:r>
      </a:p>
    </p188:txBody>
  </p188:cm>
</p188:cmLst>
</file>

<file path=ppt/comments/modernComment_34F_D2C029F7.xml><?xml version="1.0" encoding="utf-8"?>
<p188:cmLst xmlns:a="http://schemas.openxmlformats.org/drawingml/2006/main" xmlns:r="http://schemas.openxmlformats.org/officeDocument/2006/relationships" xmlns:p188="http://schemas.microsoft.com/office/powerpoint/2018/8/main">
  <p188:cm id="{8E192853-87ED-4C11-81E8-478C9D4CAE1A}" authorId="{F1381CDA-4550-3AC0-CA60-434301FC65AA}" status="resolved" created="2025-01-31T17:06:37.199" complete="100000">
    <pc:sldMkLst xmlns:pc="http://schemas.microsoft.com/office/powerpoint/2013/main/command">
      <pc:docMk/>
      <pc:sldMk cId="3535809015" sldId="847"/>
    </pc:sldMkLst>
    <p188:replyLst>
      <p188:reply id="{3FFF4236-89A5-4E44-9E60-31B9367E5B04}" authorId="{F1381CDA-4550-3AC0-CA60-434301FC65AA}" created="2025-01-31T17:11:31.119">
        <p188:txBody>
          <a:bodyPr/>
          <a:lstStyle/>
          <a:p>
            <a:r>
              <a:rPr lang="en-US"/>
              <a:t>Who is your team or teams. Your peers, your leader, your own team</a:t>
            </a:r>
          </a:p>
        </p188:txBody>
      </p188:reply>
    </p188:replyLst>
    <p188:txBody>
      <a:bodyPr/>
      <a:lstStyle/>
      <a:p>
        <a:r>
          <a:rPr lang="en-US"/>
          <a:t>Sna web: dallis, tom, neil, tyler, abbie</a:t>
        </a:r>
      </a:p>
    </p188:txBody>
  </p188:cm>
  <p188:cm id="{D8BA06A4-D997-4C76-B8C2-9DFD988CB075}" authorId="{F1381CDA-4550-3AC0-CA60-434301FC65AA}" status="resolved" created="2025-03-18T15:51:11.859" complete="100000">
    <pc:sldMkLst xmlns:pc="http://schemas.microsoft.com/office/powerpoint/2013/main/command">
      <pc:docMk/>
      <pc:sldMk cId="3535809015" sldId="847"/>
    </pc:sldMkLst>
    <p188:txBody>
      <a:bodyPr/>
      <a:lstStyle/>
      <a:p>
        <a:r>
          <a:rPr lang="en-US"/>
          <a:t>Add strengths on a new click</a:t>
        </a:r>
      </a:p>
    </p188:txBody>
  </p188:cm>
  <p188:cm id="{65037D48-CDBF-4D7D-9736-3E9E80A78A29}" authorId="{7F8E4249-E829-9CB9-37C8-CE4BBFDBBAEE}" status="resolved" created="2025-03-27T22:49:53.137" complete="100000">
    <ac:deMkLst xmlns:ac="http://schemas.microsoft.com/office/drawing/2013/main/command">
      <pc:docMk xmlns:pc="http://schemas.microsoft.com/office/powerpoint/2013/main/command"/>
      <pc:sldMk xmlns:pc="http://schemas.microsoft.com/office/powerpoint/2013/main/command" cId="3535809015" sldId="847"/>
      <ac:spMk id="9" creationId="{B5F26E71-F4BE-05E6-4B34-0453ACDC7F5A}"/>
    </ac:deMkLst>
    <p188:txBody>
      <a:bodyPr/>
      <a:lstStyle/>
      <a:p>
        <a:r>
          <a:rPr lang="en-US"/>
          <a:t>Make this the same style that you use on Neil’s slide.</a:t>
        </a:r>
      </a:p>
    </p188:txBody>
  </p188:cm>
  <p188:cm id="{A28861DF-F30D-4148-95FF-EA43D41FAAE5}" authorId="{1D8B58A6-35CE-1035-1527-998A10398EED}" status="resolved" created="2025-04-03T19:26:21.466" complete="100000">
    <pc:sldMkLst xmlns:pc="http://schemas.microsoft.com/office/powerpoint/2013/main/command">
      <pc:docMk/>
      <pc:sldMk cId="3535809015" sldId="847"/>
    </pc:sldMkLst>
    <p188:replyLst>
      <p188:reply id="{A2A9E5B4-0F81-4157-AE43-91ED617D780F}" authorId="{7F8E4249-E829-9CB9-37C8-CE4BBFDBBAEE}" created="2025-04-04T22:49:23.256">
        <p188:txBody>
          <a:bodyPr/>
          <a:lstStyle/>
          <a:p>
            <a:r>
              <a:rPr lang="en-US"/>
              <a:t>Yes, do you want these to appear as you click? Or do you want them to automatically populate? [@Dallis]</a:t>
            </a:r>
          </a:p>
        </p188:txBody>
      </p188:reply>
      <p188:reply id="{C0E89728-D79E-4E3B-B05F-5C815059F6EF}" authorId="{1D8B58A6-35CE-1035-1527-998A10398EED}" created="2025-04-04T22:59:47.568">
        <p188:txBody>
          <a:bodyPr/>
          <a:lstStyle/>
          <a:p>
            <a:r>
              <a:rPr lang="en-US"/>
              <a:t>Yes - this is perfect.  [@Sierra Haight] </a:t>
            </a:r>
          </a:p>
        </p188:txBody>
      </p188:reply>
    </p188:replyLst>
    <p188:txBody>
      <a:bodyPr/>
      <a:lstStyle/>
      <a:p>
        <a:r>
          <a:rPr lang="en-US"/>
          <a:t>Can you fix the animation - 1. Title  2. hammer 3. tyler photo 4. strengths</a:t>
        </a:r>
      </a:p>
    </p188:txBody>
  </p188:cm>
</p188:cmLst>
</file>

<file path=ppt/comments/modernComment_351_15F7C692.xml><?xml version="1.0" encoding="utf-8"?>
<p188:cmLst xmlns:a="http://schemas.openxmlformats.org/drawingml/2006/main" xmlns:r="http://schemas.openxmlformats.org/officeDocument/2006/relationships" xmlns:p188="http://schemas.microsoft.com/office/powerpoint/2018/8/main">
  <p188:cm id="{2D1BCC33-7C64-4682-85E1-B1DA7C3D0B48}" authorId="{F1381CDA-4550-3AC0-CA60-434301FC65AA}" status="resolved" created="2025-01-31T17:13:54.500" complete="100000">
    <pc:sldMkLst xmlns:pc="http://schemas.microsoft.com/office/powerpoint/2013/main/command">
      <pc:docMk/>
      <pc:sldMk cId="368559762" sldId="849"/>
    </pc:sldMkLst>
    <p188:txBody>
      <a:bodyPr/>
      <a:lstStyle/>
      <a:p>
        <a:r>
          <a:rPr lang="en-US"/>
          <a:t>This will play before DF gets on stage</a:t>
        </a:r>
      </a:p>
    </p188:txBody>
  </p188:cm>
</p188:cmLst>
</file>

<file path=ppt/comments/modernComment_352_328A523A.xml><?xml version="1.0" encoding="utf-8"?>
<p188:cmLst xmlns:a="http://schemas.openxmlformats.org/drawingml/2006/main" xmlns:r="http://schemas.openxmlformats.org/officeDocument/2006/relationships" xmlns:p188="http://schemas.microsoft.com/office/powerpoint/2018/8/main">
  <p188:cm id="{06DCDD09-587D-4A2C-AF21-95BE811B923A}" authorId="{F1381CDA-4550-3AC0-CA60-434301FC65AA}" status="resolved" created="2025-03-11T22:18:13.182" complete="100000">
    <pc:sldMkLst xmlns:pc="http://schemas.microsoft.com/office/powerpoint/2013/main/command">
      <pc:docMk/>
      <pc:sldMk cId="847925818" sldId="850"/>
    </pc:sldMkLst>
    <p188:replyLst>
      <p188:reply id="{033F53E8-BF8B-4B72-8604-8059AF70A90A}" authorId="{F1381CDA-4550-3AC0-CA60-434301FC65AA}" created="2025-03-11T22:18:31.129">
        <p188:txBody>
          <a:bodyPr/>
          <a:lstStyle/>
          <a:p>
            <a:r>
              <a:rPr lang="en-US"/>
              <a:t>Maybe the summary pie chart</a:t>
            </a:r>
          </a:p>
        </p188:txBody>
      </p188:reply>
      <p188:reply id="{7D99C35A-06E0-4436-B2EB-8554EE623785}" authorId="{F1381CDA-4550-3AC0-CA60-434301FC65AA}" created="2025-03-11T22:23:50.230">
        <p188:txBody>
          <a:bodyPr/>
          <a:lstStyle/>
          <a:p>
            <a:r>
              <a:rPr lang="en-US"/>
              <a:t>Animate in from opposite directions to fit together</a:t>
            </a:r>
          </a:p>
        </p188:txBody>
      </p188:reply>
    </p188:replyLst>
    <p188:txBody>
      <a:bodyPr/>
      <a:lstStyle/>
      <a:p>
        <a:r>
          <a:rPr lang="en-US"/>
          <a:t>Only neil and dallis top 5s</a:t>
        </a:r>
      </a:p>
    </p188:txBody>
  </p188:cm>
  <p188:cm id="{38F8DC74-063C-4C47-B615-14BD75EF12D2}" authorId="{1D8B58A6-35CE-1035-1527-998A10398EED}" status="resolved" created="2025-03-16T13:28:47.182" complete="100000">
    <ac:deMkLst xmlns:ac="http://schemas.microsoft.com/office/drawing/2013/main/command">
      <pc:docMk xmlns:pc="http://schemas.microsoft.com/office/powerpoint/2013/main/command"/>
      <pc:sldMk xmlns:pc="http://schemas.microsoft.com/office/powerpoint/2013/main/command" cId="847925818" sldId="850"/>
      <ac:picMk id="12" creationId="{6404C4BB-6ABE-0F05-60C3-48008917DC80}"/>
    </ac:deMkLst>
    <p188:txBody>
      <a:bodyPr/>
      <a:lstStyle/>
      <a:p>
        <a:r>
          <a:rPr lang="en-US"/>
          <a:t>Decreased picture border and removed labels from Dallis’ so it looks like a cohesive team rather than two individuals.  Feel free to clean up</a:t>
        </a:r>
      </a:p>
    </p188:txBody>
  </p188:cm>
  <p188:cm id="{ECA56EE0-AC32-4C40-91C0-1BEB4C184C0B}" authorId="{7F8E4249-E829-9CB9-37C8-CE4BBFDBBAEE}" status="resolved" created="2025-03-27T22:39:31.474" complete="100000">
    <ac:deMkLst xmlns:ac="http://schemas.microsoft.com/office/drawing/2013/main/command">
      <pc:docMk xmlns:pc="http://schemas.microsoft.com/office/powerpoint/2013/main/command"/>
      <pc:sldMk xmlns:pc="http://schemas.microsoft.com/office/powerpoint/2013/main/command" cId="847925818" sldId="850"/>
      <ac:picMk id="13" creationId="{B1626084-37BC-5E96-7CB2-02DE6CA5AEF5}"/>
    </ac:deMkLst>
    <p188:txBody>
      <a:bodyPr/>
      <a:lstStyle/>
      <a:p>
        <a:r>
          <a:rPr lang="en-US"/>
          <a:t>I’d like for Neil and Dallis’ names to align on left. Let’s see if we can get access to original file.</a:t>
        </a:r>
      </a:p>
    </p188:txBody>
  </p188:cm>
  <p188:cm id="{81483D18-A439-46C7-B06B-CA11EC59104A}" authorId="{7F8E4249-E829-9CB9-37C8-CE4BBFDBBAEE}" status="resolved" created="2025-04-02T16:55:38.215" complete="100000">
    <ac:deMkLst xmlns:ac="http://schemas.microsoft.com/office/drawing/2013/main/command">
      <pc:docMk xmlns:pc="http://schemas.microsoft.com/office/powerpoint/2013/main/command"/>
      <pc:sldMk xmlns:pc="http://schemas.microsoft.com/office/powerpoint/2013/main/command" cId="847925818" sldId="850"/>
      <ac:picMk id="4" creationId="{B19DCDA8-C964-7354-643B-BFCF1E3FF794}"/>
    </ac:deMkLst>
    <p188:txBody>
      <a:bodyPr/>
      <a:lstStyle/>
      <a:p>
        <a:r>
          <a:rPr lang="en-US"/>
          <a:t>Move this to left. Dallis will talk about the super power first</a:t>
        </a:r>
      </a:p>
    </p188:txBody>
  </p188:cm>
</p188:cmLst>
</file>

<file path=ppt/comments/modernComment_356_B6212751.xml><?xml version="1.0" encoding="utf-8"?>
<p188:cmLst xmlns:a="http://schemas.openxmlformats.org/drawingml/2006/main" xmlns:r="http://schemas.openxmlformats.org/officeDocument/2006/relationships" xmlns:p188="http://schemas.microsoft.com/office/powerpoint/2018/8/main">
  <p188:cm id="{4F9F301C-14CE-470B-968E-EBE93507F057}" authorId="{1D8B58A6-35CE-1035-1527-998A10398EED}" status="resolved" created="2025-03-16T13:25:37.778" complete="100000">
    <pc:sldMkLst xmlns:pc="http://schemas.microsoft.com/office/powerpoint/2013/main/command">
      <pc:docMk/>
      <pc:sldMk cId="3055626065" sldId="854"/>
    </pc:sldMkLst>
    <p188:txBody>
      <a:bodyPr/>
      <a:lstStyle/>
      <a:p>
        <a:r>
          <a:rPr lang="en-US"/>
          <a:t>Can you remove the shadow on this?  I added the 10-10-10 rule and want to use this as the framework for ‘investment’</a:t>
        </a:r>
      </a:p>
    </p188:txBody>
  </p188:cm>
  <p188:cm id="{74F8877E-21BE-4909-A0DF-E962DB01F40A}" authorId="{F1381CDA-4550-3AC0-CA60-434301FC65AA}" status="resolved" created="2025-03-18T15:36:44.563" complete="100000">
    <pc:sldMkLst xmlns:pc="http://schemas.microsoft.com/office/powerpoint/2013/main/command">
      <pc:docMk/>
      <pc:sldMk cId="3055626065" sldId="854"/>
    </pc:sldMkLst>
    <p188:replyLst>
      <p188:reply id="{7E37893A-972E-492C-A47E-E2C6E2EB58AC}" authorId="{F1381CDA-4550-3AC0-CA60-434301FC65AA}" created="2025-03-18T15:38:10.346">
        <p188:txBody>
          <a:bodyPr/>
          <a:lstStyle/>
          <a:p>
            <a:r>
              <a:rPr lang="en-US"/>
              <a:t>Parenthesis under each one
Investment = knowledge, skills and practice
Talent, a potential strength</a:t>
            </a:r>
          </a:p>
        </p188:txBody>
      </p188:reply>
      <p188:reply id="{F5436262-0BA2-461F-BD3E-127DC02C7063}" authorId="{F1381CDA-4550-3AC0-CA60-434301FC65AA}" created="2025-03-18T15:38:27.256">
        <p188:txBody>
          <a:bodyPr/>
          <a:lstStyle/>
          <a:p>
            <a:r>
              <a:rPr lang="en-US"/>
              <a:t>Animate the 10-10-10 rule</a:t>
            </a:r>
          </a:p>
        </p188:txBody>
      </p188:reply>
    </p188:replyLst>
    <p188:txBody>
      <a:bodyPr/>
      <a:lstStyle/>
      <a:p>
        <a:r>
          <a:rPr lang="en-US"/>
          <a:t>Ability to provide consistent near-perfect performance</a:t>
        </a:r>
      </a:p>
    </p188:txBody>
  </p188:cm>
  <p188:cm id="{D913CFE9-ABD7-4F73-8ACC-55F7EB0AA4D6}" authorId="{7F8E4249-E829-9CB9-37C8-CE4BBFDBBAEE}" status="resolved" created="2025-04-04T23:20:29.151" complete="100000">
    <ac:deMkLst xmlns:ac="http://schemas.microsoft.com/office/drawing/2013/main/command">
      <pc:docMk xmlns:pc="http://schemas.microsoft.com/office/powerpoint/2013/main/command"/>
      <pc:sldMk xmlns:pc="http://schemas.microsoft.com/office/powerpoint/2013/main/command" cId="3055626065" sldId="854"/>
      <ac:graphicFrameMk id="4" creationId="{76970699-4AD7-94FE-AEA2-962662C077CF}"/>
    </ac:deMkLst>
    <p188:txBody>
      <a:bodyPr/>
      <a:lstStyle/>
      <a:p>
        <a:r>
          <a:rPr lang="en-US"/>
          <a:t>[@Hannah Shipe] I’d like to upgrade this Monday</a:t>
        </a:r>
      </a:p>
    </p188:txBody>
  </p188:cm>
  <p188:cm id="{4766D13C-5160-4202-BEC5-F9E1070D06F5}" authorId="{1D8B58A6-35CE-1035-1527-998A10398EED}" status="resolved" created="2025-04-11T12:38:53.454" startDate="2025-04-11T12:38:53.454" dueDate="2025-04-11T12:38:53.454" assignedTo="{C08099EE-20BD-7353-05F0-CFA403BD89BB}" complete="100000" title="@Hannah Shipe Let’s replace the 10-10-10 rule with a snippet from the theme insight document (similar to Tylers) that shows what Positivity loves, hates, brings. ">
    <ac:txMkLst xmlns:ac="http://schemas.microsoft.com/office/drawing/2013/main/command">
      <pc:docMk xmlns:pc="http://schemas.microsoft.com/office/powerpoint/2013/main/command"/>
      <pc:sldMk xmlns:pc="http://schemas.microsoft.com/office/powerpoint/2013/main/command" cId="3055626065" sldId="854"/>
      <ac:spMk id="31" creationId="{E9DF293B-CD97-C1E1-601F-E72E9F24E036}"/>
      <ac:txMk cp="0" len="13">
        <ac:context len="14" hash="2393110530"/>
      </ac:txMk>
    </ac:txMkLst>
    <p188:replyLst>
      <p188:reply id="{BE5C07B6-8BC8-45AD-893C-AEF957B016EB}" authorId="{C08099EE-20BD-7353-05F0-CFA403BD89BB}" created="2025-04-11T13:44:28.258">
        <p188:txBody>
          <a:bodyPr/>
          <a:lstStyle/>
          <a:p>
            <a:r>
              <a:rPr lang="en-US"/>
              <a:t>I will work with [@Courtney Reid] to get this inserted!</a:t>
            </a:r>
          </a:p>
        </p188:txBody>
      </p188:reply>
    </p188:replyLst>
    <p188:txBody>
      <a:bodyPr/>
      <a:lstStyle/>
      <a:p>
        <a:r>
          <a:rPr lang="en-US"/>
          <a:t>[@Hannah Shipe] Let’s replace the 10-10-10 rule with a snippet from the theme insight document (similar to Tylers) that shows what Positivity loves, hates, brings.  </a:t>
        </a:r>
      </a:p>
    </p188:txBody>
    <p188:extLst>
      <p:ext xmlns:p="http://schemas.openxmlformats.org/presentationml/2006/main" uri="{5BB2D875-25FF-4072-B9AC-8F64D62656EB}">
        <p228:taskDetails xmlns:p228="http://schemas.microsoft.com/office/powerpoint/2022/08/main">
          <p228:history>
            <p228:event time="2025-04-11T12:38:53.454" id="{56193DE9-A388-4445-AFA9-BBB9F47B4F62}">
              <p228:atrbtn authorId="{1D8B58A6-35CE-1035-1527-998A10398EED}"/>
              <p228:anchr>
                <p228:comment id="{4766D13C-5160-4202-BEC5-F9E1070D06F5}"/>
              </p228:anchr>
              <p228:add/>
            </p228:event>
            <p228:event time="2025-04-11T12:38:53.454" id="{E23FFE4F-7549-428F-97E6-68414314087B}">
              <p228:atrbtn authorId="{1D8B58A6-35CE-1035-1527-998A10398EED}"/>
              <p228:anchr>
                <p228:comment id="{4766D13C-5160-4202-BEC5-F9E1070D06F5}"/>
              </p228:anchr>
              <p228:asgn authorId="{C08099EE-20BD-7353-05F0-CFA403BD89BB}"/>
            </p228:event>
            <p228:event time="2025-04-11T12:38:53.454" id="{940592E6-FF92-4FDC-B38F-79DDD932150D}">
              <p228:atrbtn authorId="{1D8B58A6-35CE-1035-1527-998A10398EED}"/>
              <p228:anchr>
                <p228:comment id="{4766D13C-5160-4202-BEC5-F9E1070D06F5}"/>
              </p228:anchr>
              <p228:title val="@Hannah Shipe Let’s replace the 10-10-10 rule with a snippet from the theme insight document (similar to Tylers) that shows what Positivity loves, hates, brings. "/>
            </p228:event>
            <p228:event time="2025-04-11T12:38:53.454" id="{7DB5CD71-4298-4826-9A9D-601B35472932}">
              <p228:atrbtn authorId="{1D8B58A6-35CE-1035-1527-998A10398EED}"/>
              <p228:anchr>
                <p228:comment id="{4766D13C-5160-4202-BEC5-F9E1070D06F5}"/>
              </p228:anchr>
              <p228:date stDt="2025-04-11T12:38:53.454" endDt="2025-04-11T12:38:53.454"/>
            </p228:event>
            <p228:event time="2025-04-11T16:35:34.782" id="{3A481EAE-177E-484F-B9C9-FD2D85FA6D62}">
              <p228:atrbtn authorId="{C08099EE-20BD-7353-05F0-CFA403BD89BB}"/>
              <p228:anchr>
                <p228:comment id="{00000000-0000-0000-0000-000000000000}"/>
              </p228:anchr>
              <p228:pcntCmplt val="100000"/>
            </p228:event>
          </p228:history>
        </p228:taskDetails>
      </p:ext>
    </p188:extLst>
  </p188:cm>
  <p188:cm id="{DDAC53C2-2E9B-4CBE-8DE7-87782C3AD979}" authorId="{1D8B58A6-35CE-1035-1527-998A10398EED}" status="resolved" created="2025-04-11T17:18:37.444" startDate="2025-04-11T17:18:37.444" dueDate="2025-04-11T17:18:37.444" assignedTo="{C08099EE-20BD-7353-05F0-CFA403BD89BB}" complete="100000" title="@Hannah Shipe Let’s remove the metaphor and barrier label from this">
    <pc:sldMkLst xmlns:pc="http://schemas.microsoft.com/office/powerpoint/2013/main/command">
      <pc:docMk/>
      <pc:sldMk cId="3055626065" sldId="854"/>
    </pc:sldMkLst>
    <p188:replyLst>
      <p188:reply id="{CA48E8E6-11C5-4820-A8CC-98A5FFBA02DE}" authorId="{1D8B58A6-35CE-1035-1527-998A10398EED}" created="2025-04-11T17:19:23.540">
        <p188:txBody>
          <a:bodyPr/>
          <a:lstStyle/>
          <a:p>
            <a:r>
              <a:rPr lang="en-US"/>
              <a:t>[@Hannah Shipe] highlight “I will section” and you can remove the highlight from the “I love”  that will better align with my story</a:t>
            </a:r>
          </a:p>
        </p188:txBody>
      </p188:reply>
    </p188:replyLst>
    <p188:txBody>
      <a:bodyPr/>
      <a:lstStyle/>
      <a:p>
        <a:r>
          <a:rPr lang="en-US"/>
          <a:t>[@Hannah Shipe] Let’s remove the metaphor and barrier label from this</a:t>
        </a:r>
      </a:p>
    </p188:txBody>
    <p188:extLst>
      <p:ext xmlns:p="http://schemas.openxmlformats.org/presentationml/2006/main" uri="{5BB2D875-25FF-4072-B9AC-8F64D62656EB}">
        <p228:taskDetails xmlns:p228="http://schemas.microsoft.com/office/powerpoint/2022/08/main">
          <p228:history>
            <p228:event time="2025-04-11T17:18:37.444" id="{4C2DB403-DE83-4317-90F9-963A922D809A}">
              <p228:atrbtn authorId="{1D8B58A6-35CE-1035-1527-998A10398EED}"/>
              <p228:anchr>
                <p228:comment id="{DDAC53C2-2E9B-4CBE-8DE7-87782C3AD979}"/>
              </p228:anchr>
              <p228:add/>
            </p228:event>
            <p228:event time="2025-04-11T17:18:37.444" id="{EDBE90C1-D244-44B2-97B0-AE913A77323A}">
              <p228:atrbtn authorId="{1D8B58A6-35CE-1035-1527-998A10398EED}"/>
              <p228:anchr>
                <p228:comment id="{DDAC53C2-2E9B-4CBE-8DE7-87782C3AD979}"/>
              </p228:anchr>
              <p228:asgn authorId="{C08099EE-20BD-7353-05F0-CFA403BD89BB}"/>
            </p228:event>
            <p228:event time="2025-04-11T17:18:37.444" id="{7AC64191-349C-48B1-A619-97A5AE3C5D41}">
              <p228:atrbtn authorId="{1D8B58A6-35CE-1035-1527-998A10398EED}"/>
              <p228:anchr>
                <p228:comment id="{DDAC53C2-2E9B-4CBE-8DE7-87782C3AD979}"/>
              </p228:anchr>
              <p228:title val="@Hannah Shipe Let’s remove the metaphor and barrier label from this"/>
            </p228:event>
            <p228:event time="2025-04-11T17:18:37.444" id="{23B2AE1E-AEFB-40E1-8836-0EB77D6A7B5A}">
              <p228:atrbtn authorId="{1D8B58A6-35CE-1035-1527-998A10398EED}"/>
              <p228:anchr>
                <p228:comment id="{DDAC53C2-2E9B-4CBE-8DE7-87782C3AD979}"/>
              </p228:anchr>
              <p228:date stDt="2025-04-11T17:18:37.444" endDt="2025-04-11T17:18:37.444"/>
            </p228:event>
            <p228:event time="2025-04-11T18:16:36.924" id="{91CCEEEC-CBEB-41B6-B712-7F66D275C2F8}">
              <p228:atrbtn authorId="{C08099EE-20BD-7353-05F0-CFA403BD89BB}"/>
              <p228:anchr>
                <p228:comment id="{00000000-0000-0000-0000-000000000000}"/>
              </p228:anchr>
              <p228:pcntCmplt val="100000"/>
            </p228:event>
          </p228:history>
        </p228:taskDetails>
      </p:ext>
    </p188:extLst>
  </p188:cm>
  <p188:cm id="{700CB34A-5DF7-41CB-A48A-6629AE627503}" authorId="{1D8B58A6-35CE-1035-1527-998A10398EED}" status="resolved" created="2025-04-11T17:22:17.399" startDate="2025-04-11T17:22:17.399" dueDate="2025-04-11T17:22:17.399" assignedTo="{C08099EE-20BD-7353-05F0-CFA403BD89BB}" complete="100000" title="@Hannah Shipe Also - can you make the Positivity section come in on a click. I want to talk to them about building talent into strength without the distraction of them reading about my positivity.">
    <pc:sldMkLst xmlns:pc="http://schemas.microsoft.com/office/powerpoint/2013/main/command">
      <pc:docMk/>
      <pc:sldMk cId="3055626065" sldId="854"/>
    </pc:sldMkLst>
    <p188:replyLst>
      <p188:reply id="{5D338B98-167F-4BE0-843D-53EBE4247EE6}" authorId="{C08099EE-20BD-7353-05F0-CFA403BD89BB}" created="2025-04-11T18:17:30.551">
        <p188:txBody>
          <a:bodyPr/>
          <a:lstStyle/>
          <a:p>
            <a:r>
              <a:rPr lang="en-US"/>
              <a:t>Added!</a:t>
            </a:r>
          </a:p>
        </p188:txBody>
      </p188:reply>
    </p188:replyLst>
    <p188:txBody>
      <a:bodyPr/>
      <a:lstStyle/>
      <a:p>
        <a:r>
          <a:rPr lang="en-US"/>
          <a:t>[@Hannah Shipe] Also - can you make the Positivity section come in on a click.  I want to talk to them about building talent into strength without the distraction of them reading about my positivity.</a:t>
        </a:r>
      </a:p>
    </p188:txBody>
    <p188:extLst>
      <p:ext xmlns:p="http://schemas.openxmlformats.org/presentationml/2006/main" uri="{5BB2D875-25FF-4072-B9AC-8F64D62656EB}">
        <p228:taskDetails xmlns:p228="http://schemas.microsoft.com/office/powerpoint/2022/08/main">
          <p228:history>
            <p228:event time="2025-04-11T17:22:17.399" id="{CC5C0866-B676-49E3-A871-57430290744D}">
              <p228:atrbtn authorId="{1D8B58A6-35CE-1035-1527-998A10398EED}"/>
              <p228:anchr>
                <p228:comment id="{700CB34A-5DF7-41CB-A48A-6629AE627503}"/>
              </p228:anchr>
              <p228:add/>
            </p228:event>
            <p228:event time="2025-04-11T17:22:17.399" id="{05641F50-A45C-44B4-8F9E-A88CAC22E464}">
              <p228:atrbtn authorId="{1D8B58A6-35CE-1035-1527-998A10398EED}"/>
              <p228:anchr>
                <p228:comment id="{700CB34A-5DF7-41CB-A48A-6629AE627503}"/>
              </p228:anchr>
              <p228:asgn authorId="{C08099EE-20BD-7353-05F0-CFA403BD89BB}"/>
            </p228:event>
            <p228:event time="2025-04-11T17:22:17.399" id="{943FD29F-DFB5-464C-8389-6018F5F5C8F4}">
              <p228:atrbtn authorId="{1D8B58A6-35CE-1035-1527-998A10398EED}"/>
              <p228:anchr>
                <p228:comment id="{700CB34A-5DF7-41CB-A48A-6629AE627503}"/>
              </p228:anchr>
              <p228:title val="@Hannah Shipe Also - can you make the Positivity section come in on a click. I want to talk to them about building talent into strength without the distraction of them reading about my positivity."/>
            </p228:event>
            <p228:event time="2025-04-11T17:22:17.399" id="{EC268425-CFC6-4184-AFF0-24BBC85998EA}">
              <p228:atrbtn authorId="{1D8B58A6-35CE-1035-1527-998A10398EED}"/>
              <p228:anchr>
                <p228:comment id="{700CB34A-5DF7-41CB-A48A-6629AE627503}"/>
              </p228:anchr>
              <p228:date stDt="2025-04-11T17:22:17.399" endDt="2025-04-11T17:22:17.399"/>
            </p228:event>
            <p228:event time="2025-04-11T18:17:32.936" id="{F5183E6B-8064-4D8A-AE55-171EA4DDF925}">
              <p228:atrbtn authorId="{C08099EE-20BD-7353-05F0-CFA403BD89BB}"/>
              <p228:anchr>
                <p228:comment id="{00000000-0000-0000-0000-000000000000}"/>
              </p228:anchr>
              <p228:pcntCmplt val="100000"/>
            </p228:event>
          </p228:history>
        </p228:taskDetails>
      </p:ext>
    </p188:extLst>
  </p188:cm>
</p188:cmLst>
</file>

<file path=ppt/comments/modernComment_35E_DA28233D.xml><?xml version="1.0" encoding="utf-8"?>
<p188:cmLst xmlns:a="http://schemas.openxmlformats.org/drawingml/2006/main" xmlns:r="http://schemas.openxmlformats.org/officeDocument/2006/relationships" xmlns:p188="http://schemas.microsoft.com/office/powerpoint/2018/8/main">
  <p188:cm id="{295005BE-15E1-45EE-9BCE-5CC20465B15D}" authorId="{F1381CDA-4550-3AC0-CA60-434301FC65AA}" status="resolved" created="2025-03-11T22:07:45.322" complete="100000">
    <pc:sldMkLst xmlns:pc="http://schemas.microsoft.com/office/powerpoint/2013/main/command">
      <pc:docMk/>
      <pc:sldMk cId="3660063549" sldId="862"/>
    </pc:sldMkLst>
    <p188:replyLst>
      <p188:reply id="{8867BBD3-7714-4F09-8B06-EFB162235EAE}" authorId="{F1381CDA-4550-3AC0-CA60-434301FC65AA}" created="2025-03-11T22:07:48.615">
        <p188:txBody>
          <a:bodyPr/>
          <a:lstStyle/>
          <a:p>
            <a:r>
              <a:rPr lang="en-US"/>
              <a:t>animation</a:t>
            </a:r>
          </a:p>
        </p188:txBody>
      </p188:reply>
    </p188:replyLst>
    <p188:txBody>
      <a:bodyPr/>
      <a:lstStyle/>
      <a:p>
        <a:r>
          <a:rPr lang="en-US"/>
          <a:t>Progression of time ww kid husband</a:t>
        </a:r>
      </a:p>
    </p188:txBody>
  </p188:cm>
  <p188:cm id="{716CEDB4-9911-45C8-BD62-9733D354943E}" authorId="{C715EFD3-2B6C-D017-D801-21638967CAEC}" status="resolved" created="2025-03-13T18:41:48.246" complete="100000">
    <pc:sldMkLst xmlns:pc="http://schemas.microsoft.com/office/powerpoint/2013/main/command">
      <pc:docMk/>
      <pc:sldMk cId="3660063549" sldId="862"/>
    </pc:sldMkLst>
    <p188:txBody>
      <a:bodyPr/>
      <a:lstStyle/>
      <a:p>
        <a:r>
          <a:rPr lang="en-US"/>
          <a:t>KS suggestion: state the mom quote here vs. have its own slide (remove slide #4)</a:t>
        </a:r>
      </a:p>
    </p188:txBody>
  </p188:cm>
  <p188:cm id="{D212FC07-521F-45A2-9CCA-42233C6630E8}" authorId="{F1381CDA-4550-3AC0-CA60-434301FC65AA}" status="resolved" created="2025-03-18T15:08:57.829" complete="100000">
    <pc:sldMkLst xmlns:pc="http://schemas.microsoft.com/office/powerpoint/2013/main/command">
      <pc:docMk/>
      <pc:sldMk cId="3660063549" sldId="862"/>
    </pc:sldMkLst>
    <p188:txBody>
      <a:bodyPr/>
      <a:lstStyle/>
      <a:p>
        <a:r>
          <a:rPr lang="en-US"/>
          <a:t>Put top 5 strengths</a:t>
        </a:r>
      </a:p>
    </p188:txBody>
  </p188:cm>
  <p188:cm id="{E7BFE01B-277E-4C27-B7AB-3FAEDCAF4EC7}" authorId="{1D8B58A6-35CE-1035-1527-998A10398EED}" status="resolved" created="2025-04-02T23:18:53.067" complete="100000">
    <ac:deMkLst xmlns:ac="http://schemas.microsoft.com/office/drawing/2013/main/command">
      <pc:docMk xmlns:pc="http://schemas.microsoft.com/office/powerpoint/2013/main/command"/>
      <pc:sldMk xmlns:pc="http://schemas.microsoft.com/office/powerpoint/2013/main/command" cId="3660063549" sldId="862"/>
      <ac:picMk id="10" creationId="{C4BB6109-2C09-C253-E061-A683EE346160}"/>
    </ac:deMkLst>
    <p188:replyLst>
      <p188:reply id="{2FC79016-BB7D-47FB-A74A-39CC06242509}" authorId="{C08099EE-20BD-7353-05F0-CFA403BD89BB}" created="2025-04-11T03:25:10.389">
        <p188:txBody>
          <a:bodyPr/>
          <a:lstStyle/>
          <a:p>
            <a:r>
              <a:rPr lang="en-US"/>
              <a:t>Edited the best I could to remove glare. Hopefully it helps!</a:t>
            </a:r>
          </a:p>
        </p188:txBody>
      </p188:reply>
    </p188:replyLst>
    <p188:txBody>
      <a:bodyPr/>
      <a:lstStyle/>
      <a:p>
        <a:r>
          <a:rPr lang="en-US"/>
          <a:t>Any way to get the shine off the little kid picture?</a:t>
        </a:r>
      </a:p>
    </p188:txBody>
    <p188:extLst>
      <p:ext xmlns:p="http://schemas.openxmlformats.org/presentationml/2006/main" uri="{57CB4572-C831-44C2-8A1C-0ADB6CCDFE69}">
        <p223:reactions xmlns:p223="http://schemas.microsoft.com/office/powerpoint/2022/03/main">
          <p223:rxn type="👍">
            <p223:instance time="2025-04-11T03:36:16.368" authorId="{1D8B58A6-35CE-1035-1527-998A10398EED}"/>
          </p223:rxn>
        </p223:reactions>
      </p:ext>
    </p188:extLst>
  </p188:cm>
</p188:cmLst>
</file>

<file path=ppt/comments/modernComment_363_89521960.xml><?xml version="1.0" encoding="utf-8"?>
<p188:cmLst xmlns:a="http://schemas.openxmlformats.org/drawingml/2006/main" xmlns:r="http://schemas.openxmlformats.org/officeDocument/2006/relationships" xmlns:p188="http://schemas.microsoft.com/office/powerpoint/2018/8/main">
  <p188:cm id="{86E45294-AB23-44F1-8F8E-BBD3B1751137}" authorId="{F1381CDA-4550-3AC0-CA60-434301FC65AA}" status="resolved" created="2025-03-11T22:38:50.335" complete="100000">
    <pc:sldMkLst xmlns:pc="http://schemas.microsoft.com/office/powerpoint/2013/main/command">
      <pc:docMk/>
      <pc:sldMk cId="2303859040" sldId="867"/>
    </pc:sldMkLst>
    <p188:txBody>
      <a:bodyPr/>
      <a:lstStyle/>
      <a:p>
        <a:r>
          <a:rPr lang="en-US"/>
          <a:t>Have the questions on each click</a:t>
        </a:r>
      </a:p>
    </p188:txBody>
  </p188:cm>
</p188:cmLst>
</file>

<file path=ppt/comments/modernComment_36A_BF89EA9A.xml><?xml version="1.0" encoding="utf-8"?>
<p188:cmLst xmlns:a="http://schemas.openxmlformats.org/drawingml/2006/main" xmlns:r="http://schemas.openxmlformats.org/officeDocument/2006/relationships" xmlns:p188="http://schemas.microsoft.com/office/powerpoint/2018/8/main">
  <p188:cm id="{8041030B-22F7-4ACF-8042-A5E20CE8A3CE}" authorId="{C715EFD3-2B6C-D017-D801-21638967CAEC}" status="resolved" created="2025-03-13T18:41:05.532" complete="100000">
    <pc:sldMkLst xmlns:pc="http://schemas.microsoft.com/office/powerpoint/2013/main/command">
      <pc:docMk/>
      <pc:sldMk cId="3213486746" sldId="874"/>
    </pc:sldMkLst>
    <p188:replyLst>
      <p188:reply id="{69293FC0-BE74-49DF-BECC-BDF66D619BDE}" authorId="{1D8B58A6-35CE-1035-1527-998A10398EED}" created="2025-03-17T11:58:07.628">
        <p188:txBody>
          <a:bodyPr/>
          <a:lstStyle/>
          <a:p>
            <a:r>
              <a:rPr lang="en-US"/>
              <a:t>Include theme insights for Woo and Communication
Removed Metaphor and Barrier Label
Removed the document graphic in the background
Another option is using a snippet for the resource guide that says how to manage someone with Woo and Communication that aligns with the story.</a:t>
            </a:r>
          </a:p>
        </p188:txBody>
      </p188:reply>
    </p188:replyLst>
    <p188:txBody>
      <a:bodyPr/>
      <a:lstStyle/>
      <a:p>
        <a:r>
          <a:rPr lang="en-US"/>
          <a:t>KS suggests removing this as its not a resource or handout they will be receiving. They will not understand this slide. </a:t>
        </a:r>
      </a:p>
    </p188:txBody>
  </p188:cm>
  <p188:cm id="{D32A7148-C3D3-4ED0-A4A8-413D0AE6C613}" authorId="{7F8E4249-E829-9CB9-37C8-CE4BBFDBBAEE}" status="resolved" created="2025-03-27T22:51:05.732" complete="100000">
    <ac:deMkLst xmlns:ac="http://schemas.microsoft.com/office/drawing/2013/main/command">
      <pc:docMk xmlns:pc="http://schemas.microsoft.com/office/powerpoint/2013/main/command"/>
      <pc:sldMk xmlns:pc="http://schemas.microsoft.com/office/powerpoint/2013/main/command" cId="3213486746" sldId="874"/>
      <ac:picMk id="8" creationId="{62F69978-DF59-ADB9-45ED-02496F09F58D}"/>
    </ac:deMkLst>
    <p188:txBody>
      <a:bodyPr/>
      <a:lstStyle/>
      <a:p>
        <a:r>
          <a:rPr lang="en-US"/>
          <a:t>Can we copy the table in directly? The crop of the image is not clean.</a:t>
        </a:r>
      </a:p>
    </p188:txBody>
  </p188:cm>
  <p188:cm id="{4F974AF4-14AD-4E59-82ED-132625F07536}" authorId="{1D8B58A6-35CE-1035-1527-998A10398EED}" status="resolved" created="2025-04-03T19:27:36.982" complete="100000">
    <pc:sldMkLst xmlns:pc="http://schemas.microsoft.com/office/powerpoint/2013/main/command">
      <pc:docMk/>
      <pc:sldMk cId="3213486746" sldId="874"/>
    </pc:sldMkLst>
    <p188:txBody>
      <a:bodyPr/>
      <a:lstStyle/>
      <a:p>
        <a:r>
          <a:rPr lang="en-US"/>
          <a:t>Can you also highlight "meeting someone i haven't met before" in the i love column?</a:t>
        </a:r>
      </a:p>
    </p188:txBody>
  </p188:cm>
</p188:cmLst>
</file>

<file path=ppt/comments/modernComment_372_4D5D9D4A.xml><?xml version="1.0" encoding="utf-8"?>
<p188:cmLst xmlns:a="http://schemas.openxmlformats.org/drawingml/2006/main" xmlns:r="http://schemas.openxmlformats.org/officeDocument/2006/relationships" xmlns:p188="http://schemas.microsoft.com/office/powerpoint/2018/8/main">
  <p188:cm id="{62F4796F-C593-44AE-B4E0-5CD28F570E46}" authorId="{1D8B58A6-35CE-1035-1527-998A10398EED}" status="resolved" created="2025-03-17T12:18:54.570" complete="100000">
    <pc:sldMkLst xmlns:pc="http://schemas.microsoft.com/office/powerpoint/2013/main/command">
      <pc:docMk/>
      <pc:sldMk cId="1297980746" sldId="882"/>
    </pc:sldMkLst>
    <p188:txBody>
      <a:bodyPr/>
      <a:lstStyle/>
      <a:p>
        <a:r>
          <a:rPr lang="en-US"/>
          <a:t>Change Dallis, Neil, Tyler dots in the center to make them stand out</a:t>
        </a:r>
      </a:p>
    </p188:txBody>
  </p188:cm>
  <p188:cm id="{2138BDD9-7C78-4A05-AA62-2742B2D18A7E}" authorId="{F1381CDA-4550-3AC0-CA60-434301FC65AA}" status="resolved" created="2025-03-21T15:29:58.753" complete="100000">
    <pc:sldMkLst xmlns:pc="http://schemas.microsoft.com/office/powerpoint/2013/main/command">
      <pc:docMk/>
      <pc:sldMk cId="1297980746" sldId="882"/>
    </pc:sldMkLst>
    <p188:txBody>
      <a:bodyPr/>
      <a:lstStyle/>
      <a:p>
        <a:r>
          <a:rPr lang="en-US"/>
          <a:t>Make tyler bigger, remove</a:t>
        </a:r>
      </a:p>
    </p188:txBody>
  </p188:cm>
  <p188:cm id="{D910EBA1-8BBD-480C-B590-102C65194C67}" authorId="{1D8B58A6-35CE-1035-1527-998A10398EED}" status="resolved" created="2025-04-03T19:31:13.373" complete="100000">
    <pc:sldMkLst xmlns:pc="http://schemas.microsoft.com/office/powerpoint/2013/main/command">
      <pc:docMk/>
      <pc:sldMk cId="1297980746" sldId="882"/>
    </pc:sldMkLst>
    <p188:txBody>
      <a:bodyPr/>
      <a:lstStyle/>
      <a:p>
        <a:r>
          <a:rPr lang="en-US"/>
          <a:t>This graphic doesn't quite capture what I'm trying to convey but I also know we are running out of time.  </a:t>
        </a:r>
      </a:p>
    </p188:txBody>
  </p188:cm>
  <p188:cm id="{0B11CD55-7F51-425F-92AC-466CDF42A855}" authorId="{1D8B58A6-35CE-1035-1527-998A10398EED}" created="2025-04-07T19:27:38.204">
    <pc:sldMkLst xmlns:pc="http://schemas.microsoft.com/office/powerpoint/2013/main/command">
      <pc:docMk/>
      <pc:sldMk cId="1297980746" sldId="882"/>
    </pc:sldMkLst>
    <p188:txBody>
      <a:bodyPr/>
      <a:lstStyle/>
      <a:p>
        <a:r>
          <a:rPr lang="en-US"/>
          <a:t>I added these ripple effects but if you have a better idea, let me know</a:t>
        </a:r>
      </a:p>
    </p188:txBody>
  </p188:cm>
</p188:cmLst>
</file>

<file path=ppt/comments/modernComment_376_9E8E10A2.xml><?xml version="1.0" encoding="utf-8"?>
<p188:cmLst xmlns:a="http://schemas.openxmlformats.org/drawingml/2006/main" xmlns:r="http://schemas.openxmlformats.org/officeDocument/2006/relationships" xmlns:p188="http://schemas.microsoft.com/office/powerpoint/2018/8/main">
  <p188:cm id="{0D60AB53-0669-48F6-B4A1-8E6E66B74808}" authorId="{F1381CDA-4550-3AC0-CA60-434301FC65AA}" status="resolved" created="2025-03-13T19:02:11.834" complete="100000">
    <pc:sldMkLst xmlns:pc="http://schemas.microsoft.com/office/powerpoint/2013/main/command">
      <pc:docMk/>
      <pc:sldMk cId="2660110498" sldId="886"/>
    </pc:sldMkLst>
    <p188:txBody>
      <a:bodyPr/>
      <a:lstStyle/>
      <a:p>
        <a:r>
          <a:rPr lang="en-US"/>
          <a:t>Four domains slide</a:t>
        </a:r>
      </a:p>
    </p188:txBody>
  </p188:cm>
  <p188:cm id="{84B96B10-C957-41E9-8D76-4558B5723B1F}" authorId="{F1381CDA-4550-3AC0-CA60-434301FC65AA}" status="resolved" created="2025-03-18T15:39:16.197" complete="100000">
    <pc:sldMkLst xmlns:pc="http://schemas.microsoft.com/office/powerpoint/2013/main/command">
      <pc:docMk/>
      <pc:sldMk cId="2660110498" sldId="886"/>
    </pc:sldMkLst>
    <p188:replyLst>
      <p188:reply id="{F60176B4-C168-46F8-909D-F861AB4E4EB7}" authorId="{F1381CDA-4550-3AC0-CA60-434301FC65AA}" created="2025-03-18T15:39:29.580">
        <p188:txBody>
          <a:bodyPr/>
          <a:lstStyle/>
          <a:p>
            <a:r>
              <a:rPr lang="en-US"/>
              <a:t>Align with bottom</a:t>
            </a:r>
          </a:p>
        </p188:txBody>
      </p188:reply>
    </p188:replyLst>
    <p188:txBody>
      <a:bodyPr/>
      <a:lstStyle/>
      <a:p>
        <a:r>
          <a:rPr lang="en-US"/>
          <a:t>Round the edges or make circles</a:t>
        </a:r>
      </a:p>
    </p188:txBody>
  </p188:cm>
  <p188:cm id="{508054C9-5DB0-4604-948D-C28C38F7A04B}" authorId="{1D8B58A6-35CE-1035-1527-998A10398EED}" status="resolved" created="2025-04-03T19:21:59.935" complete="100000">
    <pc:sldMkLst xmlns:pc="http://schemas.microsoft.com/office/powerpoint/2013/main/command">
      <pc:docMk/>
      <pc:sldMk cId="2660110498" sldId="886"/>
    </pc:sldMkLst>
    <p188:txBody>
      <a:bodyPr/>
      <a:lstStyle/>
      <a:p>
        <a:r>
          <a:rPr lang="en-US"/>
          <a:t>Yay - this looks so much better! Thank you!</a:t>
        </a:r>
      </a:p>
    </p188:txBody>
  </p188:cm>
</p188:cmLst>
</file>

<file path=ppt/comments/modernComment_37D_A76D23C7.xml><?xml version="1.0" encoding="utf-8"?>
<p188:cmLst xmlns:a="http://schemas.openxmlformats.org/drawingml/2006/main" xmlns:r="http://schemas.openxmlformats.org/officeDocument/2006/relationships" xmlns:p188="http://schemas.microsoft.com/office/powerpoint/2018/8/main">
  <p188:cm id="{BA00ABE3-F200-4F7D-A85C-BC9F5BE5DCD0}" authorId="{F1381CDA-4550-3AC0-CA60-434301FC65AA}" status="resolved" created="2025-03-18T15:10:54.043" complete="100000">
    <pc:sldMkLst xmlns:pc="http://schemas.microsoft.com/office/powerpoint/2013/main/command">
      <pc:docMk/>
      <pc:sldMk cId="2808947655" sldId="893"/>
    </pc:sldMkLst>
    <p188:txBody>
      <a:bodyPr/>
      <a:lstStyle/>
      <a:p>
        <a:r>
          <a:rPr lang="en-US"/>
          <a:t>Maximize their team not team’s strengths</a:t>
        </a:r>
      </a:p>
    </p188:txBody>
  </p188:cm>
  <p188:cm id="{D449BE04-756C-4868-8524-B4518B606849}" authorId="{F1381CDA-4550-3AC0-CA60-434301FC65AA}" status="resolved" created="2025-03-18T15:33:16.335" complete="100000">
    <pc:sldMkLst xmlns:pc="http://schemas.microsoft.com/office/powerpoint/2013/main/command">
      <pc:docMk/>
      <pc:sldMk cId="2808947655" sldId="893"/>
    </pc:sldMkLst>
    <p188:txBody>
      <a:bodyPr/>
      <a:lstStyle/>
      <a:p>
        <a:r>
          <a:rPr lang="en-US"/>
          <a:t>Add barbell icon</a:t>
        </a:r>
      </a:p>
    </p188:txBody>
  </p188:cm>
  <p188:cm id="{ED22F5FC-302C-4887-8F31-D6044BFF710E}" authorId="{7F8E4249-E829-9CB9-37C8-CE4BBFDBBAEE}" status="resolved" created="2025-04-02T16:51:35.992" complete="100000">
    <pc:sldMkLst xmlns:pc="http://schemas.microsoft.com/office/powerpoint/2013/main/command">
      <pc:docMk/>
      <pc:sldMk cId="2808947655" sldId="893"/>
    </pc:sldMkLst>
    <p188:txBody>
      <a:bodyPr/>
      <a:lstStyle/>
      <a:p>
        <a:r>
          <a:rPr lang="en-US"/>
          <a:t>Dallis to send Roadmap</a:t>
        </a:r>
      </a:p>
    </p188:txBody>
  </p188:cm>
</p188:cmLst>
</file>

<file path=ppt/comments/modernComment_38A_21505027.xml><?xml version="1.0" encoding="utf-8"?>
<p188:cmLst xmlns:a="http://schemas.openxmlformats.org/drawingml/2006/main" xmlns:r="http://schemas.openxmlformats.org/officeDocument/2006/relationships" xmlns:p188="http://schemas.microsoft.com/office/powerpoint/2018/8/main">
  <p188:cm id="{8790F0C0-C0FA-4D48-AD0C-78F288BFCA50}" authorId="{F1381CDA-4550-3AC0-CA60-434301FC65AA}" status="resolved" created="2025-03-18T15:10:54.043">
    <pc:sldMkLst xmlns:pc="http://schemas.microsoft.com/office/powerpoint/2013/main/command">
      <pc:docMk/>
      <pc:sldMk cId="2808947655" sldId="893"/>
    </pc:sldMkLst>
    <p188:txBody>
      <a:bodyPr/>
      <a:lstStyle/>
      <a:p>
        <a:r>
          <a:rPr lang="en-US"/>
          <a:t>Maximize their team not team’s strengths</a:t>
        </a:r>
      </a:p>
    </p188:txBody>
  </p188:cm>
  <p188:cm id="{54DEDDCC-997C-44D1-B1F4-8FAD22353194}" authorId="{F1381CDA-4550-3AC0-CA60-434301FC65AA}" status="resolved" created="2025-03-18T15:33:16.335" complete="100000">
    <pc:sldMkLst xmlns:pc="http://schemas.microsoft.com/office/powerpoint/2013/main/command">
      <pc:docMk/>
      <pc:sldMk cId="2808947655" sldId="893"/>
    </pc:sldMkLst>
    <p188:txBody>
      <a:bodyPr/>
      <a:lstStyle/>
      <a:p>
        <a:r>
          <a:rPr lang="en-US"/>
          <a:t>Add barbell icon</a:t>
        </a:r>
      </a:p>
    </p188:txBody>
  </p188:cm>
</p188:cmLst>
</file>

<file path=ppt/comments/modernComment_38F_4B1CADF3.xml><?xml version="1.0" encoding="utf-8"?>
<p188:cmLst xmlns:a="http://schemas.openxmlformats.org/drawingml/2006/main" xmlns:r="http://schemas.openxmlformats.org/officeDocument/2006/relationships" xmlns:p188="http://schemas.microsoft.com/office/powerpoint/2018/8/main">
  <p188:cm id="{7C9131FE-55E3-4A51-A878-9F10A9BC1CA5}" authorId="{F1381CDA-4550-3AC0-CA60-434301FC65AA}" status="resolved" created="2025-03-18T15:10:54.043">
    <pc:sldMkLst xmlns:pc="http://schemas.microsoft.com/office/powerpoint/2013/main/command">
      <pc:docMk/>
      <pc:sldMk cId="2808947655" sldId="893"/>
    </pc:sldMkLst>
    <p188:txBody>
      <a:bodyPr/>
      <a:lstStyle/>
      <a:p>
        <a:r>
          <a:rPr lang="en-US"/>
          <a:t>Maximize their team not team’s strengths</a:t>
        </a:r>
      </a:p>
    </p188:txBody>
  </p188:cm>
  <p188:cm id="{D339FDED-ADB0-49E0-88B3-F043129F596B}" authorId="{F1381CDA-4550-3AC0-CA60-434301FC65AA}" status="resolved" created="2025-03-18T15:33:16.335" complete="100000">
    <pc:sldMkLst xmlns:pc="http://schemas.microsoft.com/office/powerpoint/2013/main/command">
      <pc:docMk/>
      <pc:sldMk cId="2808947655" sldId="893"/>
    </pc:sldMkLst>
    <p188:txBody>
      <a:bodyPr/>
      <a:lstStyle/>
      <a:p>
        <a:r>
          <a:rPr lang="en-US"/>
          <a:t>Add barbell icon</a:t>
        </a:r>
      </a:p>
    </p188:txBody>
  </p188:cm>
</p188:cmLst>
</file>

<file path=ppt/comments/modernComment_390_3910E49D.xml><?xml version="1.0" encoding="utf-8"?>
<p188:cmLst xmlns:a="http://schemas.openxmlformats.org/drawingml/2006/main" xmlns:r="http://schemas.openxmlformats.org/officeDocument/2006/relationships" xmlns:p188="http://schemas.microsoft.com/office/powerpoint/2018/8/main">
  <p188:cm id="{31C0A5CD-067E-4325-95F7-02B78D57099E}" authorId="{F1381CDA-4550-3AC0-CA60-434301FC65AA}" status="resolved" created="2025-03-18T15:10:54.043">
    <pc:sldMkLst xmlns:pc="http://schemas.microsoft.com/office/powerpoint/2013/main/command">
      <pc:docMk/>
      <pc:sldMk cId="2808947655" sldId="893"/>
    </pc:sldMkLst>
    <p188:txBody>
      <a:bodyPr/>
      <a:lstStyle/>
      <a:p>
        <a:r>
          <a:rPr lang="en-US"/>
          <a:t>Maximize their team not team’s strengths</a:t>
        </a:r>
      </a:p>
    </p188:txBody>
  </p188:cm>
  <p188:cm id="{EF5EC869-08BD-44C7-A72E-23F83A83EF1B}" authorId="{F1381CDA-4550-3AC0-CA60-434301FC65AA}" status="resolved" created="2025-03-18T15:33:16.335" complete="100000">
    <pc:sldMkLst xmlns:pc="http://schemas.microsoft.com/office/powerpoint/2013/main/command">
      <pc:docMk/>
      <pc:sldMk cId="2808947655" sldId="893"/>
    </pc:sldMkLst>
    <p188:txBody>
      <a:bodyPr/>
      <a:lstStyle/>
      <a:p>
        <a:r>
          <a:rPr lang="en-US"/>
          <a:t>Add barbell icon</a:t>
        </a:r>
      </a:p>
    </p188:txBody>
  </p188:cm>
</p188:cmLst>
</file>

<file path=ppt/comments/modernComment_391_5CA34FD3.xml><?xml version="1.0" encoding="utf-8"?>
<p188:cmLst xmlns:a="http://schemas.openxmlformats.org/drawingml/2006/main" xmlns:r="http://schemas.openxmlformats.org/officeDocument/2006/relationships" xmlns:p188="http://schemas.microsoft.com/office/powerpoint/2018/8/main">
  <p188:cm id="{6F7F6526-E7BE-4CCD-A511-4027CF398D7C}" authorId="{7F8E4249-E829-9CB9-37C8-CE4BBFDBBAEE}" status="resolved" created="2025-03-27T22:16:27.029" complete="100000">
    <pc:sldMkLst xmlns:pc="http://schemas.microsoft.com/office/powerpoint/2013/main/command">
      <pc:docMk/>
      <pc:sldMk cId="1554206675" sldId="913"/>
    </pc:sldMkLst>
    <p188:replyLst>
      <p188:reply id="{C7A90F8F-41E8-4696-8A49-B8147AC179F4}" authorId="{C08099EE-20BD-7353-05F0-CFA403BD89BB}" created="2025-03-28T15:01:53.801">
        <p188:txBody>
          <a:bodyPr/>
          <a:lstStyle/>
          <a:p>
            <a:r>
              <a:rPr lang="en-US"/>
              <a:t>There were no icons on courtney’s version. I added the same logo for all three because they’re all part of strengths. I can remove all logos if that makes more sense</a:t>
            </a:r>
          </a:p>
        </p188:txBody>
      </p188:reply>
    </p188:replyLst>
    <p188:txBody>
      <a:bodyPr/>
      <a:lstStyle/>
      <a:p>
        <a:r>
          <a:rPr lang="en-US"/>
          <a:t>Just double check that these are all supposed to have the same icon?</a:t>
        </a:r>
      </a:p>
    </p188:txBody>
  </p188:cm>
  <p188:cm id="{8B0ACA92-4997-472D-A743-1105CB102B4B}" authorId="{7F8E4249-E829-9CB9-37C8-CE4BBFDBBAEE}" status="resolved" created="2025-04-02T16:54:55.411" complete="100000">
    <pc:sldMkLst xmlns:pc="http://schemas.microsoft.com/office/powerpoint/2013/main/command">
      <pc:docMk/>
      <pc:sldMk cId="1554206675" sldId="913"/>
    </pc:sldMkLst>
    <p188:txBody>
      <a:bodyPr/>
      <a:lstStyle/>
      <a:p>
        <a:r>
          <a:rPr lang="en-US"/>
          <a:t>This will move to after slide 55.</a:t>
        </a:r>
      </a:p>
    </p188:txBody>
  </p188:cm>
  <p188:cm id="{3A440EBD-1A94-4ADA-ABBC-947785DE13CE}" authorId="{1D8B58A6-35CE-1035-1527-998A10398EED}" status="resolved" created="2025-04-08T15:22:49.276" complete="100000">
    <pc:sldMkLst xmlns:pc="http://schemas.microsoft.com/office/powerpoint/2013/main/command">
      <pc:docMk/>
      <pc:sldMk cId="1554206675" sldId="913"/>
    </pc:sldMkLst>
    <p188:replyLst>
      <p188:reply id="{199F84DD-FEC7-4BEC-B066-22373DB89E97}" authorId="{C08099EE-20BD-7353-05F0-CFA403BD89BB}" created="2025-04-08T16:41:29.788">
        <p188:txBody>
          <a:bodyPr/>
          <a:lstStyle/>
          <a:p>
            <a:r>
              <a:rPr lang="en-US"/>
              <a:t>With the boxes taking up a large portion of the slide, do we want to keep simpler with the comic book style background, or remove all together?</a:t>
            </a:r>
          </a:p>
        </p188:txBody>
      </p188:reply>
      <p188:reply id="{D87BAFD5-47EB-4070-B467-772575834971}" authorId="{1D8B58A6-35CE-1035-1527-998A10398EED}" created="2025-04-08T20:55:06.809">
        <p188:txBody>
          <a:bodyPr/>
          <a:lstStyle/>
          <a:p>
            <a:r>
              <a:rPr lang="en-US"/>
              <a:t>Let’s remove.  The audience is filled with business-minded engineers.  Clouds = fluffy.  😉</a:t>
            </a:r>
          </a:p>
        </p188:txBody>
      </p188:reply>
    </p188:replyLst>
    <p188:txBody>
      <a:bodyPr/>
      <a:lstStyle/>
      <a:p>
        <a:r>
          <a:rPr lang="en-US"/>
          <a:t>The background of this slide seems a bit distracting.  Any other ideas for showing superheroes while keeping the focus on the 3 boxes?</a:t>
        </a:r>
      </a:p>
    </p188:txBody>
  </p188:cm>
</p188:cmLst>
</file>

<file path=ppt/comments/modernComment_396_18D6FC53.xml><?xml version="1.0" encoding="utf-8"?>
<p188:cmLst xmlns:a="http://schemas.openxmlformats.org/drawingml/2006/main" xmlns:r="http://schemas.openxmlformats.org/officeDocument/2006/relationships" xmlns:p188="http://schemas.microsoft.com/office/powerpoint/2018/8/main">
  <p188:cm id="{933AF120-25A7-4C93-B834-E4900EC0492F}" authorId="{7F8E4249-E829-9CB9-37C8-CE4BBFDBBAEE}" status="resolved" created="2025-03-27T22:28:32.417" complete="100000">
    <ac:deMkLst xmlns:ac="http://schemas.microsoft.com/office/drawing/2013/main/command">
      <pc:docMk xmlns:pc="http://schemas.microsoft.com/office/powerpoint/2013/main/command"/>
      <pc:sldMk xmlns:pc="http://schemas.microsoft.com/office/powerpoint/2013/main/command" cId="416742483" sldId="918"/>
      <ac:picMk id="35" creationId="{797ECD0C-F8E3-0F56-68A9-EF865F17109B}"/>
    </ac:deMkLst>
    <p188:txBody>
      <a:bodyPr/>
      <a:lstStyle/>
      <a:p>
        <a:r>
          <a:rPr lang="en-US"/>
          <a:t>This photo is pretty grainy. I think we have some higher res ones?</a:t>
        </a:r>
      </a:p>
    </p188:txBody>
  </p188:cm>
  <p188:cm id="{EA863010-A988-472F-BBC1-9D84C1CE9592}" authorId="{7F8E4249-E829-9CB9-37C8-CE4BBFDBBAEE}" status="resolved" created="2025-03-27T22:35:31.749" complete="100000">
    <ac:deMkLst xmlns:ac="http://schemas.microsoft.com/office/drawing/2013/main/command">
      <pc:docMk xmlns:pc="http://schemas.microsoft.com/office/powerpoint/2013/main/command"/>
      <pc:sldMk xmlns:pc="http://schemas.microsoft.com/office/powerpoint/2013/main/command" cId="416742483" sldId="918"/>
      <ac:spMk id="38" creationId="{5B4AFF0B-A994-D999-0D76-8C45528F363A}"/>
    </ac:deMkLst>
    <p188:txBody>
      <a:bodyPr/>
      <a:lstStyle/>
      <a:p>
        <a:r>
          <a:rPr lang="en-US"/>
          <a:t>His name gets a little lost on the photo. I wonder if we just have two photos of him so his name can appear in the same blue you use on the next page?</a:t>
        </a:r>
      </a:p>
    </p188:txBody>
  </p188:cm>
  <p188:cm id="{C62E093B-B8B7-40E1-A216-1939DF89153F}" authorId="{7F8E4249-E829-9CB9-37C8-CE4BBFDBBAEE}" status="resolved" created="2025-04-02T16:56:09.388" complete="100000">
    <ac:deMkLst xmlns:ac="http://schemas.microsoft.com/office/drawing/2013/main/command">
      <pc:docMk xmlns:pc="http://schemas.microsoft.com/office/powerpoint/2013/main/command"/>
      <pc:sldMk xmlns:pc="http://schemas.microsoft.com/office/powerpoint/2013/main/command" cId="416742483" sldId="918"/>
      <ac:spMk id="15" creationId="{3DC8BF65-57D8-A17D-4DB1-EC449352974F}"/>
    </ac:deMkLst>
    <p188:txBody>
      <a:bodyPr/>
      <a:lstStyle/>
      <a:p>
        <a:r>
          <a:rPr lang="en-US"/>
          <a:t>Remove wonder twin effect from title</a:t>
        </a:r>
      </a:p>
    </p188:txBody>
  </p188:cm>
  <p188:cm id="{ACA933F9-5425-4191-BD7C-C6AA0033E602}" authorId="{1D8B58A6-35CE-1035-1527-998A10398EED}" status="resolved" created="2025-04-07T19:26:33.375" complete="100000">
    <pc:sldMkLst xmlns:pc="http://schemas.microsoft.com/office/powerpoint/2013/main/command">
      <pc:docMk/>
      <pc:sldMk cId="416742483" sldId="918"/>
    </pc:sldMkLst>
    <p188:replyLst>
      <p188:reply id="{15D69BBA-4119-4472-9BE5-990E611C0CC4}" authorId="{C08099EE-20BD-7353-05F0-CFA403BD89BB}" created="2025-04-07T20:25:07.713">
        <p188:txBody>
          <a:bodyPr/>
          <a:lstStyle/>
          <a:p>
            <a:r>
              <a:rPr lang="en-US"/>
              <a:t>updated</a:t>
            </a:r>
          </a:p>
        </p188:txBody>
      </p188:reply>
    </p188:replyLst>
    <p188:txBody>
      <a:bodyPr/>
      <a:lstStyle/>
      <a:p>
        <a:r>
          <a:rPr lang="en-US"/>
          <a:t>Not sure this is the best photo for Neil.  BSU is distracting and makes me want to read what is on the podium.  Any other good Neil pics?</a:t>
        </a:r>
      </a:p>
    </p188:txBody>
  </p188:cm>
</p188:cmLst>
</file>

<file path=ppt/comments/modernComment_39C_DAFFC92A.xml><?xml version="1.0" encoding="utf-8"?>
<p188:cmLst xmlns:a="http://schemas.openxmlformats.org/drawingml/2006/main" xmlns:r="http://schemas.openxmlformats.org/officeDocument/2006/relationships" xmlns:p188="http://schemas.microsoft.com/office/powerpoint/2018/8/main">
  <p188:cm id="{668D6905-28B5-401B-AB90-8C8BCE40CE23}" authorId="{1D8B58A6-35CE-1035-1527-998A10398EED}" status="resolved" created="2025-04-11T14:29:11.580" startDate="2025-04-11T14:29:11.580" dueDate="2025-04-11T14:29:11.580" assignedTo="{C08099EE-20BD-7353-05F0-CFA403BD89BB}" complete="100000" title="@Hannah Shipe can you make the 34 strengths the second stat vs. the 3rd. I also changed the text under the 34. Thanks">
    <pc:sldMkLst xmlns:pc="http://schemas.microsoft.com/office/powerpoint/2013/main/command">
      <pc:docMk/>
      <pc:sldMk cId="3674196266" sldId="924"/>
    </pc:sldMkLst>
    <p188:txBody>
      <a:bodyPr/>
      <a:lstStyle/>
      <a:p>
        <a:r>
          <a:rPr lang="en-US"/>
          <a:t>[@Hannah Shipe] can you make the 34 strengths the second stat vs. the 3rd.  I also changed the text under the 34.  Thanks</a:t>
        </a:r>
      </a:p>
    </p188:txBody>
    <p188:extLst>
      <p:ext xmlns:p="http://schemas.openxmlformats.org/presentationml/2006/main" uri="{5BB2D875-25FF-4072-B9AC-8F64D62656EB}">
        <p228:taskDetails xmlns:p228="http://schemas.microsoft.com/office/powerpoint/2022/08/main">
          <p228:history>
            <p228:event time="2025-04-11T14:29:11.580" id="{EEC1A2ED-11AD-45D4-A175-159E97102DDD}">
              <p228:atrbtn authorId="{1D8B58A6-35CE-1035-1527-998A10398EED}"/>
              <p228:anchr>
                <p228:comment id="{668D6905-28B5-401B-AB90-8C8BCE40CE23}"/>
              </p228:anchr>
              <p228:add/>
            </p228:event>
            <p228:event time="2025-04-11T14:29:11.580" id="{52A0B0E5-8AFF-44C9-9230-737974E08C8E}">
              <p228:atrbtn authorId="{1D8B58A6-35CE-1035-1527-998A10398EED}"/>
              <p228:anchr>
                <p228:comment id="{668D6905-28B5-401B-AB90-8C8BCE40CE23}"/>
              </p228:anchr>
              <p228:asgn authorId="{C08099EE-20BD-7353-05F0-CFA403BD89BB}"/>
            </p228:event>
            <p228:event time="2025-04-11T14:29:11.580" id="{40356DE6-0681-41CD-A59D-7D1C531C938A}">
              <p228:atrbtn authorId="{1D8B58A6-35CE-1035-1527-998A10398EED}"/>
              <p228:anchr>
                <p228:comment id="{668D6905-28B5-401B-AB90-8C8BCE40CE23}"/>
              </p228:anchr>
              <p228:title val="@Hannah Shipe can you make the 34 strengths the second stat vs. the 3rd. I also changed the text under the 34. Thanks"/>
            </p228:event>
            <p228:event time="2025-04-11T14:29:11.580" id="{99249C2D-5FFA-4D55-8250-9E722887F230}">
              <p228:atrbtn authorId="{1D8B58A6-35CE-1035-1527-998A10398EED}"/>
              <p228:anchr>
                <p228:comment id="{668D6905-28B5-401B-AB90-8C8BCE40CE23}"/>
              </p228:anchr>
              <p228:date stDt="2025-04-11T14:29:11.580" endDt="2025-04-11T14:29:11.580"/>
            </p228:event>
            <p228:event time="2025-04-11T16:34:20.013" id="{D9CA0E75-C8B0-4C2E-8094-7E91B5A1DFC9}">
              <p228:atrbtn authorId="{C08099EE-20BD-7353-05F0-CFA403BD89BB}"/>
              <p228:anchr>
                <p228:comment id="{00000000-0000-0000-0000-000000000000}"/>
              </p228:anchr>
              <p228:pcntCmplt val="100000"/>
            </p228:event>
          </p228:history>
        </p228:taskDetails>
      </p:ext>
      <p:ext xmlns:p="http://schemas.openxmlformats.org/presentationml/2006/main" uri="{57CB4572-C831-44C2-8A1C-0ADB6CCDFE69}">
        <p223:reactions xmlns:p223="http://schemas.microsoft.com/office/powerpoint/2022/03/main">
          <p223:rxn type="👍">
            <p223:instance time="2025-04-11T16:34:18.149" authorId="{C08099EE-20BD-7353-05F0-CFA403BD89BB}"/>
          </p223:rxn>
        </p223:reactions>
      </p:ext>
    </p188:extLst>
  </p188:cm>
  <p188:cm id="{7F6E2030-B417-4378-B829-3EC41B222367}" authorId="{1D8B58A6-35CE-1035-1527-998A10398EED}" status="resolved" created="2025-04-11T17:43:03.618" startDate="2025-04-11T17:43:03.618" dueDate="2025-04-11T17:43:03.618" assignedTo="{C08099EE-20BD-7353-05F0-CFA403BD89BB}" complete="100000" title="@Hannah Shipe remove the 50+ years of research">
    <pc:sldMkLst xmlns:pc="http://schemas.microsoft.com/office/powerpoint/2013/main/command">
      <pc:docMk/>
      <pc:sldMk cId="3674196266" sldId="924"/>
    </pc:sldMkLst>
    <p188:txBody>
      <a:bodyPr/>
      <a:lstStyle/>
      <a:p>
        <a:r>
          <a:rPr lang="en-US"/>
          <a:t>[@Hannah Shipe]  remove the 50+ years of research</a:t>
        </a:r>
      </a:p>
    </p188:txBody>
    <p188:extLst>
      <p:ext xmlns:p="http://schemas.openxmlformats.org/presentationml/2006/main" uri="{5BB2D875-25FF-4072-B9AC-8F64D62656EB}">
        <p228:taskDetails xmlns:p228="http://schemas.microsoft.com/office/powerpoint/2022/08/main">
          <p228:history>
            <p228:event time="2025-04-11T17:43:03.618" id="{94D0201F-93E1-4A93-BCA3-064EC36F5419}">
              <p228:atrbtn authorId="{1D8B58A6-35CE-1035-1527-998A10398EED}"/>
              <p228:anchr>
                <p228:comment id="{7F6E2030-B417-4378-B829-3EC41B222367}"/>
              </p228:anchr>
              <p228:add/>
            </p228:event>
            <p228:event time="2025-04-11T17:43:03.618" id="{65A06816-F4D6-4100-9A5C-368ED4058A72}">
              <p228:atrbtn authorId="{1D8B58A6-35CE-1035-1527-998A10398EED}"/>
              <p228:anchr>
                <p228:comment id="{7F6E2030-B417-4378-B829-3EC41B222367}"/>
              </p228:anchr>
              <p228:asgn authorId="{C08099EE-20BD-7353-05F0-CFA403BD89BB}"/>
            </p228:event>
            <p228:event time="2025-04-11T17:43:03.618" id="{DE4CB68B-803C-43E9-9BF9-A4276173FB89}">
              <p228:atrbtn authorId="{1D8B58A6-35CE-1035-1527-998A10398EED}"/>
              <p228:anchr>
                <p228:comment id="{7F6E2030-B417-4378-B829-3EC41B222367}"/>
              </p228:anchr>
              <p228:title val="@Hannah Shipe remove the 50+ years of research"/>
            </p228:event>
            <p228:event time="2025-04-11T17:43:03.618" id="{8CAC4D4B-F9DF-4F26-9976-B27885479E6F}">
              <p228:atrbtn authorId="{1D8B58A6-35CE-1035-1527-998A10398EED}"/>
              <p228:anchr>
                <p228:comment id="{7F6E2030-B417-4378-B829-3EC41B222367}"/>
              </p228:anchr>
              <p228:date stDt="2025-04-11T17:43:03.618" endDt="2025-04-11T17:43:03.618"/>
            </p228:event>
            <p228:event time="2025-04-11T18:10:35.169" id="{D6BA6D0A-EEE7-4FD7-804B-5F8BF0EAEAB0}">
              <p228:atrbtn authorId="{C08099EE-20BD-7353-05F0-CFA403BD89BB}"/>
              <p228:anchr>
                <p228:comment id="{00000000-0000-0000-0000-000000000000}"/>
              </p228:anchr>
              <p228:pcntCmplt val="100000"/>
            </p228:event>
          </p228:history>
        </p228:taskDetails>
      </p:ext>
    </p188:extLst>
  </p188:cm>
  <p188:cm id="{8C00D21E-8DE1-4A05-9240-871A4285B49E}" authorId="{1D8B58A6-35CE-1035-1527-998A10398EED}" status="resolved" created="2025-04-11T17:47:04.086" startDate="2025-04-11T17:47:04.086" dueDate="2025-04-11T17:47:04.086" assignedTo="{C08099EE-20BD-7353-05F0-CFA403BD89BB}" complete="100000" title="@Hannah Shipe I put this in a new spot for better sequencing… so it follows Learn the language, learn to look and then build strengths">
    <pc:sldMkLst xmlns:pc="http://schemas.microsoft.com/office/powerpoint/2013/main/command">
      <pc:docMk/>
      <pc:sldMk cId="3674196266" sldId="924"/>
    </pc:sldMkLst>
    <p188:txBody>
      <a:bodyPr/>
      <a:lstStyle/>
      <a:p>
        <a:r>
          <a:rPr lang="en-US"/>
          <a:t>[@Hannah Shipe] I put this in a new spot for better sequencing… so it follows Learn the language, learn to look and then build strengths</a:t>
        </a:r>
      </a:p>
    </p188:txBody>
    <p188:extLst>
      <p:ext xmlns:p="http://schemas.openxmlformats.org/presentationml/2006/main" uri="{5BB2D875-25FF-4072-B9AC-8F64D62656EB}">
        <p228:taskDetails xmlns:p228="http://schemas.microsoft.com/office/powerpoint/2022/08/main">
          <p228:history>
            <p228:event time="2025-04-11T17:47:04.086" id="{8BAE64BB-207B-40BE-BFDC-8273A3C5D4DC}">
              <p228:atrbtn authorId="{1D8B58A6-35CE-1035-1527-998A10398EED}"/>
              <p228:anchr>
                <p228:comment id="{8C00D21E-8DE1-4A05-9240-871A4285B49E}"/>
              </p228:anchr>
              <p228:add/>
            </p228:event>
            <p228:event time="2025-04-11T17:47:04.086" id="{1E40C0FF-7963-40F8-83E3-5FF3D3A2E722}">
              <p228:atrbtn authorId="{1D8B58A6-35CE-1035-1527-998A10398EED}"/>
              <p228:anchr>
                <p228:comment id="{8C00D21E-8DE1-4A05-9240-871A4285B49E}"/>
              </p228:anchr>
              <p228:asgn authorId="{C08099EE-20BD-7353-05F0-CFA403BD89BB}"/>
            </p228:event>
            <p228:event time="2025-04-11T17:47:04.086" id="{5473977B-D68C-4CDF-B3B1-58DE14E9AD24}">
              <p228:atrbtn authorId="{1D8B58A6-35CE-1035-1527-998A10398EED}"/>
              <p228:anchr>
                <p228:comment id="{8C00D21E-8DE1-4A05-9240-871A4285B49E}"/>
              </p228:anchr>
              <p228:title val="@Hannah Shipe I put this in a new spot for better sequencing… so it follows Learn the language, learn to look and then build strengths"/>
            </p228:event>
            <p228:event time="2025-04-11T17:47:04.086" id="{9DB85223-334C-456A-A835-9A2C371D0BAA}">
              <p228:atrbtn authorId="{1D8B58A6-35CE-1035-1527-998A10398EED}"/>
              <p228:anchr>
                <p228:comment id="{8C00D21E-8DE1-4A05-9240-871A4285B49E}"/>
              </p228:anchr>
              <p228:date stDt="2025-04-11T17:47:04.086" endDt="2025-04-11T17:47:04.086"/>
            </p228:event>
            <p228:event time="2025-04-11T18:10:48.305" id="{B6872DEB-461D-47ED-8269-BFCE34943B3A}">
              <p228:atrbtn authorId="{C08099EE-20BD-7353-05F0-CFA403BD89BB}"/>
              <p228:anchr>
                <p228:comment id="{00000000-0000-0000-0000-000000000000}"/>
              </p228:anchr>
              <p228:pcntCmplt val="100000"/>
            </p228:event>
          </p228:history>
        </p228:taskDetails>
      </p:ext>
      <p:ext xmlns:p="http://schemas.openxmlformats.org/presentationml/2006/main" uri="{57CB4572-C831-44C2-8A1C-0ADB6CCDFE69}">
        <p223:reactions xmlns:p223="http://schemas.microsoft.com/office/powerpoint/2022/03/main">
          <p223:rxn type="👍">
            <p223:instance time="2025-04-11T18:10:46.417" authorId="{C08099EE-20BD-7353-05F0-CFA403BD89BB}"/>
          </p223:rxn>
        </p223:reactions>
      </p:ext>
    </p188:extLst>
  </p188:cm>
</p188:cmLst>
</file>

<file path=ppt/comments/modernComment_39D_D8E096A4.xml><?xml version="1.0" encoding="utf-8"?>
<p188:cmLst xmlns:a="http://schemas.openxmlformats.org/drawingml/2006/main" xmlns:r="http://schemas.openxmlformats.org/officeDocument/2006/relationships" xmlns:p188="http://schemas.microsoft.com/office/powerpoint/2018/8/main">
  <p188:cm id="{07EB679D-36D9-4068-89D0-D3FA2C915C6B}" authorId="{1D8B58A6-35CE-1035-1527-998A10398EED}" status="resolved" created="2025-04-11T17:47:50.027" startDate="2025-04-11T17:47:50.027" dueDate="2025-04-11T17:47:50.027" assignedTo="{C08099EE-20BD-7353-05F0-CFA403BD89BB}" complete="100000" title="@Hannah Shipe I changed this from acquire the language to ‘learn the language’">
    <pc:sldMkLst xmlns:pc="http://schemas.microsoft.com/office/powerpoint/2013/main/command">
      <pc:docMk/>
      <pc:sldMk cId="3638597284" sldId="925"/>
    </pc:sldMkLst>
    <p188:txBody>
      <a:bodyPr/>
      <a:lstStyle/>
      <a:p>
        <a:r>
          <a:rPr lang="en-US"/>
          <a:t>[@Hannah Shipe] I changed this from acquire the language to ‘learn the language’</a:t>
        </a:r>
      </a:p>
    </p188:txBody>
    <p188:extLst>
      <p:ext xmlns:p="http://schemas.openxmlformats.org/presentationml/2006/main" uri="{5BB2D875-25FF-4072-B9AC-8F64D62656EB}">
        <p228:taskDetails xmlns:p228="http://schemas.microsoft.com/office/powerpoint/2022/08/main">
          <p228:history>
            <p228:event time="2025-04-11T17:47:50.027" id="{F422F141-ABA3-4247-AAE1-FAFACBC04428}">
              <p228:atrbtn authorId="{1D8B58A6-35CE-1035-1527-998A10398EED}"/>
              <p228:anchr>
                <p228:comment id="{07EB679D-36D9-4068-89D0-D3FA2C915C6B}"/>
              </p228:anchr>
              <p228:add/>
            </p228:event>
            <p228:event time="2025-04-11T17:47:50.027" id="{BFD264BE-7F5D-4A7B-909C-7D2FA73B454F}">
              <p228:atrbtn authorId="{1D8B58A6-35CE-1035-1527-998A10398EED}"/>
              <p228:anchr>
                <p228:comment id="{07EB679D-36D9-4068-89D0-D3FA2C915C6B}"/>
              </p228:anchr>
              <p228:asgn authorId="{C08099EE-20BD-7353-05F0-CFA403BD89BB}"/>
            </p228:event>
            <p228:event time="2025-04-11T17:47:50.027" id="{CEE251D2-1C71-49F9-AA52-8E5E16DAAB27}">
              <p228:atrbtn authorId="{1D8B58A6-35CE-1035-1527-998A10398EED}"/>
              <p228:anchr>
                <p228:comment id="{07EB679D-36D9-4068-89D0-D3FA2C915C6B}"/>
              </p228:anchr>
              <p228:title val="@Hannah Shipe I changed this from acquire the language to ‘learn the language’"/>
            </p228:event>
            <p228:event time="2025-04-11T17:47:50.027" id="{73F2C2BF-1569-4C6D-BB33-42DED3699688}">
              <p228:atrbtn authorId="{1D8B58A6-35CE-1035-1527-998A10398EED}"/>
              <p228:anchr>
                <p228:comment id="{07EB679D-36D9-4068-89D0-D3FA2C915C6B}"/>
              </p228:anchr>
              <p228:date stDt="2025-04-11T17:47:50.027" endDt="2025-04-11T17:47:50.027"/>
            </p228:event>
            <p228:event time="2025-04-11T18:18:02.528" id="{BDA07B88-FB1F-45C3-884B-374F2BC83A51}">
              <p228:atrbtn authorId="{C08099EE-20BD-7353-05F0-CFA403BD89BB}"/>
              <p228:anchr>
                <p228:comment id="{00000000-0000-0000-0000-000000000000}"/>
              </p228:anchr>
              <p228:pcntCmplt val="100000"/>
            </p228:event>
          </p228:history>
        </p228:taskDetails>
      </p:ext>
      <p:ext xmlns:p="http://schemas.openxmlformats.org/presentationml/2006/main" uri="{57CB4572-C831-44C2-8A1C-0ADB6CCDFE69}">
        <p223:reactions xmlns:p223="http://schemas.microsoft.com/office/powerpoint/2022/03/main">
          <p223:rxn type="👍">
            <p223:instance time="2025-04-11T18:17:57.833" authorId="{C08099EE-20BD-7353-05F0-CFA403BD89BB}"/>
          </p223:rxn>
        </p223:reactions>
      </p:ext>
    </p188:extLst>
  </p188:cm>
</p188:cmLst>
</file>

<file path=ppt/comments/modernComment_39E_948B196F.xml><?xml version="1.0" encoding="utf-8"?>
<p188:cmLst xmlns:a="http://schemas.openxmlformats.org/drawingml/2006/main" xmlns:r="http://schemas.openxmlformats.org/officeDocument/2006/relationships" xmlns:p188="http://schemas.microsoft.com/office/powerpoint/2018/8/main">
  <p188:cm id="{6E9CE728-1E46-4CE3-9AC3-E4CD59EBA22B}" authorId="{1D8B58A6-35CE-1035-1527-998A10398EED}" status="resolved" created="2025-04-11T17:20:31.380" startDate="2025-04-11T17:20:31.380" dueDate="2025-04-11T17:20:31.380" assignedTo="{C08099EE-20BD-7353-05F0-CFA403BD89BB}" complete="100000" title="@Hannah Shipe Let’s switch the order and put Powerful Partners first, then Well-rounded team, then Personal Board">
    <pc:sldMkLst xmlns:pc="http://schemas.microsoft.com/office/powerpoint/2013/main/command">
      <pc:docMk/>
      <pc:sldMk cId="2492143983" sldId="926"/>
    </pc:sldMkLst>
    <p188:txBody>
      <a:bodyPr/>
      <a:lstStyle/>
      <a:p>
        <a:r>
          <a:rPr lang="en-US"/>
          <a:t>[@Hannah Shipe] Let’s switch the order and put Powerful Partners first, then Well-rounded team, then Personal Board</a:t>
        </a:r>
      </a:p>
    </p188:txBody>
    <p188:extLst>
      <p:ext xmlns:p="http://schemas.openxmlformats.org/presentationml/2006/main" uri="{5BB2D875-25FF-4072-B9AC-8F64D62656EB}">
        <p228:taskDetails xmlns:p228="http://schemas.microsoft.com/office/powerpoint/2022/08/main">
          <p228:history>
            <p228:event time="2025-04-11T17:20:31.380" id="{D4C3B58D-A654-42AC-9FC0-722FB41959DC}">
              <p228:atrbtn authorId="{1D8B58A6-35CE-1035-1527-998A10398EED}"/>
              <p228:anchr>
                <p228:comment id="{6E9CE728-1E46-4CE3-9AC3-E4CD59EBA22B}"/>
              </p228:anchr>
              <p228:add/>
            </p228:event>
            <p228:event time="2025-04-11T17:20:31.380" id="{F631EA85-70BB-49AD-8F69-031B9E9492AA}">
              <p228:atrbtn authorId="{1D8B58A6-35CE-1035-1527-998A10398EED}"/>
              <p228:anchr>
                <p228:comment id="{6E9CE728-1E46-4CE3-9AC3-E4CD59EBA22B}"/>
              </p228:anchr>
              <p228:asgn authorId="{C08099EE-20BD-7353-05F0-CFA403BD89BB}"/>
            </p228:event>
            <p228:event time="2025-04-11T17:20:31.380" id="{FB007B94-7AF9-41A6-9A95-FAB411FAC3B3}">
              <p228:atrbtn authorId="{1D8B58A6-35CE-1035-1527-998A10398EED}"/>
              <p228:anchr>
                <p228:comment id="{6E9CE728-1E46-4CE3-9AC3-E4CD59EBA22B}"/>
              </p228:anchr>
              <p228:title val="@Hannah Shipe Let’s switch the order and put Powerful Partners first, then Well-rounded team, then Personal Board"/>
            </p228:event>
            <p228:event time="2025-04-11T17:20:31.380" id="{397A85C8-EC87-4159-91FC-62EB5700DF6C}">
              <p228:atrbtn authorId="{1D8B58A6-35CE-1035-1527-998A10398EED}"/>
              <p228:anchr>
                <p228:comment id="{6E9CE728-1E46-4CE3-9AC3-E4CD59EBA22B}"/>
              </p228:anchr>
              <p228:date stDt="2025-04-11T17:20:31.380" endDt="2025-04-11T17:20:31.380"/>
            </p228:event>
            <p228:event time="2025-04-11T18:36:08.136" id="{10FB3DF5-B1A7-42C6-AFF7-2099585BF873}">
              <p228:atrbtn authorId="{C08099EE-20BD-7353-05F0-CFA403BD89BB}"/>
              <p228:anchr>
                <p228:comment id="{00000000-0000-0000-0000-000000000000}"/>
              </p228:anchr>
              <p228:pcntCmplt val="100000"/>
            </p228:event>
          </p228:history>
        </p228:taskDetails>
      </p:ext>
    </p188:extLst>
  </p188:cm>
</p188:cmLst>
</file>

<file path=ppt/comments/modernComment_39F_4DBE57C4.xml><?xml version="1.0" encoding="utf-8"?>
<p188:cmLst xmlns:a="http://schemas.openxmlformats.org/drawingml/2006/main" xmlns:r="http://schemas.openxmlformats.org/officeDocument/2006/relationships" xmlns:p188="http://schemas.microsoft.com/office/powerpoint/2018/8/main">
  <p188:cm id="{FE23214D-964E-45F7-8D79-2F9DAB9C5B88}" authorId="{1D8B58A6-35CE-1035-1527-998A10398EED}" status="resolved" created="2025-04-11T17:23:04.928" startDate="2025-04-11T17:23:04.928" dueDate="2025-04-11T17:23:04.928" assignedTo="{C08099EE-20BD-7353-05F0-CFA403BD89BB}" complete="100000" title="@Hannah Shipe These slides look really good.">
    <pc:sldMkLst xmlns:pc="http://schemas.microsoft.com/office/powerpoint/2013/main/command">
      <pc:docMk/>
      <pc:sldMk cId="1304319940" sldId="927"/>
    </pc:sldMkLst>
    <p188:replyLst>
      <p188:reply id="{ACE70703-7448-4C89-AC42-D469B45030C3}" authorId="{C08099EE-20BD-7353-05F0-CFA403BD89BB}" created="2025-04-11T18:21:58.470">
        <p188:txBody>
          <a:bodyPr/>
          <a:lstStyle/>
          <a:p>
            <a:r>
              <a:rPr lang="en-US"/>
              <a:t>Thank you!</a:t>
            </a:r>
          </a:p>
        </p188:txBody>
      </p188:reply>
    </p188:replyLst>
    <p188:txBody>
      <a:bodyPr/>
      <a:lstStyle/>
      <a:p>
        <a:r>
          <a:rPr lang="en-US"/>
          <a:t>[@Hannah Shipe]  These slides look really good.</a:t>
        </a:r>
      </a:p>
    </p188:txBody>
    <p188:extLst>
      <p:ext xmlns:p="http://schemas.openxmlformats.org/presentationml/2006/main" uri="{5BB2D875-25FF-4072-B9AC-8F64D62656EB}">
        <p228:taskDetails xmlns:p228="http://schemas.microsoft.com/office/powerpoint/2022/08/main">
          <p228:history>
            <p228:event time="2025-04-11T17:23:04.928" id="{F84C55C7-8F68-47F1-A213-AB2288673982}">
              <p228:atrbtn authorId="{1D8B58A6-35CE-1035-1527-998A10398EED}"/>
              <p228:anchr>
                <p228:comment id="{FE23214D-964E-45F7-8D79-2F9DAB9C5B88}"/>
              </p228:anchr>
              <p228:add/>
            </p228:event>
            <p228:event time="2025-04-11T17:23:04.928" id="{3BE4F666-7E6F-42AF-8ED5-41B517D815C0}">
              <p228:atrbtn authorId="{1D8B58A6-35CE-1035-1527-998A10398EED}"/>
              <p228:anchr>
                <p228:comment id="{FE23214D-964E-45F7-8D79-2F9DAB9C5B88}"/>
              </p228:anchr>
              <p228:asgn authorId="{C08099EE-20BD-7353-05F0-CFA403BD89BB}"/>
            </p228:event>
            <p228:event time="2025-04-11T17:23:04.928" id="{5BF1A132-B2A7-4C8B-863B-2B281E0BB4AA}">
              <p228:atrbtn authorId="{1D8B58A6-35CE-1035-1527-998A10398EED}"/>
              <p228:anchr>
                <p228:comment id="{FE23214D-964E-45F7-8D79-2F9DAB9C5B88}"/>
              </p228:anchr>
              <p228:title val="@Hannah Shipe These slides look really good."/>
            </p228:event>
            <p228:event time="2025-04-11T17:23:04.928" id="{C053B129-FCCB-4ABE-8A62-F5CD4483E634}">
              <p228:atrbtn authorId="{1D8B58A6-35CE-1035-1527-998A10398EED}"/>
              <p228:anchr>
                <p228:comment id="{FE23214D-964E-45F7-8D79-2F9DAB9C5B88}"/>
              </p228:anchr>
              <p228:date stDt="2025-04-11T17:23:04.928" endDt="2025-04-11T17:23:04.928"/>
            </p228:event>
            <p228:event time="2025-04-11T18:22:00.384" id="{86BAAA82-3A3D-4828-B6A9-897DF7F1EBF6}">
              <p228:atrbtn authorId="{C08099EE-20BD-7353-05F0-CFA403BD89BB}"/>
              <p228:anchr>
                <p228:comment id="{00000000-0000-0000-0000-000000000000}"/>
              </p228:anchr>
              <p228:pcntCmplt val="100000"/>
            </p228:event>
          </p228:history>
        </p228:taskDetails>
      </p:ext>
    </p188:extLst>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178562-CF47-481C-906D-A669FD197442}"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0D76FCAC-2C6B-4D4A-B0BE-D6D7D710EA5B}">
      <dgm:prSet phldrT="[Text]"/>
      <dgm:spPr>
        <a:solidFill>
          <a:srgbClr val="5D9EB1"/>
        </a:solidFill>
        <a:ln>
          <a:solidFill>
            <a:srgbClr val="5D9EB1"/>
          </a:solidFill>
        </a:ln>
      </dgm:spPr>
      <dgm:t>
        <a:bodyPr/>
        <a:lstStyle/>
        <a:p>
          <a:r>
            <a:rPr lang="en-US">
              <a:latin typeface="Oswald Medium" panose="02000603000000000000" pitchFamily="2" charset="0"/>
            </a:rPr>
            <a:t>JESS</a:t>
          </a:r>
        </a:p>
      </dgm:t>
    </dgm:pt>
    <dgm:pt modelId="{94BF766A-FCB4-41DA-B14E-463B342929DE}" type="parTrans" cxnId="{791A6D14-38BC-47D0-89E7-DCECB852319C}">
      <dgm:prSet/>
      <dgm:spPr>
        <a:effectLst>
          <a:glow rad="63500">
            <a:schemeClr val="accent1">
              <a:satMod val="175000"/>
              <a:alpha val="40000"/>
            </a:schemeClr>
          </a:glow>
        </a:effectLst>
      </dgm:spPr>
      <dgm:t>
        <a:bodyPr/>
        <a:lstStyle/>
        <a:p>
          <a:endParaRPr lang="en-US"/>
        </a:p>
      </dgm:t>
    </dgm:pt>
    <dgm:pt modelId="{F107FA0B-B1D0-44A9-B5BB-0E35861EF4C7}" type="sibTrans" cxnId="{791A6D14-38BC-47D0-89E7-DCECB852319C}">
      <dgm:prSet/>
      <dgm:spPr/>
      <dgm:t>
        <a:bodyPr/>
        <a:lstStyle/>
        <a:p>
          <a:endParaRPr lang="en-US"/>
        </a:p>
      </dgm:t>
    </dgm:pt>
    <dgm:pt modelId="{D13A893C-1E90-4239-A674-5D1B5F9C4F2F}">
      <dgm:prSet phldrT="[Text]"/>
      <dgm:spPr>
        <a:solidFill>
          <a:srgbClr val="5D9EB1"/>
        </a:solidFill>
        <a:ln>
          <a:solidFill>
            <a:srgbClr val="5D9EB1"/>
          </a:solidFill>
        </a:ln>
      </dgm:spPr>
      <dgm:t>
        <a:bodyPr/>
        <a:lstStyle/>
        <a:p>
          <a:r>
            <a:rPr lang="en-US">
              <a:latin typeface="Oswald Medium" panose="02000603000000000000" pitchFamily="2" charset="0"/>
            </a:rPr>
            <a:t>ABBIE</a:t>
          </a:r>
        </a:p>
      </dgm:t>
    </dgm:pt>
    <dgm:pt modelId="{D5D8CD37-022E-4231-89E3-34A81EC203E4}" type="parTrans" cxnId="{862DA707-33D3-4FD6-AC97-F0612AE92148}">
      <dgm:prSet/>
      <dgm:spPr>
        <a:effectLst>
          <a:glow rad="63500">
            <a:schemeClr val="accent1">
              <a:satMod val="175000"/>
              <a:alpha val="40000"/>
            </a:schemeClr>
          </a:glow>
        </a:effectLst>
      </dgm:spPr>
      <dgm:t>
        <a:bodyPr/>
        <a:lstStyle/>
        <a:p>
          <a:endParaRPr lang="en-US"/>
        </a:p>
      </dgm:t>
    </dgm:pt>
    <dgm:pt modelId="{B77EFAAB-1C23-45E7-B38F-383A6F8E103D}" type="sibTrans" cxnId="{862DA707-33D3-4FD6-AC97-F0612AE92148}">
      <dgm:prSet/>
      <dgm:spPr/>
      <dgm:t>
        <a:bodyPr/>
        <a:lstStyle/>
        <a:p>
          <a:endParaRPr lang="en-US"/>
        </a:p>
      </dgm:t>
    </dgm:pt>
    <dgm:pt modelId="{76C40EE0-9C00-43FB-B53C-9E39543EEDDF}">
      <dgm:prSet phldrT="[Text]" custT="1"/>
      <dgm:spPr>
        <a:solidFill>
          <a:srgbClr val="00546B">
            <a:hueOff val="0"/>
            <a:satOff val="0"/>
            <a:lumOff val="0"/>
            <a:alphaOff val="0"/>
          </a:srgbClr>
        </a:solidFill>
        <a:ln w="25400" cap="flat" cmpd="sng" algn="ctr">
          <a:solidFill>
            <a:srgbClr val="00546B"/>
          </a:solidFill>
          <a:prstDash val="solid"/>
        </a:ln>
        <a:effectLst>
          <a:glow rad="228600">
            <a:srgbClr val="00546B">
              <a:satMod val="175000"/>
              <a:alpha val="40000"/>
            </a:srgbClr>
          </a:glow>
        </a:effectLst>
      </dgm:spPr>
      <dgm:t>
        <a:bodyPr spcFirstLastPara="0" vert="horz" wrap="square" lIns="7620" tIns="7620" rIns="7620" bIns="7620" numCol="1" spcCol="1270" anchor="ctr" anchorCtr="0"/>
        <a:lstStyle/>
        <a:p>
          <a:pPr marL="0" lvl="0" indent="0" algn="ctr" defTabSz="533400">
            <a:lnSpc>
              <a:spcPct val="90000"/>
            </a:lnSpc>
            <a:spcBef>
              <a:spcPct val="0"/>
            </a:spcBef>
            <a:spcAft>
              <a:spcPct val="35000"/>
            </a:spcAft>
            <a:buNone/>
          </a:pPr>
          <a:r>
            <a:rPr lang="en-US" sz="1200" kern="1200">
              <a:solidFill>
                <a:srgbClr val="FFFFFF"/>
              </a:solidFill>
              <a:latin typeface="Oswald Medium" panose="02000603000000000000" pitchFamily="2" charset="0"/>
              <a:ea typeface="+mn-ea"/>
              <a:cs typeface="+mn-cs"/>
            </a:rPr>
            <a:t>TYLER</a:t>
          </a:r>
        </a:p>
      </dgm:t>
    </dgm:pt>
    <dgm:pt modelId="{6592837E-7C12-4042-82F7-1DC8FB36BF56}" type="parTrans" cxnId="{3FC3BA47-D771-46C8-A86E-C3FCC1AF059E}">
      <dgm:prSet/>
      <dgm:spPr>
        <a:effectLst>
          <a:glow rad="63500">
            <a:schemeClr val="accent1">
              <a:satMod val="175000"/>
              <a:alpha val="40000"/>
            </a:schemeClr>
          </a:glow>
        </a:effectLst>
      </dgm:spPr>
      <dgm:t>
        <a:bodyPr/>
        <a:lstStyle/>
        <a:p>
          <a:endParaRPr lang="en-US"/>
        </a:p>
      </dgm:t>
    </dgm:pt>
    <dgm:pt modelId="{2AAE74FB-5BB0-4042-9BF6-E77AC1BB04CB}" type="sibTrans" cxnId="{3FC3BA47-D771-46C8-A86E-C3FCC1AF059E}">
      <dgm:prSet/>
      <dgm:spPr/>
      <dgm:t>
        <a:bodyPr/>
        <a:lstStyle/>
        <a:p>
          <a:endParaRPr lang="en-US"/>
        </a:p>
      </dgm:t>
    </dgm:pt>
    <dgm:pt modelId="{30967ED9-85C1-4A47-A705-722DC3E323BB}">
      <dgm:prSet phldrT="[Text]"/>
      <dgm:spPr>
        <a:solidFill>
          <a:srgbClr val="5D9EB1"/>
        </a:solidFill>
        <a:ln>
          <a:solidFill>
            <a:srgbClr val="5D9EB1"/>
          </a:solidFill>
        </a:ln>
      </dgm:spPr>
      <dgm:t>
        <a:bodyPr/>
        <a:lstStyle/>
        <a:p>
          <a:r>
            <a:rPr lang="en-US">
              <a:latin typeface="Oswald Medium" panose="02000603000000000000" pitchFamily="2" charset="0"/>
            </a:rPr>
            <a:t>KYLIE</a:t>
          </a:r>
        </a:p>
      </dgm:t>
    </dgm:pt>
    <dgm:pt modelId="{649C9DB8-956F-4AB8-9A7C-F18141C84C09}" type="parTrans" cxnId="{F9F9D3DC-753D-491D-A537-8334533789AB}">
      <dgm:prSet/>
      <dgm:spPr>
        <a:effectLst>
          <a:glow rad="63500">
            <a:schemeClr val="accent1">
              <a:satMod val="175000"/>
              <a:alpha val="40000"/>
            </a:schemeClr>
          </a:glow>
        </a:effectLst>
      </dgm:spPr>
      <dgm:t>
        <a:bodyPr/>
        <a:lstStyle/>
        <a:p>
          <a:endParaRPr lang="en-US"/>
        </a:p>
      </dgm:t>
    </dgm:pt>
    <dgm:pt modelId="{E04F2025-1C82-40E9-B84C-DFEFBCEE2BAD}" type="sibTrans" cxnId="{F9F9D3DC-753D-491D-A537-8334533789AB}">
      <dgm:prSet/>
      <dgm:spPr/>
      <dgm:t>
        <a:bodyPr/>
        <a:lstStyle/>
        <a:p>
          <a:endParaRPr lang="en-US"/>
        </a:p>
      </dgm:t>
    </dgm:pt>
    <dgm:pt modelId="{A8C6B151-5955-4840-A612-EF7BEDD6DC2A}">
      <dgm:prSet phldrT="[Text]"/>
      <dgm:spPr>
        <a:solidFill>
          <a:srgbClr val="5D9EB1"/>
        </a:solidFill>
        <a:ln>
          <a:solidFill>
            <a:srgbClr val="5D9EB1"/>
          </a:solidFill>
        </a:ln>
      </dgm:spPr>
      <dgm:t>
        <a:bodyPr/>
        <a:lstStyle/>
        <a:p>
          <a:r>
            <a:rPr lang="en-US">
              <a:latin typeface="Oswald Medium" panose="02000603000000000000" pitchFamily="2" charset="0"/>
            </a:rPr>
            <a:t>DARREN</a:t>
          </a:r>
        </a:p>
      </dgm:t>
    </dgm:pt>
    <dgm:pt modelId="{35F820C0-F736-4E01-817B-2986D43F496D}" type="parTrans" cxnId="{89E0ACAA-F01A-42D0-89D6-0DC94E43EE76}">
      <dgm:prSet/>
      <dgm:spPr>
        <a:effectLst>
          <a:glow rad="63500">
            <a:schemeClr val="accent1">
              <a:satMod val="175000"/>
              <a:alpha val="40000"/>
            </a:schemeClr>
          </a:glow>
        </a:effectLst>
      </dgm:spPr>
      <dgm:t>
        <a:bodyPr/>
        <a:lstStyle/>
        <a:p>
          <a:endParaRPr lang="en-US"/>
        </a:p>
      </dgm:t>
    </dgm:pt>
    <dgm:pt modelId="{0492C08D-0BBC-41CC-B2A7-D7EC894388AB}" type="sibTrans" cxnId="{89E0ACAA-F01A-42D0-89D6-0DC94E43EE76}">
      <dgm:prSet/>
      <dgm:spPr/>
      <dgm:t>
        <a:bodyPr/>
        <a:lstStyle/>
        <a:p>
          <a:endParaRPr lang="en-US"/>
        </a:p>
      </dgm:t>
    </dgm:pt>
    <dgm:pt modelId="{0CBDAB72-83A0-4B6F-B861-1FF06233891D}">
      <dgm:prSet phldrT="[Text]"/>
      <dgm:spPr>
        <a:solidFill>
          <a:srgbClr val="5D9EB1"/>
        </a:solidFill>
        <a:ln>
          <a:solidFill>
            <a:srgbClr val="5D9EB1"/>
          </a:solidFill>
        </a:ln>
      </dgm:spPr>
      <dgm:t>
        <a:bodyPr/>
        <a:lstStyle/>
        <a:p>
          <a:r>
            <a:rPr lang="en-US">
              <a:latin typeface="Oswald Medium" panose="02000603000000000000" pitchFamily="2" charset="0"/>
            </a:rPr>
            <a:t>KAYLIE</a:t>
          </a:r>
        </a:p>
      </dgm:t>
    </dgm:pt>
    <dgm:pt modelId="{2F043F6A-CC00-4990-8650-EC6398BF029B}" type="parTrans" cxnId="{AE5942BA-311F-4F77-83B2-ED1A00EDF1CC}">
      <dgm:prSet/>
      <dgm:spPr>
        <a:effectLst>
          <a:glow rad="63500">
            <a:schemeClr val="accent1">
              <a:satMod val="175000"/>
              <a:alpha val="40000"/>
            </a:schemeClr>
          </a:glow>
        </a:effectLst>
      </dgm:spPr>
      <dgm:t>
        <a:bodyPr/>
        <a:lstStyle/>
        <a:p>
          <a:endParaRPr lang="en-US"/>
        </a:p>
      </dgm:t>
    </dgm:pt>
    <dgm:pt modelId="{39B35BFB-1233-4818-B2EA-CED2D28874AC}" type="sibTrans" cxnId="{AE5942BA-311F-4F77-83B2-ED1A00EDF1CC}">
      <dgm:prSet/>
      <dgm:spPr/>
      <dgm:t>
        <a:bodyPr/>
        <a:lstStyle/>
        <a:p>
          <a:endParaRPr lang="en-US"/>
        </a:p>
      </dgm:t>
    </dgm:pt>
    <dgm:pt modelId="{822FCB60-B9F3-4AF6-81CF-C842E4D76ACF}">
      <dgm:prSet phldrT="[Text]" custT="1"/>
      <dgm:spPr>
        <a:solidFill>
          <a:srgbClr val="00546B">
            <a:hueOff val="0"/>
            <a:satOff val="0"/>
            <a:lumOff val="0"/>
            <a:alphaOff val="0"/>
          </a:srgbClr>
        </a:solidFill>
        <a:ln w="25400" cap="flat" cmpd="sng" algn="ctr">
          <a:solidFill>
            <a:srgbClr val="00546B"/>
          </a:solidFill>
          <a:prstDash val="solid"/>
        </a:ln>
        <a:effectLst>
          <a:glow rad="228600">
            <a:srgbClr val="00546B">
              <a:satMod val="175000"/>
              <a:alpha val="40000"/>
            </a:srgbClr>
          </a:glow>
        </a:effectLst>
      </dgm:spPr>
      <dgm:t>
        <a:bodyPr spcFirstLastPara="0" vert="horz" wrap="square" lIns="7620" tIns="7620" rIns="7620" bIns="7620" numCol="1" spcCol="1270" anchor="ctr" anchorCtr="0"/>
        <a:lstStyle/>
        <a:p>
          <a:r>
            <a:rPr lang="en-US" sz="1200" kern="1200">
              <a:solidFill>
                <a:srgbClr val="FFFFFF"/>
              </a:solidFill>
              <a:latin typeface="Oswald Medium" panose="02000603000000000000" pitchFamily="2" charset="0"/>
              <a:ea typeface="+mn-ea"/>
              <a:cs typeface="+mn-cs"/>
            </a:rPr>
            <a:t>NEIL</a:t>
          </a:r>
        </a:p>
      </dgm:t>
    </dgm:pt>
    <dgm:pt modelId="{B9FD5172-DD7F-478F-8303-316CA14F1FAF}" type="parTrans" cxnId="{666FE0D9-7ED6-4737-B45A-E7DFA0D9ECE1}">
      <dgm:prSet/>
      <dgm:spPr>
        <a:effectLst>
          <a:glow rad="63500">
            <a:schemeClr val="accent1">
              <a:satMod val="175000"/>
              <a:alpha val="40000"/>
            </a:schemeClr>
          </a:glow>
        </a:effectLst>
      </dgm:spPr>
      <dgm:t>
        <a:bodyPr/>
        <a:lstStyle/>
        <a:p>
          <a:endParaRPr lang="en-US"/>
        </a:p>
      </dgm:t>
    </dgm:pt>
    <dgm:pt modelId="{8F70BF9D-15E7-49CD-84CA-8FD97C019D92}" type="sibTrans" cxnId="{666FE0D9-7ED6-4737-B45A-E7DFA0D9ECE1}">
      <dgm:prSet/>
      <dgm:spPr/>
      <dgm:t>
        <a:bodyPr/>
        <a:lstStyle/>
        <a:p>
          <a:endParaRPr lang="en-US"/>
        </a:p>
      </dgm:t>
    </dgm:pt>
    <dgm:pt modelId="{67FC70A9-68AF-40E3-BF84-CC4CB9BD5AE9}">
      <dgm:prSet phldrT="[Text]"/>
      <dgm:spPr>
        <a:solidFill>
          <a:srgbClr val="5D9EB1"/>
        </a:solidFill>
        <a:ln>
          <a:solidFill>
            <a:srgbClr val="5D9EB1"/>
          </a:solidFill>
        </a:ln>
      </dgm:spPr>
      <dgm:t>
        <a:bodyPr/>
        <a:lstStyle/>
        <a:p>
          <a:r>
            <a:rPr lang="en-US">
              <a:latin typeface="Oswald Medium" panose="02000603000000000000" pitchFamily="2" charset="0"/>
            </a:rPr>
            <a:t>CANDY</a:t>
          </a:r>
        </a:p>
      </dgm:t>
    </dgm:pt>
    <dgm:pt modelId="{7E3FC30E-754A-4A02-84D6-9D809AEF12BC}" type="parTrans" cxnId="{4EA3F60A-946F-49EF-9540-429ACAE3BCD4}">
      <dgm:prSet/>
      <dgm:spPr>
        <a:effectLst>
          <a:glow rad="63500">
            <a:schemeClr val="accent1">
              <a:satMod val="175000"/>
              <a:alpha val="40000"/>
            </a:schemeClr>
          </a:glow>
        </a:effectLst>
      </dgm:spPr>
      <dgm:t>
        <a:bodyPr/>
        <a:lstStyle/>
        <a:p>
          <a:endParaRPr lang="en-US"/>
        </a:p>
      </dgm:t>
    </dgm:pt>
    <dgm:pt modelId="{B7DDC496-B1F7-4FB9-B286-681FF3A89087}" type="sibTrans" cxnId="{4EA3F60A-946F-49EF-9540-429ACAE3BCD4}">
      <dgm:prSet/>
      <dgm:spPr/>
      <dgm:t>
        <a:bodyPr/>
        <a:lstStyle/>
        <a:p>
          <a:endParaRPr lang="en-US"/>
        </a:p>
      </dgm:t>
    </dgm:pt>
    <dgm:pt modelId="{BDB64108-F147-49B5-9F7F-AA1D86E86776}">
      <dgm:prSet phldrT="[Text]" custT="1"/>
      <dgm:spPr>
        <a:ln>
          <a:solidFill>
            <a:schemeClr val="tx1"/>
          </a:solidFill>
        </a:ln>
        <a:effectLst>
          <a:glow rad="228600">
            <a:schemeClr val="accent1">
              <a:satMod val="175000"/>
              <a:alpha val="40000"/>
            </a:schemeClr>
          </a:glow>
        </a:effectLst>
      </dgm:spPr>
      <dgm:t>
        <a:bodyPr/>
        <a:lstStyle/>
        <a:p>
          <a:r>
            <a:rPr lang="en-US" sz="1200">
              <a:latin typeface="Oswald Medium" panose="02000603000000000000" pitchFamily="2" charset="0"/>
            </a:rPr>
            <a:t>DALLIS</a:t>
          </a:r>
        </a:p>
      </dgm:t>
    </dgm:pt>
    <dgm:pt modelId="{0F05DD31-452C-4F57-9B3B-F1B463CA2FE4}" type="sibTrans" cxnId="{8DE950C0-5DB6-4DA4-A7A3-2FEE1EF1B956}">
      <dgm:prSet/>
      <dgm:spPr/>
      <dgm:t>
        <a:bodyPr/>
        <a:lstStyle/>
        <a:p>
          <a:endParaRPr lang="en-US"/>
        </a:p>
      </dgm:t>
    </dgm:pt>
    <dgm:pt modelId="{7526C099-242F-472A-B540-FFFB14CDB3C7}" type="parTrans" cxnId="{8DE950C0-5DB6-4DA4-A7A3-2FEE1EF1B956}">
      <dgm:prSet/>
      <dgm:spPr/>
      <dgm:t>
        <a:bodyPr/>
        <a:lstStyle/>
        <a:p>
          <a:endParaRPr lang="en-US"/>
        </a:p>
      </dgm:t>
    </dgm:pt>
    <dgm:pt modelId="{0790E1B7-DAFF-4F66-B392-81FD32992095}" type="pres">
      <dgm:prSet presAssocID="{5F178562-CF47-481C-906D-A669FD197442}" presName="cycle" presStyleCnt="0">
        <dgm:presLayoutVars>
          <dgm:chMax val="1"/>
          <dgm:dir/>
          <dgm:animLvl val="ctr"/>
          <dgm:resizeHandles val="exact"/>
        </dgm:presLayoutVars>
      </dgm:prSet>
      <dgm:spPr/>
    </dgm:pt>
    <dgm:pt modelId="{6085AD3E-ECCA-414A-826D-48287E6DCD3D}" type="pres">
      <dgm:prSet presAssocID="{BDB64108-F147-49B5-9F7F-AA1D86E86776}" presName="centerShape" presStyleLbl="node0" presStyleIdx="0" presStyleCnt="1"/>
      <dgm:spPr/>
    </dgm:pt>
    <dgm:pt modelId="{AFCC1B4E-76DF-457D-B843-EF55C4AFEA77}" type="pres">
      <dgm:prSet presAssocID="{94BF766A-FCB4-41DA-B14E-463B342929DE}" presName="Name9" presStyleLbl="parChTrans1D2" presStyleIdx="0" presStyleCnt="8"/>
      <dgm:spPr/>
    </dgm:pt>
    <dgm:pt modelId="{E6659183-2BB9-4DA4-A784-3956C06F75A4}" type="pres">
      <dgm:prSet presAssocID="{94BF766A-FCB4-41DA-B14E-463B342929DE}" presName="connTx" presStyleLbl="parChTrans1D2" presStyleIdx="0" presStyleCnt="8"/>
      <dgm:spPr/>
    </dgm:pt>
    <dgm:pt modelId="{15B47951-E183-4C19-A3F1-0AE97EA949D4}" type="pres">
      <dgm:prSet presAssocID="{0D76FCAC-2C6B-4D4A-B0BE-D6D7D710EA5B}" presName="node" presStyleLbl="node1" presStyleIdx="0" presStyleCnt="8">
        <dgm:presLayoutVars>
          <dgm:bulletEnabled val="1"/>
        </dgm:presLayoutVars>
      </dgm:prSet>
      <dgm:spPr/>
    </dgm:pt>
    <dgm:pt modelId="{94A2D2F1-73B7-4B52-A2D1-644DEB0C0E64}" type="pres">
      <dgm:prSet presAssocID="{D5D8CD37-022E-4231-89E3-34A81EC203E4}" presName="Name9" presStyleLbl="parChTrans1D2" presStyleIdx="1" presStyleCnt="8"/>
      <dgm:spPr/>
    </dgm:pt>
    <dgm:pt modelId="{18F42FA2-0FEB-461D-AE5C-B10D738874F4}" type="pres">
      <dgm:prSet presAssocID="{D5D8CD37-022E-4231-89E3-34A81EC203E4}" presName="connTx" presStyleLbl="parChTrans1D2" presStyleIdx="1" presStyleCnt="8"/>
      <dgm:spPr/>
    </dgm:pt>
    <dgm:pt modelId="{58D0973D-7FCE-4D74-96D3-79EA204DE8D2}" type="pres">
      <dgm:prSet presAssocID="{D13A893C-1E90-4239-A674-5D1B5F9C4F2F}" presName="node" presStyleLbl="node1" presStyleIdx="1" presStyleCnt="8">
        <dgm:presLayoutVars>
          <dgm:bulletEnabled val="1"/>
        </dgm:presLayoutVars>
      </dgm:prSet>
      <dgm:spPr/>
    </dgm:pt>
    <dgm:pt modelId="{7BBF4171-D6D8-4D70-A44B-9A768EF5BF69}" type="pres">
      <dgm:prSet presAssocID="{6592837E-7C12-4042-82F7-1DC8FB36BF56}" presName="Name9" presStyleLbl="parChTrans1D2" presStyleIdx="2" presStyleCnt="8"/>
      <dgm:spPr/>
    </dgm:pt>
    <dgm:pt modelId="{E5ABF277-1D76-4010-A153-824F0252B2AF}" type="pres">
      <dgm:prSet presAssocID="{6592837E-7C12-4042-82F7-1DC8FB36BF56}" presName="connTx" presStyleLbl="parChTrans1D2" presStyleIdx="2" presStyleCnt="8"/>
      <dgm:spPr/>
    </dgm:pt>
    <dgm:pt modelId="{6E90123B-6217-4FDB-BE02-A4AB96A09E9F}" type="pres">
      <dgm:prSet presAssocID="{76C40EE0-9C00-43FB-B53C-9E39543EEDDF}" presName="node" presStyleLbl="node1" presStyleIdx="2" presStyleCnt="8">
        <dgm:presLayoutVars>
          <dgm:bulletEnabled val="1"/>
        </dgm:presLayoutVars>
      </dgm:prSet>
      <dgm:spPr>
        <a:xfrm>
          <a:off x="2490758" y="1029588"/>
          <a:ext cx="605077" cy="605077"/>
        </a:xfrm>
        <a:prstGeom prst="ellipse">
          <a:avLst/>
        </a:prstGeom>
      </dgm:spPr>
    </dgm:pt>
    <dgm:pt modelId="{D364FE51-7AC6-4093-9B7E-0BD2BDBE21FC}" type="pres">
      <dgm:prSet presAssocID="{649C9DB8-956F-4AB8-9A7C-F18141C84C09}" presName="Name9" presStyleLbl="parChTrans1D2" presStyleIdx="3" presStyleCnt="8"/>
      <dgm:spPr/>
    </dgm:pt>
    <dgm:pt modelId="{86EF681D-92B7-4C26-BD51-EBCD5E132D56}" type="pres">
      <dgm:prSet presAssocID="{649C9DB8-956F-4AB8-9A7C-F18141C84C09}" presName="connTx" presStyleLbl="parChTrans1D2" presStyleIdx="3" presStyleCnt="8"/>
      <dgm:spPr/>
    </dgm:pt>
    <dgm:pt modelId="{C7938D42-2687-445C-B271-9025E84843CF}" type="pres">
      <dgm:prSet presAssocID="{30967ED9-85C1-4A47-A705-722DC3E323BB}" presName="node" presStyleLbl="node1" presStyleIdx="3" presStyleCnt="8">
        <dgm:presLayoutVars>
          <dgm:bulletEnabled val="1"/>
        </dgm:presLayoutVars>
      </dgm:prSet>
      <dgm:spPr/>
    </dgm:pt>
    <dgm:pt modelId="{74064549-1002-4F83-A189-3B36ABBC7F53}" type="pres">
      <dgm:prSet presAssocID="{35F820C0-F736-4E01-817B-2986D43F496D}" presName="Name9" presStyleLbl="parChTrans1D2" presStyleIdx="4" presStyleCnt="8"/>
      <dgm:spPr/>
    </dgm:pt>
    <dgm:pt modelId="{7C99C5A6-4CE0-41F3-8E11-F1C320231CE1}" type="pres">
      <dgm:prSet presAssocID="{35F820C0-F736-4E01-817B-2986D43F496D}" presName="connTx" presStyleLbl="parChTrans1D2" presStyleIdx="4" presStyleCnt="8"/>
      <dgm:spPr/>
    </dgm:pt>
    <dgm:pt modelId="{DC6AC1BA-3DBF-480C-9371-1970D21D2B96}" type="pres">
      <dgm:prSet presAssocID="{A8C6B151-5955-4840-A612-EF7BEDD6DC2A}" presName="node" presStyleLbl="node1" presStyleIdx="4" presStyleCnt="8">
        <dgm:presLayoutVars>
          <dgm:bulletEnabled val="1"/>
        </dgm:presLayoutVars>
      </dgm:prSet>
      <dgm:spPr/>
    </dgm:pt>
    <dgm:pt modelId="{101BC08A-E5AB-4DC3-B300-BB644312D8D7}" type="pres">
      <dgm:prSet presAssocID="{2F043F6A-CC00-4990-8650-EC6398BF029B}" presName="Name9" presStyleLbl="parChTrans1D2" presStyleIdx="5" presStyleCnt="8"/>
      <dgm:spPr/>
    </dgm:pt>
    <dgm:pt modelId="{1D319151-F304-47C6-932D-D8B0727C06F5}" type="pres">
      <dgm:prSet presAssocID="{2F043F6A-CC00-4990-8650-EC6398BF029B}" presName="connTx" presStyleLbl="parChTrans1D2" presStyleIdx="5" presStyleCnt="8"/>
      <dgm:spPr/>
    </dgm:pt>
    <dgm:pt modelId="{E646F448-E805-48DE-9741-0CE1194F2605}" type="pres">
      <dgm:prSet presAssocID="{0CBDAB72-83A0-4B6F-B861-1FF06233891D}" presName="node" presStyleLbl="node1" presStyleIdx="5" presStyleCnt="8">
        <dgm:presLayoutVars>
          <dgm:bulletEnabled val="1"/>
        </dgm:presLayoutVars>
      </dgm:prSet>
      <dgm:spPr/>
    </dgm:pt>
    <dgm:pt modelId="{0DF5FAE0-3F7D-48B3-8D48-C1798723B78F}" type="pres">
      <dgm:prSet presAssocID="{B9FD5172-DD7F-478F-8303-316CA14F1FAF}" presName="Name9" presStyleLbl="parChTrans1D2" presStyleIdx="6" presStyleCnt="8"/>
      <dgm:spPr/>
    </dgm:pt>
    <dgm:pt modelId="{B95706D2-98E9-4BF7-90B2-9FA55F8A2A48}" type="pres">
      <dgm:prSet presAssocID="{B9FD5172-DD7F-478F-8303-316CA14F1FAF}" presName="connTx" presStyleLbl="parChTrans1D2" presStyleIdx="6" presStyleCnt="8"/>
      <dgm:spPr/>
    </dgm:pt>
    <dgm:pt modelId="{9A05EE87-DA7E-4AC0-B761-AFEAC08E6811}" type="pres">
      <dgm:prSet presAssocID="{822FCB60-B9F3-4AF6-81CF-C842E4D76ACF}" presName="node" presStyleLbl="node1" presStyleIdx="6" presStyleCnt="8">
        <dgm:presLayoutVars>
          <dgm:bulletEnabled val="1"/>
        </dgm:presLayoutVars>
      </dgm:prSet>
      <dgm:spPr>
        <a:xfrm>
          <a:off x="434645" y="1029588"/>
          <a:ext cx="605077" cy="605077"/>
        </a:xfrm>
        <a:prstGeom prst="ellipse">
          <a:avLst/>
        </a:prstGeom>
      </dgm:spPr>
    </dgm:pt>
    <dgm:pt modelId="{289DFCEB-4B79-4751-9876-483A3483E164}" type="pres">
      <dgm:prSet presAssocID="{7E3FC30E-754A-4A02-84D6-9D809AEF12BC}" presName="Name9" presStyleLbl="parChTrans1D2" presStyleIdx="7" presStyleCnt="8"/>
      <dgm:spPr/>
    </dgm:pt>
    <dgm:pt modelId="{A721A672-B2D6-4468-AF2D-7EEE231F97E9}" type="pres">
      <dgm:prSet presAssocID="{7E3FC30E-754A-4A02-84D6-9D809AEF12BC}" presName="connTx" presStyleLbl="parChTrans1D2" presStyleIdx="7" presStyleCnt="8"/>
      <dgm:spPr/>
    </dgm:pt>
    <dgm:pt modelId="{15063176-6797-4B81-AFBC-D39EA6890F81}" type="pres">
      <dgm:prSet presAssocID="{67FC70A9-68AF-40E3-BF84-CC4CB9BD5AE9}" presName="node" presStyleLbl="node1" presStyleIdx="7" presStyleCnt="8">
        <dgm:presLayoutVars>
          <dgm:bulletEnabled val="1"/>
        </dgm:presLayoutVars>
      </dgm:prSet>
      <dgm:spPr/>
    </dgm:pt>
  </dgm:ptLst>
  <dgm:cxnLst>
    <dgm:cxn modelId="{862DA707-33D3-4FD6-AC97-F0612AE92148}" srcId="{BDB64108-F147-49B5-9F7F-AA1D86E86776}" destId="{D13A893C-1E90-4239-A674-5D1B5F9C4F2F}" srcOrd="1" destOrd="0" parTransId="{D5D8CD37-022E-4231-89E3-34A81EC203E4}" sibTransId="{B77EFAAB-1C23-45E7-B38F-383A6F8E103D}"/>
    <dgm:cxn modelId="{4EA3F60A-946F-49EF-9540-429ACAE3BCD4}" srcId="{BDB64108-F147-49B5-9F7F-AA1D86E86776}" destId="{67FC70A9-68AF-40E3-BF84-CC4CB9BD5AE9}" srcOrd="7" destOrd="0" parTransId="{7E3FC30E-754A-4A02-84D6-9D809AEF12BC}" sibTransId="{B7DDC496-B1F7-4FB9-B286-681FF3A89087}"/>
    <dgm:cxn modelId="{2BED1610-9B53-422E-9FB5-64999ED96296}" type="presOf" srcId="{D5D8CD37-022E-4231-89E3-34A81EC203E4}" destId="{18F42FA2-0FEB-461D-AE5C-B10D738874F4}" srcOrd="1" destOrd="0" presId="urn:microsoft.com/office/officeart/2005/8/layout/radial1"/>
    <dgm:cxn modelId="{791A6D14-38BC-47D0-89E7-DCECB852319C}" srcId="{BDB64108-F147-49B5-9F7F-AA1D86E86776}" destId="{0D76FCAC-2C6B-4D4A-B0BE-D6D7D710EA5B}" srcOrd="0" destOrd="0" parTransId="{94BF766A-FCB4-41DA-B14E-463B342929DE}" sibTransId="{F107FA0B-B1D0-44A9-B5BB-0E35861EF4C7}"/>
    <dgm:cxn modelId="{37F10E2E-985C-4C77-B13B-C3088A29288E}" type="presOf" srcId="{67FC70A9-68AF-40E3-BF84-CC4CB9BD5AE9}" destId="{15063176-6797-4B81-AFBC-D39EA6890F81}" srcOrd="0" destOrd="0" presId="urn:microsoft.com/office/officeart/2005/8/layout/radial1"/>
    <dgm:cxn modelId="{6937493B-CFA1-43D7-857A-756D024A4EEC}" type="presOf" srcId="{30967ED9-85C1-4A47-A705-722DC3E323BB}" destId="{C7938D42-2687-445C-B271-9025E84843CF}" srcOrd="0" destOrd="0" presId="urn:microsoft.com/office/officeart/2005/8/layout/radial1"/>
    <dgm:cxn modelId="{3FC3BA47-D771-46C8-A86E-C3FCC1AF059E}" srcId="{BDB64108-F147-49B5-9F7F-AA1D86E86776}" destId="{76C40EE0-9C00-43FB-B53C-9E39543EEDDF}" srcOrd="2" destOrd="0" parTransId="{6592837E-7C12-4042-82F7-1DC8FB36BF56}" sibTransId="{2AAE74FB-5BB0-4042-9BF6-E77AC1BB04CB}"/>
    <dgm:cxn modelId="{21895D73-036B-4DCF-9EEA-DE81ECFC1D33}" type="presOf" srcId="{B9FD5172-DD7F-478F-8303-316CA14F1FAF}" destId="{0DF5FAE0-3F7D-48B3-8D48-C1798723B78F}" srcOrd="0" destOrd="0" presId="urn:microsoft.com/office/officeart/2005/8/layout/radial1"/>
    <dgm:cxn modelId="{7DCC7675-813D-474F-A2FC-F09314D8FBDA}" type="presOf" srcId="{76C40EE0-9C00-43FB-B53C-9E39543EEDDF}" destId="{6E90123B-6217-4FDB-BE02-A4AB96A09E9F}" srcOrd="0" destOrd="0" presId="urn:microsoft.com/office/officeart/2005/8/layout/radial1"/>
    <dgm:cxn modelId="{C47E9458-01C8-494E-A2F5-81E2B9B86885}" type="presOf" srcId="{D13A893C-1E90-4239-A674-5D1B5F9C4F2F}" destId="{58D0973D-7FCE-4D74-96D3-79EA204DE8D2}" srcOrd="0" destOrd="0" presId="urn:microsoft.com/office/officeart/2005/8/layout/radial1"/>
    <dgm:cxn modelId="{4B9C637B-B78C-4614-91DD-1F82710F7825}" type="presOf" srcId="{35F820C0-F736-4E01-817B-2986D43F496D}" destId="{7C99C5A6-4CE0-41F3-8E11-F1C320231CE1}" srcOrd="1" destOrd="0" presId="urn:microsoft.com/office/officeart/2005/8/layout/radial1"/>
    <dgm:cxn modelId="{16880287-7E72-4659-8251-E82588DBE9F5}" type="presOf" srcId="{7E3FC30E-754A-4A02-84D6-9D809AEF12BC}" destId="{A721A672-B2D6-4468-AF2D-7EEE231F97E9}" srcOrd="1" destOrd="0" presId="urn:microsoft.com/office/officeart/2005/8/layout/radial1"/>
    <dgm:cxn modelId="{9F87D296-6625-4106-9732-9433AA49BEBA}" type="presOf" srcId="{6592837E-7C12-4042-82F7-1DC8FB36BF56}" destId="{7BBF4171-D6D8-4D70-A44B-9A768EF5BF69}" srcOrd="0" destOrd="0" presId="urn:microsoft.com/office/officeart/2005/8/layout/radial1"/>
    <dgm:cxn modelId="{5DB26299-7E41-4950-8785-72986D64C8EE}" type="presOf" srcId="{A8C6B151-5955-4840-A612-EF7BEDD6DC2A}" destId="{DC6AC1BA-3DBF-480C-9371-1970D21D2B96}" srcOrd="0" destOrd="0" presId="urn:microsoft.com/office/officeart/2005/8/layout/radial1"/>
    <dgm:cxn modelId="{7FE4C39C-4DD8-4EF8-BE16-DFD9DA637374}" type="presOf" srcId="{6592837E-7C12-4042-82F7-1DC8FB36BF56}" destId="{E5ABF277-1D76-4010-A153-824F0252B2AF}" srcOrd="1" destOrd="0" presId="urn:microsoft.com/office/officeart/2005/8/layout/radial1"/>
    <dgm:cxn modelId="{3DD8E6A4-61BE-49BD-82DC-81825D6D9224}" type="presOf" srcId="{2F043F6A-CC00-4990-8650-EC6398BF029B}" destId="{101BC08A-E5AB-4DC3-B300-BB644312D8D7}" srcOrd="0" destOrd="0" presId="urn:microsoft.com/office/officeart/2005/8/layout/radial1"/>
    <dgm:cxn modelId="{154DB1A5-CE52-41F2-823F-869D8F347CAF}" type="presOf" srcId="{0D76FCAC-2C6B-4D4A-B0BE-D6D7D710EA5B}" destId="{15B47951-E183-4C19-A3F1-0AE97EA949D4}" srcOrd="0" destOrd="0" presId="urn:microsoft.com/office/officeart/2005/8/layout/radial1"/>
    <dgm:cxn modelId="{89E0ACAA-F01A-42D0-89D6-0DC94E43EE76}" srcId="{BDB64108-F147-49B5-9F7F-AA1D86E86776}" destId="{A8C6B151-5955-4840-A612-EF7BEDD6DC2A}" srcOrd="4" destOrd="0" parTransId="{35F820C0-F736-4E01-817B-2986D43F496D}" sibTransId="{0492C08D-0BBC-41CC-B2A7-D7EC894388AB}"/>
    <dgm:cxn modelId="{A2BCC1B3-1BF4-49B8-A1EA-F550E46C3A61}" type="presOf" srcId="{2F043F6A-CC00-4990-8650-EC6398BF029B}" destId="{1D319151-F304-47C6-932D-D8B0727C06F5}" srcOrd="1" destOrd="0" presId="urn:microsoft.com/office/officeart/2005/8/layout/radial1"/>
    <dgm:cxn modelId="{996B5AB6-EA93-44D2-A651-EA6B62A68E66}" type="presOf" srcId="{822FCB60-B9F3-4AF6-81CF-C842E4D76ACF}" destId="{9A05EE87-DA7E-4AC0-B761-AFEAC08E6811}" srcOrd="0" destOrd="0" presId="urn:microsoft.com/office/officeart/2005/8/layout/radial1"/>
    <dgm:cxn modelId="{0AAC05BA-3A73-4232-9D58-A6A105A5EBC0}" type="presOf" srcId="{D5D8CD37-022E-4231-89E3-34A81EC203E4}" destId="{94A2D2F1-73B7-4B52-A2D1-644DEB0C0E64}" srcOrd="0" destOrd="0" presId="urn:microsoft.com/office/officeart/2005/8/layout/radial1"/>
    <dgm:cxn modelId="{AE5942BA-311F-4F77-83B2-ED1A00EDF1CC}" srcId="{BDB64108-F147-49B5-9F7F-AA1D86E86776}" destId="{0CBDAB72-83A0-4B6F-B861-1FF06233891D}" srcOrd="5" destOrd="0" parTransId="{2F043F6A-CC00-4990-8650-EC6398BF029B}" sibTransId="{39B35BFB-1233-4818-B2EA-CED2D28874AC}"/>
    <dgm:cxn modelId="{627B9ABD-2DA2-4478-8765-8491B665FAEC}" type="presOf" srcId="{649C9DB8-956F-4AB8-9A7C-F18141C84C09}" destId="{D364FE51-7AC6-4093-9B7E-0BD2BDBE21FC}" srcOrd="0" destOrd="0" presId="urn:microsoft.com/office/officeart/2005/8/layout/radial1"/>
    <dgm:cxn modelId="{43A5CABE-0C9F-4E61-AA9F-004290F60991}" type="presOf" srcId="{5F178562-CF47-481C-906D-A669FD197442}" destId="{0790E1B7-DAFF-4F66-B392-81FD32992095}" srcOrd="0" destOrd="0" presId="urn:microsoft.com/office/officeart/2005/8/layout/radial1"/>
    <dgm:cxn modelId="{8DE950C0-5DB6-4DA4-A7A3-2FEE1EF1B956}" srcId="{5F178562-CF47-481C-906D-A669FD197442}" destId="{BDB64108-F147-49B5-9F7F-AA1D86E86776}" srcOrd="0" destOrd="0" parTransId="{7526C099-242F-472A-B540-FFFB14CDB3C7}" sibTransId="{0F05DD31-452C-4F57-9B3B-F1B463CA2FE4}"/>
    <dgm:cxn modelId="{C830C6CD-330E-4E8A-B0AE-B83DB7F25544}" type="presOf" srcId="{0CBDAB72-83A0-4B6F-B861-1FF06233891D}" destId="{E646F448-E805-48DE-9741-0CE1194F2605}" srcOrd="0" destOrd="0" presId="urn:microsoft.com/office/officeart/2005/8/layout/radial1"/>
    <dgm:cxn modelId="{A9E652D6-BB00-4A4F-AD69-3A7B76855F4F}" type="presOf" srcId="{35F820C0-F736-4E01-817B-2986D43F496D}" destId="{74064549-1002-4F83-A189-3B36ABBC7F53}" srcOrd="0" destOrd="0" presId="urn:microsoft.com/office/officeart/2005/8/layout/radial1"/>
    <dgm:cxn modelId="{E0B7B3D7-025C-4604-91BC-1F48D6681AFF}" type="presOf" srcId="{B9FD5172-DD7F-478F-8303-316CA14F1FAF}" destId="{B95706D2-98E9-4BF7-90B2-9FA55F8A2A48}" srcOrd="1" destOrd="0" presId="urn:microsoft.com/office/officeart/2005/8/layout/radial1"/>
    <dgm:cxn modelId="{666FE0D9-7ED6-4737-B45A-E7DFA0D9ECE1}" srcId="{BDB64108-F147-49B5-9F7F-AA1D86E86776}" destId="{822FCB60-B9F3-4AF6-81CF-C842E4D76ACF}" srcOrd="6" destOrd="0" parTransId="{B9FD5172-DD7F-478F-8303-316CA14F1FAF}" sibTransId="{8F70BF9D-15E7-49CD-84CA-8FD97C019D92}"/>
    <dgm:cxn modelId="{F9F9D3DC-753D-491D-A537-8334533789AB}" srcId="{BDB64108-F147-49B5-9F7F-AA1D86E86776}" destId="{30967ED9-85C1-4A47-A705-722DC3E323BB}" srcOrd="3" destOrd="0" parTransId="{649C9DB8-956F-4AB8-9A7C-F18141C84C09}" sibTransId="{E04F2025-1C82-40E9-B84C-DFEFBCEE2BAD}"/>
    <dgm:cxn modelId="{9BC1A5EB-79EF-4725-9025-87F724AF75AA}" type="presOf" srcId="{BDB64108-F147-49B5-9F7F-AA1D86E86776}" destId="{6085AD3E-ECCA-414A-826D-48287E6DCD3D}" srcOrd="0" destOrd="0" presId="urn:microsoft.com/office/officeart/2005/8/layout/radial1"/>
    <dgm:cxn modelId="{BBE0E0EC-A8A4-429A-968B-7C45F7A1D0D5}" type="presOf" srcId="{94BF766A-FCB4-41DA-B14E-463B342929DE}" destId="{E6659183-2BB9-4DA4-A784-3956C06F75A4}" srcOrd="1" destOrd="0" presId="urn:microsoft.com/office/officeart/2005/8/layout/radial1"/>
    <dgm:cxn modelId="{F0A435F3-C18E-4B25-9DF6-37A9B1DD1280}" type="presOf" srcId="{94BF766A-FCB4-41DA-B14E-463B342929DE}" destId="{AFCC1B4E-76DF-457D-B843-EF55C4AFEA77}" srcOrd="0" destOrd="0" presId="urn:microsoft.com/office/officeart/2005/8/layout/radial1"/>
    <dgm:cxn modelId="{C02E92F6-5695-4B57-BF65-25496B8CA6C6}" type="presOf" srcId="{7E3FC30E-754A-4A02-84D6-9D809AEF12BC}" destId="{289DFCEB-4B79-4751-9876-483A3483E164}" srcOrd="0" destOrd="0" presId="urn:microsoft.com/office/officeart/2005/8/layout/radial1"/>
    <dgm:cxn modelId="{A71245F9-8165-4F90-9602-A538DFDEAE39}" type="presOf" srcId="{649C9DB8-956F-4AB8-9A7C-F18141C84C09}" destId="{86EF681D-92B7-4C26-BD51-EBCD5E132D56}" srcOrd="1" destOrd="0" presId="urn:microsoft.com/office/officeart/2005/8/layout/radial1"/>
    <dgm:cxn modelId="{E11C236D-9772-4FB4-921F-C35596327615}" type="presParOf" srcId="{0790E1B7-DAFF-4F66-B392-81FD32992095}" destId="{6085AD3E-ECCA-414A-826D-48287E6DCD3D}" srcOrd="0" destOrd="0" presId="urn:microsoft.com/office/officeart/2005/8/layout/radial1"/>
    <dgm:cxn modelId="{A9DB97E1-EC27-4925-95E1-653A869CE0AB}" type="presParOf" srcId="{0790E1B7-DAFF-4F66-B392-81FD32992095}" destId="{AFCC1B4E-76DF-457D-B843-EF55C4AFEA77}" srcOrd="1" destOrd="0" presId="urn:microsoft.com/office/officeart/2005/8/layout/radial1"/>
    <dgm:cxn modelId="{949C2A23-856F-4563-AE64-99C24128B347}" type="presParOf" srcId="{AFCC1B4E-76DF-457D-B843-EF55C4AFEA77}" destId="{E6659183-2BB9-4DA4-A784-3956C06F75A4}" srcOrd="0" destOrd="0" presId="urn:microsoft.com/office/officeart/2005/8/layout/radial1"/>
    <dgm:cxn modelId="{994A8232-A9BD-4AA9-B604-ACC03480119A}" type="presParOf" srcId="{0790E1B7-DAFF-4F66-B392-81FD32992095}" destId="{15B47951-E183-4C19-A3F1-0AE97EA949D4}" srcOrd="2" destOrd="0" presId="urn:microsoft.com/office/officeart/2005/8/layout/radial1"/>
    <dgm:cxn modelId="{1B4243D2-60D2-485C-B963-D08E3E0753F2}" type="presParOf" srcId="{0790E1B7-DAFF-4F66-B392-81FD32992095}" destId="{94A2D2F1-73B7-4B52-A2D1-644DEB0C0E64}" srcOrd="3" destOrd="0" presId="urn:microsoft.com/office/officeart/2005/8/layout/radial1"/>
    <dgm:cxn modelId="{B0FB8274-7CEC-469B-B681-2F2DC98EECE4}" type="presParOf" srcId="{94A2D2F1-73B7-4B52-A2D1-644DEB0C0E64}" destId="{18F42FA2-0FEB-461D-AE5C-B10D738874F4}" srcOrd="0" destOrd="0" presId="urn:microsoft.com/office/officeart/2005/8/layout/radial1"/>
    <dgm:cxn modelId="{ABC695EB-857B-4C07-819A-E6C73EA519A5}" type="presParOf" srcId="{0790E1B7-DAFF-4F66-B392-81FD32992095}" destId="{58D0973D-7FCE-4D74-96D3-79EA204DE8D2}" srcOrd="4" destOrd="0" presId="urn:microsoft.com/office/officeart/2005/8/layout/radial1"/>
    <dgm:cxn modelId="{6611F457-4EAB-4A9A-97E9-55FD48796589}" type="presParOf" srcId="{0790E1B7-DAFF-4F66-B392-81FD32992095}" destId="{7BBF4171-D6D8-4D70-A44B-9A768EF5BF69}" srcOrd="5" destOrd="0" presId="urn:microsoft.com/office/officeart/2005/8/layout/radial1"/>
    <dgm:cxn modelId="{C98B3C30-64C9-43BC-A53C-303C01775118}" type="presParOf" srcId="{7BBF4171-D6D8-4D70-A44B-9A768EF5BF69}" destId="{E5ABF277-1D76-4010-A153-824F0252B2AF}" srcOrd="0" destOrd="0" presId="urn:microsoft.com/office/officeart/2005/8/layout/radial1"/>
    <dgm:cxn modelId="{66E6A3B2-434F-42FE-85ED-30233D03BDA7}" type="presParOf" srcId="{0790E1B7-DAFF-4F66-B392-81FD32992095}" destId="{6E90123B-6217-4FDB-BE02-A4AB96A09E9F}" srcOrd="6" destOrd="0" presId="urn:microsoft.com/office/officeart/2005/8/layout/radial1"/>
    <dgm:cxn modelId="{57AD44C3-953A-4BEF-B3C2-CA21C73A5459}" type="presParOf" srcId="{0790E1B7-DAFF-4F66-B392-81FD32992095}" destId="{D364FE51-7AC6-4093-9B7E-0BD2BDBE21FC}" srcOrd="7" destOrd="0" presId="urn:microsoft.com/office/officeart/2005/8/layout/radial1"/>
    <dgm:cxn modelId="{E48D644A-04EC-4203-A50D-C03F429FA2E3}" type="presParOf" srcId="{D364FE51-7AC6-4093-9B7E-0BD2BDBE21FC}" destId="{86EF681D-92B7-4C26-BD51-EBCD5E132D56}" srcOrd="0" destOrd="0" presId="urn:microsoft.com/office/officeart/2005/8/layout/radial1"/>
    <dgm:cxn modelId="{182AD5D4-F77E-4656-9DF8-1F762C20E2DF}" type="presParOf" srcId="{0790E1B7-DAFF-4F66-B392-81FD32992095}" destId="{C7938D42-2687-445C-B271-9025E84843CF}" srcOrd="8" destOrd="0" presId="urn:microsoft.com/office/officeart/2005/8/layout/radial1"/>
    <dgm:cxn modelId="{A29D1B3B-1538-40B8-9B06-26DCA43EF73F}" type="presParOf" srcId="{0790E1B7-DAFF-4F66-B392-81FD32992095}" destId="{74064549-1002-4F83-A189-3B36ABBC7F53}" srcOrd="9" destOrd="0" presId="urn:microsoft.com/office/officeart/2005/8/layout/radial1"/>
    <dgm:cxn modelId="{E97445F6-A1C1-4822-BBE8-E8BEC83468AB}" type="presParOf" srcId="{74064549-1002-4F83-A189-3B36ABBC7F53}" destId="{7C99C5A6-4CE0-41F3-8E11-F1C320231CE1}" srcOrd="0" destOrd="0" presId="urn:microsoft.com/office/officeart/2005/8/layout/radial1"/>
    <dgm:cxn modelId="{AA958D8B-71F4-4EFD-BF32-39C4AF8313F2}" type="presParOf" srcId="{0790E1B7-DAFF-4F66-B392-81FD32992095}" destId="{DC6AC1BA-3DBF-480C-9371-1970D21D2B96}" srcOrd="10" destOrd="0" presId="urn:microsoft.com/office/officeart/2005/8/layout/radial1"/>
    <dgm:cxn modelId="{E5A2AC98-9F2A-4525-A5D5-A6D19E9D13BC}" type="presParOf" srcId="{0790E1B7-DAFF-4F66-B392-81FD32992095}" destId="{101BC08A-E5AB-4DC3-B300-BB644312D8D7}" srcOrd="11" destOrd="0" presId="urn:microsoft.com/office/officeart/2005/8/layout/radial1"/>
    <dgm:cxn modelId="{00434E7B-AA8E-49C4-96FC-B1E0ACDDFAA9}" type="presParOf" srcId="{101BC08A-E5AB-4DC3-B300-BB644312D8D7}" destId="{1D319151-F304-47C6-932D-D8B0727C06F5}" srcOrd="0" destOrd="0" presId="urn:microsoft.com/office/officeart/2005/8/layout/radial1"/>
    <dgm:cxn modelId="{8507B319-4795-4D2C-AD66-F169B044E5BD}" type="presParOf" srcId="{0790E1B7-DAFF-4F66-B392-81FD32992095}" destId="{E646F448-E805-48DE-9741-0CE1194F2605}" srcOrd="12" destOrd="0" presId="urn:microsoft.com/office/officeart/2005/8/layout/radial1"/>
    <dgm:cxn modelId="{97D732C5-5552-4DB8-AC93-BA907608F322}" type="presParOf" srcId="{0790E1B7-DAFF-4F66-B392-81FD32992095}" destId="{0DF5FAE0-3F7D-48B3-8D48-C1798723B78F}" srcOrd="13" destOrd="0" presId="urn:microsoft.com/office/officeart/2005/8/layout/radial1"/>
    <dgm:cxn modelId="{7181CC18-C9F1-4D67-B5A3-93C9D4C426AA}" type="presParOf" srcId="{0DF5FAE0-3F7D-48B3-8D48-C1798723B78F}" destId="{B95706D2-98E9-4BF7-90B2-9FA55F8A2A48}" srcOrd="0" destOrd="0" presId="urn:microsoft.com/office/officeart/2005/8/layout/radial1"/>
    <dgm:cxn modelId="{060CE5CE-37EE-4DEC-88E9-C275667E7623}" type="presParOf" srcId="{0790E1B7-DAFF-4F66-B392-81FD32992095}" destId="{9A05EE87-DA7E-4AC0-B761-AFEAC08E6811}" srcOrd="14" destOrd="0" presId="urn:microsoft.com/office/officeart/2005/8/layout/radial1"/>
    <dgm:cxn modelId="{88ECB8A9-53ED-44F5-8030-868DC1440DFF}" type="presParOf" srcId="{0790E1B7-DAFF-4F66-B392-81FD32992095}" destId="{289DFCEB-4B79-4751-9876-483A3483E164}" srcOrd="15" destOrd="0" presId="urn:microsoft.com/office/officeart/2005/8/layout/radial1"/>
    <dgm:cxn modelId="{E1D0BE6D-38E7-4F65-A1EF-1F4847C8ACB8}" type="presParOf" srcId="{289DFCEB-4B79-4751-9876-483A3483E164}" destId="{A721A672-B2D6-4468-AF2D-7EEE231F97E9}" srcOrd="0" destOrd="0" presId="urn:microsoft.com/office/officeart/2005/8/layout/radial1"/>
    <dgm:cxn modelId="{D2334492-0A5E-406E-BDE1-34931A6B8680}" type="presParOf" srcId="{0790E1B7-DAFF-4F66-B392-81FD32992095}" destId="{15063176-6797-4B81-AFBC-D39EA6890F81}" srcOrd="16" destOrd="0" presId="urn:microsoft.com/office/officeart/2005/8/layout/radial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85AD3E-ECCA-414A-826D-48287E6DCD3D}">
      <dsp:nvSpPr>
        <dsp:cNvPr id="0" name=""/>
        <dsp:cNvSpPr/>
      </dsp:nvSpPr>
      <dsp:spPr>
        <a:xfrm>
          <a:off x="1462702" y="1029588"/>
          <a:ext cx="605077" cy="605077"/>
        </a:xfrm>
        <a:prstGeom prst="ellipse">
          <a:avLst/>
        </a:prstGeom>
        <a:solidFill>
          <a:schemeClr val="accent1">
            <a:hueOff val="0"/>
            <a:satOff val="0"/>
            <a:lumOff val="0"/>
            <a:alphaOff val="0"/>
          </a:schemeClr>
        </a:solidFill>
        <a:ln w="25400" cap="flat" cmpd="sng" algn="ctr">
          <a:solidFill>
            <a:schemeClr val="tx1"/>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Oswald Medium" panose="02000603000000000000" pitchFamily="2" charset="0"/>
            </a:rPr>
            <a:t>DALLIS</a:t>
          </a:r>
        </a:p>
      </dsp:txBody>
      <dsp:txXfrm>
        <a:off x="1551313" y="1118199"/>
        <a:ext cx="427855" cy="427855"/>
      </dsp:txXfrm>
    </dsp:sp>
    <dsp:sp modelId="{AFCC1B4E-76DF-457D-B843-EF55C4AFEA77}">
      <dsp:nvSpPr>
        <dsp:cNvPr id="0" name=""/>
        <dsp:cNvSpPr/>
      </dsp:nvSpPr>
      <dsp:spPr>
        <a:xfrm rot="16200000">
          <a:off x="1553751" y="802674"/>
          <a:ext cx="422978" cy="30849"/>
        </a:xfrm>
        <a:custGeom>
          <a:avLst/>
          <a:gdLst/>
          <a:ahLst/>
          <a:cxnLst/>
          <a:rect l="0" t="0" r="0" b="0"/>
          <a:pathLst>
            <a:path>
              <a:moveTo>
                <a:pt x="0" y="15424"/>
              </a:moveTo>
              <a:lnTo>
                <a:pt x="422978" y="15424"/>
              </a:lnTo>
            </a:path>
          </a:pathLst>
        </a:custGeom>
        <a:noFill/>
        <a:ln w="25400" cap="flat" cmpd="sng" algn="ctr">
          <a:solidFill>
            <a:schemeClr val="accent1">
              <a:shade val="60000"/>
              <a:hueOff val="0"/>
              <a:satOff val="0"/>
              <a:lumOff val="0"/>
              <a:alphaOff val="0"/>
            </a:schemeClr>
          </a:solidFill>
          <a:prstDash val="solid"/>
        </a:ln>
        <a:effectLst>
          <a:glow rad="63500">
            <a:schemeClr val="accent1">
              <a:satMod val="175000"/>
              <a:alpha val="40000"/>
            </a:schemeClr>
          </a:glow>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754666" y="807524"/>
        <a:ext cx="21148" cy="21148"/>
      </dsp:txXfrm>
    </dsp:sp>
    <dsp:sp modelId="{15B47951-E183-4C19-A3F1-0AE97EA949D4}">
      <dsp:nvSpPr>
        <dsp:cNvPr id="0" name=""/>
        <dsp:cNvSpPr/>
      </dsp:nvSpPr>
      <dsp:spPr>
        <a:xfrm>
          <a:off x="1462702" y="1532"/>
          <a:ext cx="605077" cy="605077"/>
        </a:xfrm>
        <a:prstGeom prst="ellipse">
          <a:avLst/>
        </a:prstGeom>
        <a:solidFill>
          <a:srgbClr val="5D9EB1"/>
        </a:solidFill>
        <a:ln w="25400" cap="flat" cmpd="sng" algn="ctr">
          <a:solidFill>
            <a:srgbClr val="5D9EB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latin typeface="Oswald Medium" panose="02000603000000000000" pitchFamily="2" charset="0"/>
            </a:rPr>
            <a:t>JESS</a:t>
          </a:r>
        </a:p>
      </dsp:txBody>
      <dsp:txXfrm>
        <a:off x="1551313" y="90143"/>
        <a:ext cx="427855" cy="427855"/>
      </dsp:txXfrm>
    </dsp:sp>
    <dsp:sp modelId="{94A2D2F1-73B7-4B52-A2D1-644DEB0C0E64}">
      <dsp:nvSpPr>
        <dsp:cNvPr id="0" name=""/>
        <dsp:cNvSpPr/>
      </dsp:nvSpPr>
      <dsp:spPr>
        <a:xfrm rot="18900000">
          <a:off x="1917224" y="953229"/>
          <a:ext cx="422978" cy="30849"/>
        </a:xfrm>
        <a:custGeom>
          <a:avLst/>
          <a:gdLst/>
          <a:ahLst/>
          <a:cxnLst/>
          <a:rect l="0" t="0" r="0" b="0"/>
          <a:pathLst>
            <a:path>
              <a:moveTo>
                <a:pt x="0" y="15424"/>
              </a:moveTo>
              <a:lnTo>
                <a:pt x="422978" y="15424"/>
              </a:lnTo>
            </a:path>
          </a:pathLst>
        </a:custGeom>
        <a:noFill/>
        <a:ln w="25400" cap="flat" cmpd="sng" algn="ctr">
          <a:solidFill>
            <a:schemeClr val="accent1">
              <a:shade val="60000"/>
              <a:hueOff val="0"/>
              <a:satOff val="0"/>
              <a:lumOff val="0"/>
              <a:alphaOff val="0"/>
            </a:schemeClr>
          </a:solidFill>
          <a:prstDash val="solid"/>
        </a:ln>
        <a:effectLst>
          <a:glow rad="63500">
            <a:schemeClr val="accent1">
              <a:satMod val="175000"/>
              <a:alpha val="40000"/>
            </a:schemeClr>
          </a:glow>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118139" y="958080"/>
        <a:ext cx="21148" cy="21148"/>
      </dsp:txXfrm>
    </dsp:sp>
    <dsp:sp modelId="{58D0973D-7FCE-4D74-96D3-79EA204DE8D2}">
      <dsp:nvSpPr>
        <dsp:cNvPr id="0" name=""/>
        <dsp:cNvSpPr/>
      </dsp:nvSpPr>
      <dsp:spPr>
        <a:xfrm>
          <a:off x="2189647" y="302643"/>
          <a:ext cx="605077" cy="605077"/>
        </a:xfrm>
        <a:prstGeom prst="ellipse">
          <a:avLst/>
        </a:prstGeom>
        <a:solidFill>
          <a:srgbClr val="5D9EB1"/>
        </a:solidFill>
        <a:ln w="25400" cap="flat" cmpd="sng" algn="ctr">
          <a:solidFill>
            <a:srgbClr val="5D9EB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latin typeface="Oswald Medium" panose="02000603000000000000" pitchFamily="2" charset="0"/>
            </a:rPr>
            <a:t>ABBIE</a:t>
          </a:r>
        </a:p>
      </dsp:txBody>
      <dsp:txXfrm>
        <a:off x="2278258" y="391254"/>
        <a:ext cx="427855" cy="427855"/>
      </dsp:txXfrm>
    </dsp:sp>
    <dsp:sp modelId="{7BBF4171-D6D8-4D70-A44B-9A768EF5BF69}">
      <dsp:nvSpPr>
        <dsp:cNvPr id="0" name=""/>
        <dsp:cNvSpPr/>
      </dsp:nvSpPr>
      <dsp:spPr>
        <a:xfrm>
          <a:off x="2067779" y="1316702"/>
          <a:ext cx="422978" cy="30849"/>
        </a:xfrm>
        <a:custGeom>
          <a:avLst/>
          <a:gdLst/>
          <a:ahLst/>
          <a:cxnLst/>
          <a:rect l="0" t="0" r="0" b="0"/>
          <a:pathLst>
            <a:path>
              <a:moveTo>
                <a:pt x="0" y="15424"/>
              </a:moveTo>
              <a:lnTo>
                <a:pt x="422978" y="15424"/>
              </a:lnTo>
            </a:path>
          </a:pathLst>
        </a:custGeom>
        <a:noFill/>
        <a:ln w="25400" cap="flat" cmpd="sng" algn="ctr">
          <a:solidFill>
            <a:schemeClr val="accent1">
              <a:shade val="60000"/>
              <a:hueOff val="0"/>
              <a:satOff val="0"/>
              <a:lumOff val="0"/>
              <a:alphaOff val="0"/>
            </a:schemeClr>
          </a:solidFill>
          <a:prstDash val="solid"/>
        </a:ln>
        <a:effectLst>
          <a:glow rad="63500">
            <a:schemeClr val="accent1">
              <a:satMod val="175000"/>
              <a:alpha val="40000"/>
            </a:schemeClr>
          </a:glow>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68694" y="1321553"/>
        <a:ext cx="21148" cy="21148"/>
      </dsp:txXfrm>
    </dsp:sp>
    <dsp:sp modelId="{6E90123B-6217-4FDB-BE02-A4AB96A09E9F}">
      <dsp:nvSpPr>
        <dsp:cNvPr id="0" name=""/>
        <dsp:cNvSpPr/>
      </dsp:nvSpPr>
      <dsp:spPr>
        <a:xfrm>
          <a:off x="2490758" y="1029588"/>
          <a:ext cx="605077" cy="605077"/>
        </a:xfrm>
        <a:prstGeom prst="ellipse">
          <a:avLst/>
        </a:prstGeom>
        <a:solidFill>
          <a:srgbClr val="00546B">
            <a:hueOff val="0"/>
            <a:satOff val="0"/>
            <a:lumOff val="0"/>
            <a:alphaOff val="0"/>
          </a:srgbClr>
        </a:solidFill>
        <a:ln w="25400" cap="flat" cmpd="sng" algn="ctr">
          <a:solidFill>
            <a:srgbClr val="00546B"/>
          </a:solidFill>
          <a:prstDash val="solid"/>
        </a:ln>
        <a:effectLst>
          <a:glow rad="228600">
            <a:srgbClr val="00546B">
              <a:satMod val="175000"/>
              <a:alpha val="40000"/>
            </a:srgbClr>
          </a:glow>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solidFill>
                <a:srgbClr val="FFFFFF"/>
              </a:solidFill>
              <a:latin typeface="Oswald Medium" panose="02000603000000000000" pitchFamily="2" charset="0"/>
              <a:ea typeface="+mn-ea"/>
              <a:cs typeface="+mn-cs"/>
            </a:rPr>
            <a:t>TYLER</a:t>
          </a:r>
        </a:p>
      </dsp:txBody>
      <dsp:txXfrm>
        <a:off x="2579369" y="1118199"/>
        <a:ext cx="427855" cy="427855"/>
      </dsp:txXfrm>
    </dsp:sp>
    <dsp:sp modelId="{D364FE51-7AC6-4093-9B7E-0BD2BDBE21FC}">
      <dsp:nvSpPr>
        <dsp:cNvPr id="0" name=""/>
        <dsp:cNvSpPr/>
      </dsp:nvSpPr>
      <dsp:spPr>
        <a:xfrm rot="2700000">
          <a:off x="1917224" y="1680175"/>
          <a:ext cx="422978" cy="30849"/>
        </a:xfrm>
        <a:custGeom>
          <a:avLst/>
          <a:gdLst/>
          <a:ahLst/>
          <a:cxnLst/>
          <a:rect l="0" t="0" r="0" b="0"/>
          <a:pathLst>
            <a:path>
              <a:moveTo>
                <a:pt x="0" y="15424"/>
              </a:moveTo>
              <a:lnTo>
                <a:pt x="422978" y="15424"/>
              </a:lnTo>
            </a:path>
          </a:pathLst>
        </a:custGeom>
        <a:noFill/>
        <a:ln w="25400" cap="flat" cmpd="sng" algn="ctr">
          <a:solidFill>
            <a:schemeClr val="accent1">
              <a:shade val="60000"/>
              <a:hueOff val="0"/>
              <a:satOff val="0"/>
              <a:lumOff val="0"/>
              <a:alphaOff val="0"/>
            </a:schemeClr>
          </a:solidFill>
          <a:prstDash val="solid"/>
        </a:ln>
        <a:effectLst>
          <a:glow rad="63500">
            <a:schemeClr val="accent1">
              <a:satMod val="175000"/>
              <a:alpha val="40000"/>
            </a:schemeClr>
          </a:glow>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118139" y="1685025"/>
        <a:ext cx="21148" cy="21148"/>
      </dsp:txXfrm>
    </dsp:sp>
    <dsp:sp modelId="{C7938D42-2687-445C-B271-9025E84843CF}">
      <dsp:nvSpPr>
        <dsp:cNvPr id="0" name=""/>
        <dsp:cNvSpPr/>
      </dsp:nvSpPr>
      <dsp:spPr>
        <a:xfrm>
          <a:off x="2189647" y="1756534"/>
          <a:ext cx="605077" cy="605077"/>
        </a:xfrm>
        <a:prstGeom prst="ellipse">
          <a:avLst/>
        </a:prstGeom>
        <a:solidFill>
          <a:srgbClr val="5D9EB1"/>
        </a:solidFill>
        <a:ln w="25400" cap="flat" cmpd="sng" algn="ctr">
          <a:solidFill>
            <a:srgbClr val="5D9EB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latin typeface="Oswald Medium" panose="02000603000000000000" pitchFamily="2" charset="0"/>
            </a:rPr>
            <a:t>KYLIE</a:t>
          </a:r>
        </a:p>
      </dsp:txBody>
      <dsp:txXfrm>
        <a:off x="2278258" y="1845145"/>
        <a:ext cx="427855" cy="427855"/>
      </dsp:txXfrm>
    </dsp:sp>
    <dsp:sp modelId="{74064549-1002-4F83-A189-3B36ABBC7F53}">
      <dsp:nvSpPr>
        <dsp:cNvPr id="0" name=""/>
        <dsp:cNvSpPr/>
      </dsp:nvSpPr>
      <dsp:spPr>
        <a:xfrm rot="5400000">
          <a:off x="1553751" y="1830730"/>
          <a:ext cx="422978" cy="30849"/>
        </a:xfrm>
        <a:custGeom>
          <a:avLst/>
          <a:gdLst/>
          <a:ahLst/>
          <a:cxnLst/>
          <a:rect l="0" t="0" r="0" b="0"/>
          <a:pathLst>
            <a:path>
              <a:moveTo>
                <a:pt x="0" y="15424"/>
              </a:moveTo>
              <a:lnTo>
                <a:pt x="422978" y="15424"/>
              </a:lnTo>
            </a:path>
          </a:pathLst>
        </a:custGeom>
        <a:noFill/>
        <a:ln w="25400" cap="flat" cmpd="sng" algn="ctr">
          <a:solidFill>
            <a:schemeClr val="accent1">
              <a:shade val="60000"/>
              <a:hueOff val="0"/>
              <a:satOff val="0"/>
              <a:lumOff val="0"/>
              <a:alphaOff val="0"/>
            </a:schemeClr>
          </a:solidFill>
          <a:prstDash val="solid"/>
        </a:ln>
        <a:effectLst>
          <a:glow rad="63500">
            <a:schemeClr val="accent1">
              <a:satMod val="175000"/>
              <a:alpha val="40000"/>
            </a:schemeClr>
          </a:glow>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754666" y="1835581"/>
        <a:ext cx="21148" cy="21148"/>
      </dsp:txXfrm>
    </dsp:sp>
    <dsp:sp modelId="{DC6AC1BA-3DBF-480C-9371-1970D21D2B96}">
      <dsp:nvSpPr>
        <dsp:cNvPr id="0" name=""/>
        <dsp:cNvSpPr/>
      </dsp:nvSpPr>
      <dsp:spPr>
        <a:xfrm>
          <a:off x="1462702" y="2057644"/>
          <a:ext cx="605077" cy="605077"/>
        </a:xfrm>
        <a:prstGeom prst="ellipse">
          <a:avLst/>
        </a:prstGeom>
        <a:solidFill>
          <a:srgbClr val="5D9EB1"/>
        </a:solidFill>
        <a:ln w="25400" cap="flat" cmpd="sng" algn="ctr">
          <a:solidFill>
            <a:srgbClr val="5D9EB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latin typeface="Oswald Medium" panose="02000603000000000000" pitchFamily="2" charset="0"/>
            </a:rPr>
            <a:t>DARREN</a:t>
          </a:r>
        </a:p>
      </dsp:txBody>
      <dsp:txXfrm>
        <a:off x="1551313" y="2146255"/>
        <a:ext cx="427855" cy="427855"/>
      </dsp:txXfrm>
    </dsp:sp>
    <dsp:sp modelId="{101BC08A-E5AB-4DC3-B300-BB644312D8D7}">
      <dsp:nvSpPr>
        <dsp:cNvPr id="0" name=""/>
        <dsp:cNvSpPr/>
      </dsp:nvSpPr>
      <dsp:spPr>
        <a:xfrm rot="8100000">
          <a:off x="1190278" y="1680175"/>
          <a:ext cx="422978" cy="30849"/>
        </a:xfrm>
        <a:custGeom>
          <a:avLst/>
          <a:gdLst/>
          <a:ahLst/>
          <a:cxnLst/>
          <a:rect l="0" t="0" r="0" b="0"/>
          <a:pathLst>
            <a:path>
              <a:moveTo>
                <a:pt x="0" y="15424"/>
              </a:moveTo>
              <a:lnTo>
                <a:pt x="422978" y="15424"/>
              </a:lnTo>
            </a:path>
          </a:pathLst>
        </a:custGeom>
        <a:noFill/>
        <a:ln w="25400" cap="flat" cmpd="sng" algn="ctr">
          <a:solidFill>
            <a:schemeClr val="accent1">
              <a:shade val="60000"/>
              <a:hueOff val="0"/>
              <a:satOff val="0"/>
              <a:lumOff val="0"/>
              <a:alphaOff val="0"/>
            </a:schemeClr>
          </a:solidFill>
          <a:prstDash val="solid"/>
        </a:ln>
        <a:effectLst>
          <a:glow rad="63500">
            <a:schemeClr val="accent1">
              <a:satMod val="175000"/>
              <a:alpha val="40000"/>
            </a:schemeClr>
          </a:glow>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391193" y="1685025"/>
        <a:ext cx="21148" cy="21148"/>
      </dsp:txXfrm>
    </dsp:sp>
    <dsp:sp modelId="{E646F448-E805-48DE-9741-0CE1194F2605}">
      <dsp:nvSpPr>
        <dsp:cNvPr id="0" name=""/>
        <dsp:cNvSpPr/>
      </dsp:nvSpPr>
      <dsp:spPr>
        <a:xfrm>
          <a:off x="735756" y="1756534"/>
          <a:ext cx="605077" cy="605077"/>
        </a:xfrm>
        <a:prstGeom prst="ellipse">
          <a:avLst/>
        </a:prstGeom>
        <a:solidFill>
          <a:srgbClr val="5D9EB1"/>
        </a:solidFill>
        <a:ln w="25400" cap="flat" cmpd="sng" algn="ctr">
          <a:solidFill>
            <a:srgbClr val="5D9EB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latin typeface="Oswald Medium" panose="02000603000000000000" pitchFamily="2" charset="0"/>
            </a:rPr>
            <a:t>KAYLIE</a:t>
          </a:r>
        </a:p>
      </dsp:txBody>
      <dsp:txXfrm>
        <a:off x="824367" y="1845145"/>
        <a:ext cx="427855" cy="427855"/>
      </dsp:txXfrm>
    </dsp:sp>
    <dsp:sp modelId="{0DF5FAE0-3F7D-48B3-8D48-C1798723B78F}">
      <dsp:nvSpPr>
        <dsp:cNvPr id="0" name=""/>
        <dsp:cNvSpPr/>
      </dsp:nvSpPr>
      <dsp:spPr>
        <a:xfrm rot="10800000">
          <a:off x="1039723" y="1316702"/>
          <a:ext cx="422978" cy="30849"/>
        </a:xfrm>
        <a:custGeom>
          <a:avLst/>
          <a:gdLst/>
          <a:ahLst/>
          <a:cxnLst/>
          <a:rect l="0" t="0" r="0" b="0"/>
          <a:pathLst>
            <a:path>
              <a:moveTo>
                <a:pt x="0" y="15424"/>
              </a:moveTo>
              <a:lnTo>
                <a:pt x="422978" y="15424"/>
              </a:lnTo>
            </a:path>
          </a:pathLst>
        </a:custGeom>
        <a:noFill/>
        <a:ln w="25400" cap="flat" cmpd="sng" algn="ctr">
          <a:solidFill>
            <a:schemeClr val="accent1">
              <a:shade val="60000"/>
              <a:hueOff val="0"/>
              <a:satOff val="0"/>
              <a:lumOff val="0"/>
              <a:alphaOff val="0"/>
            </a:schemeClr>
          </a:solidFill>
          <a:prstDash val="solid"/>
        </a:ln>
        <a:effectLst>
          <a:glow rad="63500">
            <a:schemeClr val="accent1">
              <a:satMod val="175000"/>
              <a:alpha val="40000"/>
            </a:schemeClr>
          </a:glow>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240638" y="1321553"/>
        <a:ext cx="21148" cy="21148"/>
      </dsp:txXfrm>
    </dsp:sp>
    <dsp:sp modelId="{9A05EE87-DA7E-4AC0-B761-AFEAC08E6811}">
      <dsp:nvSpPr>
        <dsp:cNvPr id="0" name=""/>
        <dsp:cNvSpPr/>
      </dsp:nvSpPr>
      <dsp:spPr>
        <a:xfrm>
          <a:off x="434645" y="1029588"/>
          <a:ext cx="605077" cy="605077"/>
        </a:xfrm>
        <a:prstGeom prst="ellipse">
          <a:avLst/>
        </a:prstGeom>
        <a:solidFill>
          <a:srgbClr val="00546B">
            <a:hueOff val="0"/>
            <a:satOff val="0"/>
            <a:lumOff val="0"/>
            <a:alphaOff val="0"/>
          </a:srgbClr>
        </a:solidFill>
        <a:ln w="25400" cap="flat" cmpd="sng" algn="ctr">
          <a:solidFill>
            <a:srgbClr val="00546B"/>
          </a:solidFill>
          <a:prstDash val="solid"/>
        </a:ln>
        <a:effectLst>
          <a:glow rad="228600">
            <a:srgbClr val="00546B">
              <a:satMod val="175000"/>
              <a:alpha val="40000"/>
            </a:srgbClr>
          </a:glow>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solidFill>
                <a:srgbClr val="FFFFFF"/>
              </a:solidFill>
              <a:latin typeface="Oswald Medium" panose="02000603000000000000" pitchFamily="2" charset="0"/>
              <a:ea typeface="+mn-ea"/>
              <a:cs typeface="+mn-cs"/>
            </a:rPr>
            <a:t>NEIL</a:t>
          </a:r>
        </a:p>
      </dsp:txBody>
      <dsp:txXfrm>
        <a:off x="523256" y="1118199"/>
        <a:ext cx="427855" cy="427855"/>
      </dsp:txXfrm>
    </dsp:sp>
    <dsp:sp modelId="{289DFCEB-4B79-4751-9876-483A3483E164}">
      <dsp:nvSpPr>
        <dsp:cNvPr id="0" name=""/>
        <dsp:cNvSpPr/>
      </dsp:nvSpPr>
      <dsp:spPr>
        <a:xfrm rot="13500000">
          <a:off x="1190278" y="953229"/>
          <a:ext cx="422978" cy="30849"/>
        </a:xfrm>
        <a:custGeom>
          <a:avLst/>
          <a:gdLst/>
          <a:ahLst/>
          <a:cxnLst/>
          <a:rect l="0" t="0" r="0" b="0"/>
          <a:pathLst>
            <a:path>
              <a:moveTo>
                <a:pt x="0" y="15424"/>
              </a:moveTo>
              <a:lnTo>
                <a:pt x="422978" y="15424"/>
              </a:lnTo>
            </a:path>
          </a:pathLst>
        </a:custGeom>
        <a:noFill/>
        <a:ln w="25400" cap="flat" cmpd="sng" algn="ctr">
          <a:solidFill>
            <a:schemeClr val="accent1">
              <a:shade val="60000"/>
              <a:hueOff val="0"/>
              <a:satOff val="0"/>
              <a:lumOff val="0"/>
              <a:alphaOff val="0"/>
            </a:schemeClr>
          </a:solidFill>
          <a:prstDash val="solid"/>
        </a:ln>
        <a:effectLst>
          <a:glow rad="63500">
            <a:schemeClr val="accent1">
              <a:satMod val="175000"/>
              <a:alpha val="40000"/>
            </a:schemeClr>
          </a:glow>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391193" y="958080"/>
        <a:ext cx="21148" cy="21148"/>
      </dsp:txXfrm>
    </dsp:sp>
    <dsp:sp modelId="{15063176-6797-4B81-AFBC-D39EA6890F81}">
      <dsp:nvSpPr>
        <dsp:cNvPr id="0" name=""/>
        <dsp:cNvSpPr/>
      </dsp:nvSpPr>
      <dsp:spPr>
        <a:xfrm>
          <a:off x="735756" y="302643"/>
          <a:ext cx="605077" cy="605077"/>
        </a:xfrm>
        <a:prstGeom prst="ellipse">
          <a:avLst/>
        </a:prstGeom>
        <a:solidFill>
          <a:srgbClr val="5D9EB1"/>
        </a:solidFill>
        <a:ln w="25400" cap="flat" cmpd="sng" algn="ctr">
          <a:solidFill>
            <a:srgbClr val="5D9EB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latin typeface="Oswald Medium" panose="02000603000000000000" pitchFamily="2" charset="0"/>
            </a:rPr>
            <a:t>CANDY</a:t>
          </a:r>
        </a:p>
      </dsp:txBody>
      <dsp:txXfrm>
        <a:off x="824367" y="391254"/>
        <a:ext cx="427855" cy="427855"/>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0.75774</cdr:x>
      <cdr:y>0</cdr:y>
    </cdr:from>
    <cdr:to>
      <cdr:x>0.92132</cdr:x>
      <cdr:y>0.09026</cdr:y>
    </cdr:to>
    <cdr:sp macro="" textlink="">
      <cdr:nvSpPr>
        <cdr:cNvPr id="2" name="TextBox 1">
          <a:extLst xmlns:a="http://schemas.openxmlformats.org/drawingml/2006/main">
            <a:ext uri="{FF2B5EF4-FFF2-40B4-BE49-F238E27FC236}">
              <a16:creationId xmlns:a16="http://schemas.microsoft.com/office/drawing/2014/main" id="{437B640E-801C-38D7-9349-2661E42DDC68}"/>
            </a:ext>
          </a:extLst>
        </cdr:cNvPr>
        <cdr:cNvSpPr txBox="1"/>
      </cdr:nvSpPr>
      <cdr:spPr>
        <a:xfrm xmlns:a="http://schemas.openxmlformats.org/drawingml/2006/main">
          <a:off x="3712668" y="0"/>
          <a:ext cx="801487" cy="27108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800" dirty="0">
            <a:solidFill>
              <a:srgbClr val="12121F"/>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0.76036</cdr:x>
      <cdr:y>0</cdr:y>
    </cdr:from>
    <cdr:to>
      <cdr:x>0.92394</cdr:x>
      <cdr:y>0.09026</cdr:y>
    </cdr:to>
    <cdr:sp macro="" textlink="">
      <cdr:nvSpPr>
        <cdr:cNvPr id="2" name="TextBox 1">
          <a:extLst xmlns:a="http://schemas.openxmlformats.org/drawingml/2006/main">
            <a:ext uri="{FF2B5EF4-FFF2-40B4-BE49-F238E27FC236}">
              <a16:creationId xmlns:a16="http://schemas.microsoft.com/office/drawing/2014/main" id="{437B640E-801C-38D7-9349-2661E42DDC68}"/>
            </a:ext>
          </a:extLst>
        </cdr:cNvPr>
        <cdr:cNvSpPr txBox="1"/>
      </cdr:nvSpPr>
      <cdr:spPr>
        <a:xfrm xmlns:a="http://schemas.openxmlformats.org/drawingml/2006/main">
          <a:off x="3725486" y="-1049502"/>
          <a:ext cx="801487" cy="27108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800" dirty="0">
            <a:solidFill>
              <a:srgbClr val="12121F"/>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D124EC4-5AFA-C792-F3FB-AE38668B2A23}"/>
              </a:ext>
            </a:extLst>
          </p:cNvPr>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a:extLst>
              <a:ext uri="{FF2B5EF4-FFF2-40B4-BE49-F238E27FC236}">
                <a16:creationId xmlns:a16="http://schemas.microsoft.com/office/drawing/2014/main" id="{05D68FA0-CA8B-7041-ABD9-A794FF3E94DD}"/>
              </a:ext>
            </a:extLst>
          </p:cNvPr>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F3648D25-8B82-48B0-86E7-D534A420C34B}" type="datetimeFigureOut">
              <a:rPr lang="en-US" smtClean="0"/>
              <a:t>4/18/2025</a:t>
            </a:fld>
            <a:endParaRPr lang="en-US"/>
          </a:p>
        </p:txBody>
      </p:sp>
      <p:sp>
        <p:nvSpPr>
          <p:cNvPr id="4" name="Footer Placeholder 3">
            <a:extLst>
              <a:ext uri="{FF2B5EF4-FFF2-40B4-BE49-F238E27FC236}">
                <a16:creationId xmlns:a16="http://schemas.microsoft.com/office/drawing/2014/main" id="{CE9B9ACB-82E5-15EB-BC15-2830922E7C5C}"/>
              </a:ext>
            </a:extLst>
          </p:cNvPr>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0788CDE-59D2-1C5C-A511-B1527F4C30D8}"/>
              </a:ext>
            </a:extLst>
          </p:cNvPr>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9BDCC789-8DFE-41A7-B55A-A4F5749BD584}" type="slidenum">
              <a:rPr lang="en-US" smtClean="0"/>
              <a:t>‹#›</a:t>
            </a:fld>
            <a:endParaRPr lang="en-US"/>
          </a:p>
        </p:txBody>
      </p:sp>
    </p:spTree>
    <p:extLst>
      <p:ext uri="{BB962C8B-B14F-4D97-AF65-F5344CB8AC3E}">
        <p14:creationId xmlns:p14="http://schemas.microsoft.com/office/powerpoint/2010/main" val="2695484510"/>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3-25T19:49:26.360"/>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1,'7948'6909,"-7939"-6901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14:55:53.518"/>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1,'528'459,"-527"-459</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14:55:53.519"/>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1,'528'459,"-527"-459</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14:55:53.520"/>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1,'528'459,"-527"-459</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21:21:18.211"/>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1,'1626'1465,"-1624"-1464</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21:21:42.148"/>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1,'1626'1465,"-1624"-1464</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21:21:45.640"/>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1,'1626'1465,"-1624"-1464</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21:21:49.958"/>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1,'1626'1465,"-1624"-1464</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3-25T19:44:52.001"/>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1,'5287'4595,"-5281"-4589</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14:57:08.715"/>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1,'528'459,"-527"-459</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14:57:08.716"/>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1,'528'459,"-527"-459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7T17:42:36.539"/>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1,'7722'6712,"-7713"-6703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14:57:08.716"/>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1,'528'459,"-527"-459</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7T19:09:27.712"/>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1,'7864'6836,"-7854"-6827</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1-31T18:41:13.861"/>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1,'6470'5624,"-6462"-5617</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03:01:24.231"/>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1,'528'459,"-527"-459</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14:54:25.142"/>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1,'528'459,"-527"-459</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11T14:54:32.254"/>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1,'528'459,"-527"-459</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4T22:08:26.896"/>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1,'4970'4320,"-4964"-4315</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7T17:12:07.669"/>
    </inkml:context>
    <inkml:brush xml:id="br0">
      <inkml:brushProperty name="width" value="0.07056" units="cm"/>
      <inkml:brushProperty name="height" value="0.07056" units="cm"/>
      <inkml:brushProperty name="color" value="#91C355"/>
      <inkml:brushProperty name="ignorePressure" value="1"/>
    </inkml:brush>
  </inkml:definitions>
  <inkml:trace contextRef="#ctx0" brushRef="#br0">0 1,'6978'6065,"-6970"-6057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vl1pPr>
          </a:lstStyle>
          <a:p>
            <a:fld id="{8BCDEC4B-C741-4EAB-964C-F9233566A665}" type="datetimeFigureOut">
              <a:rPr lang="en-US" smtClean="0"/>
              <a:t>4/18/2025</a:t>
            </a:fld>
            <a:endParaRPr lang="en-US"/>
          </a:p>
        </p:txBody>
      </p:sp>
      <p:sp>
        <p:nvSpPr>
          <p:cNvPr id="4" name="Slide Image Placeholder 3"/>
          <p:cNvSpPr>
            <a:spLocks noGrp="1" noRot="1" noChangeAspect="1"/>
          </p:cNvSpPr>
          <p:nvPr>
            <p:ph type="sldImg" idx="2"/>
          </p:nvPr>
        </p:nvSpPr>
        <p:spPr>
          <a:xfrm>
            <a:off x="395288" y="692150"/>
            <a:ext cx="6159500" cy="3463925"/>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vl1pPr>
          </a:lstStyle>
          <a:p>
            <a:fld id="{28E266F0-CB73-4052-B9A7-CF70A0CA67A9}" type="slidenum">
              <a:rPr lang="en-US" smtClean="0"/>
              <a:t>‹#›</a:t>
            </a:fld>
            <a:endParaRPr lang="en-US"/>
          </a:p>
        </p:txBody>
      </p:sp>
    </p:spTree>
    <p:extLst>
      <p:ext uri="{BB962C8B-B14F-4D97-AF65-F5344CB8AC3E}">
        <p14:creationId xmlns:p14="http://schemas.microsoft.com/office/powerpoint/2010/main" val="37313568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1</a:t>
            </a:fld>
            <a:endParaRPr lang="en-US"/>
          </a:p>
        </p:txBody>
      </p:sp>
    </p:spTree>
    <p:extLst>
      <p:ext uri="{BB962C8B-B14F-4D97-AF65-F5344CB8AC3E}">
        <p14:creationId xmlns:p14="http://schemas.microsoft.com/office/powerpoint/2010/main" val="1850779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10</a:t>
            </a:fld>
            <a:endParaRPr lang="en-US"/>
          </a:p>
        </p:txBody>
      </p:sp>
    </p:spTree>
    <p:extLst>
      <p:ext uri="{BB962C8B-B14F-4D97-AF65-F5344CB8AC3E}">
        <p14:creationId xmlns:p14="http://schemas.microsoft.com/office/powerpoint/2010/main" val="39561299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11</a:t>
            </a:fld>
            <a:endParaRPr lang="en-US"/>
          </a:p>
        </p:txBody>
      </p:sp>
    </p:spTree>
    <p:extLst>
      <p:ext uri="{BB962C8B-B14F-4D97-AF65-F5344CB8AC3E}">
        <p14:creationId xmlns:p14="http://schemas.microsoft.com/office/powerpoint/2010/main" val="21165550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337FE2B-452C-415A-82B1-3684ADD257A6}" type="slidenum">
              <a:rPr lang="en-US" smtClean="0"/>
              <a:t>12</a:t>
            </a:fld>
            <a:endParaRPr lang="en-US"/>
          </a:p>
        </p:txBody>
      </p:sp>
    </p:spTree>
    <p:extLst>
      <p:ext uri="{BB962C8B-B14F-4D97-AF65-F5344CB8AC3E}">
        <p14:creationId xmlns:p14="http://schemas.microsoft.com/office/powerpoint/2010/main" val="2148525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13</a:t>
            </a:fld>
            <a:endParaRPr lang="en-US"/>
          </a:p>
        </p:txBody>
      </p:sp>
    </p:spTree>
    <p:extLst>
      <p:ext uri="{BB962C8B-B14F-4D97-AF65-F5344CB8AC3E}">
        <p14:creationId xmlns:p14="http://schemas.microsoft.com/office/powerpoint/2010/main" val="1993999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14</a:t>
            </a:fld>
            <a:endParaRPr lang="en-US"/>
          </a:p>
        </p:txBody>
      </p:sp>
    </p:spTree>
    <p:extLst>
      <p:ext uri="{BB962C8B-B14F-4D97-AF65-F5344CB8AC3E}">
        <p14:creationId xmlns:p14="http://schemas.microsoft.com/office/powerpoint/2010/main" val="3915081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15</a:t>
            </a:fld>
            <a:endParaRPr lang="en-US"/>
          </a:p>
        </p:txBody>
      </p:sp>
    </p:spTree>
    <p:extLst>
      <p:ext uri="{BB962C8B-B14F-4D97-AF65-F5344CB8AC3E}">
        <p14:creationId xmlns:p14="http://schemas.microsoft.com/office/powerpoint/2010/main" val="3503813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16</a:t>
            </a:fld>
            <a:endParaRPr lang="en-US"/>
          </a:p>
        </p:txBody>
      </p:sp>
    </p:spTree>
    <p:extLst>
      <p:ext uri="{BB962C8B-B14F-4D97-AF65-F5344CB8AC3E}">
        <p14:creationId xmlns:p14="http://schemas.microsoft.com/office/powerpoint/2010/main" val="1096470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51494" lvl="1" indent="-289036">
              <a:lnSpc>
                <a:spcPct val="115000"/>
              </a:lnSpc>
              <a:spcAft>
                <a:spcPts val="809"/>
              </a:spcAft>
              <a:buSzPts val="1000"/>
              <a:buFont typeface="Courier New" panose="02070309020205020404" pitchFamily="49" charset="0"/>
              <a:buChar char="o"/>
              <a:tabLst>
                <a:tab pos="924916"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Everyone has talent.  What is talent?</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Talent is a naturally recurring pattern of thought, feeling, or behavior that can be productively applied. </a:t>
            </a: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Talent is a potential strength. </a:t>
            </a: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We often overlook our natural talent   - We often think of talents as singing, playing the piano, throwing a football as natural talents, not:  organizing, influencing others…</a:t>
            </a: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Most people take their talents for granted – doesn’t everyone do that?</a:t>
            </a: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How do we get the awareness and language to describe that talent?</a:t>
            </a: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17</a:t>
            </a:fld>
            <a:endParaRPr lang="en-US"/>
          </a:p>
        </p:txBody>
      </p:sp>
    </p:spTree>
    <p:extLst>
      <p:ext uri="{BB962C8B-B14F-4D97-AF65-F5344CB8AC3E}">
        <p14:creationId xmlns:p14="http://schemas.microsoft.com/office/powerpoint/2010/main" val="3001996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51494" lvl="1" indent="-289036">
              <a:lnSpc>
                <a:spcPct val="107000"/>
              </a:lnSpc>
              <a:spcAft>
                <a:spcPts val="809"/>
              </a:spcAft>
              <a:buSzPts val="1000"/>
              <a:buFont typeface="Courier New" panose="02070309020205020404" pitchFamily="49" charset="0"/>
              <a:buChar char="o"/>
              <a:tabLst>
                <a:tab pos="924916"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Learn to Look!  Talent Scout</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Now that you have the language to describe this talent.</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Where is this natural talent showing up?  Learn to look.</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Look for…yearning, rapid learning, flow, glimpses of excellence…</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Listen to what others are saying – appreciation and value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A leader should know their strengths as a carpenter knows their tools. – Don Clifton</a:t>
            </a:r>
            <a:endParaRPr lang="en-US" kern="100">
              <a:latin typeface="Aptos" panose="020B0004020202020204" pitchFamily="34" charset="0"/>
              <a:ea typeface="Aptos" panose="020B000402020202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18</a:t>
            </a:fld>
            <a:endParaRPr lang="en-US"/>
          </a:p>
        </p:txBody>
      </p:sp>
    </p:spTree>
    <p:extLst>
      <p:ext uri="{BB962C8B-B14F-4D97-AF65-F5344CB8AC3E}">
        <p14:creationId xmlns:p14="http://schemas.microsoft.com/office/powerpoint/2010/main" val="31360430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51494" lvl="1" indent="-289036">
              <a:lnSpc>
                <a:spcPct val="107000"/>
              </a:lnSpc>
              <a:spcAft>
                <a:spcPts val="809"/>
              </a:spcAft>
              <a:buSzPts val="1000"/>
              <a:buFont typeface="Courier New" panose="02070309020205020404" pitchFamily="49" charset="0"/>
              <a:buChar char="o"/>
              <a:tabLst>
                <a:tab pos="924916"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Build Talent into Strength</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Now you have the </a:t>
            </a:r>
            <a:r>
              <a:rPr lang="en-US" b="1" kern="0">
                <a:latin typeface="Aptos" panose="020B0004020202020204" pitchFamily="34" charset="0"/>
                <a:ea typeface="Times New Roman" panose="02020603050405020304" pitchFamily="18" charset="0"/>
                <a:cs typeface="Aptos" panose="020B0004020202020204" pitchFamily="34" charset="0"/>
              </a:rPr>
              <a:t>language</a:t>
            </a:r>
            <a:r>
              <a:rPr lang="en-US" kern="0">
                <a:latin typeface="Aptos" panose="020B0004020202020204" pitchFamily="34" charset="0"/>
                <a:ea typeface="Times New Roman" panose="02020603050405020304" pitchFamily="18" charset="0"/>
                <a:cs typeface="Aptos" panose="020B0004020202020204" pitchFamily="34" charset="0"/>
              </a:rPr>
              <a:t> and you are </a:t>
            </a:r>
            <a:r>
              <a:rPr lang="en-US" b="1" kern="0">
                <a:latin typeface="Aptos" panose="020B0004020202020204" pitchFamily="34" charset="0"/>
                <a:ea typeface="Times New Roman" panose="02020603050405020304" pitchFamily="18" charset="0"/>
                <a:cs typeface="Aptos" panose="020B0004020202020204" pitchFamily="34" charset="0"/>
              </a:rPr>
              <a:t>learning to look</a:t>
            </a:r>
            <a:r>
              <a:rPr lang="en-US" kern="0">
                <a:latin typeface="Aptos" panose="020B0004020202020204" pitchFamily="34" charset="0"/>
                <a:ea typeface="Times New Roman" panose="02020603050405020304" pitchFamily="18" charset="0"/>
                <a:cs typeface="Aptos" panose="020B0004020202020204" pitchFamily="34" charset="0"/>
              </a:rPr>
              <a:t> for talent</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Now it’s time to build talent into strength.</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Talents are neutral.  Strength happens with investment.</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b="1" kern="0">
                <a:latin typeface="Aptos" panose="020B0004020202020204" pitchFamily="34" charset="0"/>
                <a:ea typeface="Times New Roman" panose="02020603050405020304" pitchFamily="18" charset="0"/>
                <a:cs typeface="Aptos" panose="020B0004020202020204" pitchFamily="34" charset="0"/>
              </a:rPr>
              <a:t>Talent x Investment = Strength</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Investment – (knowledge + practice)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924916">
              <a:lnSpc>
                <a:spcPct val="115000"/>
              </a:lnSpc>
            </a:pPr>
            <a:endParaRPr lang="en-US" kern="100">
              <a:latin typeface="Aptos" panose="020B0004020202020204" pitchFamily="34" charset="0"/>
              <a:ea typeface="Aptos" panose="020B0004020202020204" pitchFamily="34" charset="0"/>
              <a:cs typeface="Times New Roman" panose="02020603050405020304" pitchFamily="18" charset="0"/>
            </a:endParaRPr>
          </a:p>
          <a:p>
            <a:pPr marL="924916">
              <a:lnSpc>
                <a:spcPct val="115000"/>
              </a:lnSpc>
            </a:pP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buSzPts val="1000"/>
              <a:buFont typeface="Courier New" panose="02070309020205020404" pitchFamily="49" charset="0"/>
              <a:buChar char="o"/>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Provide you an example of what investing in a strength can look like:</a:t>
            </a:r>
          </a:p>
          <a:p>
            <a:pPr marL="751494" lvl="1" indent="-289036">
              <a:lnSpc>
                <a:spcPct val="115000"/>
              </a:lnSpc>
              <a:buSzPts val="1000"/>
              <a:buFont typeface="Courier New" panose="02070309020205020404" pitchFamily="49" charset="0"/>
              <a:buChar char="o"/>
              <a:tabLst>
                <a:tab pos="924916" algn="l"/>
              </a:tabLst>
            </a:pPr>
            <a:endParaRPr lang="en-US" kern="0">
              <a:latin typeface="Aptos" panose="020B0004020202020204" pitchFamily="34" charset="0"/>
              <a:ea typeface="Times New Roman" panose="02020603050405020304" pitchFamily="18" charset="0"/>
              <a:cs typeface="Times New Roman" panose="02020603050405020304" pitchFamily="18" charset="0"/>
            </a:endParaRPr>
          </a:p>
          <a:p>
            <a:pPr marL="751494" lvl="1" indent="-289036">
              <a:lnSpc>
                <a:spcPct val="115000"/>
              </a:lnSpc>
              <a:buSzPts val="1000"/>
              <a:buFont typeface="Courier New" panose="02070309020205020404" pitchFamily="49" charset="0"/>
              <a:buChar char="o"/>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I tested this with my </a:t>
            </a:r>
            <a:r>
              <a:rPr lang="en-US" b="1" kern="0">
                <a:latin typeface="Aptos" panose="020B0004020202020204" pitchFamily="34" charset="0"/>
                <a:ea typeface="Times New Roman" panose="02020603050405020304" pitchFamily="18" charset="0"/>
                <a:cs typeface="Times New Roman" panose="02020603050405020304" pitchFamily="18" charset="0"/>
              </a:rPr>
              <a:t>Positivity</a:t>
            </a:r>
            <a:r>
              <a:rPr lang="en-US" kern="0">
                <a:latin typeface="Aptos" panose="020B0004020202020204" pitchFamily="34" charset="0"/>
                <a:ea typeface="Times New Roman" panose="02020603050405020304" pitchFamily="18" charset="0"/>
                <a:cs typeface="Times New Roman" panose="02020603050405020304" pitchFamily="18" charset="0"/>
              </a:rPr>
              <a:t> talent. Strength building requires intentionality. I asked myself these questions: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Times New Roman" panose="02020603050405020304" pitchFamily="18" charset="0"/>
              </a:rPr>
              <a:t>Ask yourself – what are my strengths and how can I contribute them?</a:t>
            </a:r>
          </a:p>
          <a:p>
            <a:pPr marL="1156145" lvl="2"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Times New Roman" panose="02020603050405020304" pitchFamily="18" charset="0"/>
              </a:rPr>
              <a:t>What are my strengths and how can I contribute them?</a:t>
            </a:r>
          </a:p>
          <a:p>
            <a:pPr marL="1156145" lvl="2"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Times New Roman" panose="02020603050405020304" pitchFamily="18" charset="0"/>
              </a:rPr>
              <a:t>When is my Positivity most valuable to the company?  My team?  My boss?  To my family?</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Times New Roman" panose="02020603050405020304" pitchFamily="18" charset="0"/>
              </a:rPr>
              <a:t>When is it working against me and others?  How am I managing it?</a:t>
            </a:r>
          </a:p>
          <a:p>
            <a:pPr marL="1156145" lvl="2" indent="-231229">
              <a:lnSpc>
                <a:spcPct val="115000"/>
              </a:lnSpc>
              <a:buSzPts val="1000"/>
              <a:buFont typeface="Wingdings" panose="05000000000000000000" pitchFamily="2" charset="2"/>
              <a:buChar char=""/>
              <a:tabLst>
                <a:tab pos="1387373" algn="l"/>
              </a:tabLst>
            </a:pPr>
            <a:r>
              <a:rPr lang="en-US" b="1" kern="0">
                <a:latin typeface="Aptos" panose="020B0004020202020204" pitchFamily="34" charset="0"/>
                <a:ea typeface="Aptos" panose="020B0004020202020204" pitchFamily="34" charset="0"/>
                <a:cs typeface="Times New Roman" panose="02020603050405020304" pitchFamily="18" charset="0"/>
              </a:rPr>
              <a:t>Knowledge:   </a:t>
            </a:r>
            <a:r>
              <a:rPr lang="en-US" kern="0">
                <a:latin typeface="Aptos" panose="020B0004020202020204" pitchFamily="34" charset="0"/>
                <a:ea typeface="Aptos" panose="020B0004020202020204" pitchFamily="34" charset="0"/>
                <a:cs typeface="Times New Roman" panose="02020603050405020304" pitchFamily="18" charset="0"/>
              </a:rPr>
              <a:t>reading books, listening to podcasts about the neuroscience of optimism and studying hope, discovery is in the dialogue – connected with others who had positivity, what do they know that I don’t?</a:t>
            </a:r>
          </a:p>
          <a:p>
            <a:pPr marL="1156145" lvl="2" indent="-231229">
              <a:lnSpc>
                <a:spcPct val="115000"/>
              </a:lnSpc>
              <a:buSzPts val="1000"/>
              <a:buFont typeface="Wingdings" panose="05000000000000000000" pitchFamily="2" charset="2"/>
              <a:buChar char=""/>
              <a:tabLst>
                <a:tab pos="1387373" algn="l"/>
              </a:tabLst>
            </a:pPr>
            <a:r>
              <a:rPr lang="en-US" b="1" kern="0">
                <a:latin typeface="Aptos" panose="020B0004020202020204" pitchFamily="34" charset="0"/>
                <a:ea typeface="Aptos" panose="020B0004020202020204" pitchFamily="34" charset="0"/>
                <a:cs typeface="Times New Roman" panose="02020603050405020304" pitchFamily="18" charset="0"/>
              </a:rPr>
              <a:t>Skills: </a:t>
            </a:r>
            <a:r>
              <a:rPr lang="en-US" b="0" kern="0">
                <a:latin typeface="Aptos" panose="020B0004020202020204" pitchFamily="34" charset="0"/>
                <a:ea typeface="Aptos" panose="020B0004020202020204" pitchFamily="34" charset="0"/>
                <a:cs typeface="Times New Roman" panose="02020603050405020304" pitchFamily="18" charset="0"/>
              </a:rPr>
              <a:t>learn how to </a:t>
            </a:r>
            <a:r>
              <a:rPr lang="en-US" kern="0">
                <a:latin typeface="Aptos" panose="020B0004020202020204" pitchFamily="34" charset="0"/>
                <a:ea typeface="Aptos" panose="020B0004020202020204" pitchFamily="34" charset="0"/>
                <a:cs typeface="Times New Roman" panose="02020603050405020304" pitchFamily="18" charset="0"/>
              </a:rPr>
              <a:t>reframe negative feedback to positive, revisited recognition and praise (making praise more specific, effectiveness of praise, grounding my optimism in facts over feelings</a:t>
            </a:r>
          </a:p>
          <a:p>
            <a:pPr marL="1156145" lvl="2" indent="-231229">
              <a:lnSpc>
                <a:spcPct val="115000"/>
              </a:lnSpc>
              <a:buSzPts val="1000"/>
              <a:buFont typeface="Wingdings" panose="05000000000000000000" pitchFamily="2" charset="2"/>
              <a:buChar char=""/>
              <a:tabLst>
                <a:tab pos="1387373" algn="l"/>
              </a:tabLst>
            </a:pPr>
            <a:r>
              <a:rPr lang="en-US" b="1" kern="0">
                <a:latin typeface="Aptos" panose="020B0004020202020204" pitchFamily="34" charset="0"/>
                <a:ea typeface="Aptos" panose="020B0004020202020204" pitchFamily="34" charset="0"/>
                <a:cs typeface="Times New Roman" panose="02020603050405020304" pitchFamily="18" charset="0"/>
              </a:rPr>
              <a:t>Practice:  </a:t>
            </a:r>
            <a:r>
              <a:rPr lang="en-US" kern="0">
                <a:latin typeface="Aptos" panose="020B0004020202020204" pitchFamily="34" charset="0"/>
                <a:ea typeface="Aptos" panose="020B0004020202020204" pitchFamily="34" charset="0"/>
                <a:cs typeface="Times New Roman" panose="02020603050405020304" pitchFamily="18" charset="0"/>
              </a:rPr>
              <a:t>Praise – understanding the different between a poor compliment, a good compliment and a great one – nice job (vague not specific, focused on the task), a more effective compliment (specific, timely, focused on their character / strengths)</a:t>
            </a:r>
          </a:p>
          <a:p>
            <a:pPr marL="1613345" lvl="3"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Aptos" panose="020B0004020202020204" pitchFamily="34" charset="0"/>
                <a:cs typeface="Times New Roman" panose="02020603050405020304" pitchFamily="18" charset="0"/>
              </a:rPr>
              <a:t>Example:  Nice job Joe! “Joe, I really appreciated how your Analytical strength showed up in that meeting. You added real value by grounding our discussion in objective data and helping us stay focused on what we can control.”</a:t>
            </a:r>
          </a:p>
          <a:p>
            <a:pPr marL="1613345" lvl="3"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Times New Roman" panose="02020603050405020304" pitchFamily="18" charset="0"/>
              </a:rPr>
              <a:t>How can I measure growth and progress?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1849831" algn="l"/>
              </a:tabLst>
            </a:pPr>
            <a:r>
              <a:rPr lang="en-US" kern="0">
                <a:latin typeface="Aptos" panose="020B0004020202020204" pitchFamily="34" charset="0"/>
                <a:ea typeface="Times New Roman" panose="02020603050405020304" pitchFamily="18" charset="0"/>
                <a:cs typeface="Times New Roman" panose="02020603050405020304" pitchFamily="18" charset="0"/>
              </a:rPr>
              <a:t>Creating Goals around Strengths Development:</a:t>
            </a:r>
          </a:p>
          <a:p>
            <a:pPr marL="2075802" lvl="4" indent="-231229">
              <a:lnSpc>
                <a:spcPct val="115000"/>
              </a:lnSpc>
              <a:buSzPts val="1000"/>
              <a:buFont typeface="Wingdings" panose="05000000000000000000" pitchFamily="2" charset="2"/>
              <a:buChar char=""/>
              <a:tabLst>
                <a:tab pos="1849831" algn="l"/>
              </a:tabLst>
            </a:pPr>
            <a:r>
              <a:rPr lang="en-US"/>
              <a:t>Goal 1: Move from generic compliments to meaningful, strength-based recognition that reinforces behavior, builds confidence, and strengthens relationships.</a:t>
            </a:r>
          </a:p>
          <a:p>
            <a:pPr marL="2533002" lvl="5" indent="-231229">
              <a:lnSpc>
                <a:spcPct val="115000"/>
              </a:lnSpc>
              <a:buSzPts val="1000"/>
              <a:buFont typeface="Wingdings" panose="05000000000000000000" pitchFamily="2" charset="2"/>
              <a:buChar char=""/>
              <a:tabLst>
                <a:tab pos="1849831" algn="l"/>
              </a:tabLst>
            </a:pPr>
            <a:r>
              <a:rPr lang="en-US" kern="0">
                <a:latin typeface="Aptos" panose="020B0004020202020204" pitchFamily="34" charset="0"/>
                <a:ea typeface="Times New Roman" panose="02020603050405020304" pitchFamily="18" charset="0"/>
                <a:cs typeface="Times New Roman" panose="02020603050405020304" pitchFamily="18" charset="0"/>
              </a:rPr>
              <a:t>Good at organizational KPIs to measure results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2533002" lvl="5" indent="-231229">
              <a:lnSpc>
                <a:spcPct val="115000"/>
              </a:lnSpc>
              <a:spcAft>
                <a:spcPts val="809"/>
              </a:spcAft>
              <a:buSzPts val="1000"/>
              <a:buFont typeface="Wingdings" panose="05000000000000000000" pitchFamily="2" charset="2"/>
              <a:buChar char=""/>
              <a:tabLst>
                <a:tab pos="1849831" algn="l"/>
              </a:tabLst>
            </a:pPr>
            <a:r>
              <a:rPr lang="en-US" kern="0">
                <a:latin typeface="Aptos" panose="020B0004020202020204" pitchFamily="34" charset="0"/>
                <a:ea typeface="Times New Roman" panose="02020603050405020304" pitchFamily="18" charset="0"/>
                <a:cs typeface="Times New Roman" panose="02020603050405020304" pitchFamily="18" charset="0"/>
              </a:rPr>
              <a:t>What about individual KPIs to measure our progress?</a:t>
            </a:r>
          </a:p>
          <a:p>
            <a:pPr marL="1161402" lvl="2" indent="-231229">
              <a:lnSpc>
                <a:spcPct val="115000"/>
              </a:lnSpc>
              <a:spcAft>
                <a:spcPts val="809"/>
              </a:spcAft>
              <a:buSzPts val="1000"/>
              <a:buFont typeface="Wingdings" panose="05000000000000000000" pitchFamily="2" charset="2"/>
              <a:buChar char=""/>
              <a:tabLst>
                <a:tab pos="1849831" algn="l"/>
              </a:tabLst>
            </a:pPr>
            <a:endParaRPr lang="en-US" kern="0">
              <a:latin typeface="Aptos" panose="020B0004020202020204" pitchFamily="34" charset="0"/>
              <a:ea typeface="Aptos" panose="020B0004020202020204" pitchFamily="34" charset="0"/>
              <a:cs typeface="Times New Roman" panose="02020603050405020304" pitchFamily="18" charset="0"/>
            </a:endParaRPr>
          </a:p>
          <a:p>
            <a:pPr marL="2075802" lvl="4" indent="-231229" algn="l" defTabSz="914400" rtl="0" eaLnBrk="1" latinLnBrk="0" hangingPunct="1">
              <a:lnSpc>
                <a:spcPct val="115000"/>
              </a:lnSpc>
              <a:spcAft>
                <a:spcPts val="809"/>
              </a:spcAft>
              <a:buSzPts val="1000"/>
              <a:buFont typeface="Wingdings" panose="05000000000000000000" pitchFamily="2" charset="2"/>
              <a:buChar char=""/>
              <a:tabLst>
                <a:tab pos="1849831" algn="l"/>
              </a:tabLst>
            </a:pPr>
            <a:r>
              <a:rPr lang="en-US" sz="1200" kern="1200">
                <a:solidFill>
                  <a:schemeClr val="tx1"/>
                </a:solidFill>
                <a:latin typeface="+mn-lt"/>
                <a:ea typeface="+mn-ea"/>
                <a:cs typeface="+mn-cs"/>
              </a:rPr>
              <a:t>Goal 2:  Reduce the recovery time from negative to positive</a:t>
            </a:r>
          </a:p>
          <a:p>
            <a:pPr marL="2075802" lvl="4"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I started noticing a pattern—my Positivity was not at its best.</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You know that one coworker who just gives you an emotional allergy?</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spcAft>
                <a:spcPts val="809"/>
              </a:spcAft>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(If they’re sitting at your table… don’t make eye contact! </a:t>
            </a:r>
            <a:r>
              <a:rPr lang="en-US" kern="0">
                <a:latin typeface="Segoe UI Emoji" panose="020B0502040204020203" pitchFamily="34" charset="0"/>
                <a:ea typeface="Times New Roman" panose="02020603050405020304" pitchFamily="18" charset="0"/>
                <a:cs typeface="Segoe UI Emoji" panose="020B0502040204020203" pitchFamily="34" charset="0"/>
              </a:rPr>
              <a:t>😄</a:t>
            </a:r>
            <a:r>
              <a:rPr lang="en-US" kern="0">
                <a:latin typeface="Aptos" panose="020B0004020202020204" pitchFamily="34" charset="0"/>
                <a:ea typeface="Times New Roman" panose="02020603050405020304" pitchFamily="18" charset="0"/>
                <a:cs typeface="Times New Roman" panose="02020603050405020304" pitchFamily="18" charset="0"/>
              </a:rPr>
              <a:t>)</a:t>
            </a:r>
            <a:endParaRPr lang="en-US" kern="100">
              <a:latin typeface="Aptos" panose="020B0004020202020204" pitchFamily="34" charset="0"/>
              <a:ea typeface="Aptos" panose="020B0004020202020204" pitchFamily="34" charset="0"/>
              <a:cs typeface="Times New Roman" panose="02020603050405020304" pitchFamily="18" charset="0"/>
            </a:endParaRPr>
          </a:p>
          <a:p>
            <a:pPr marL="462458">
              <a:lnSpc>
                <a:spcPct val="115000"/>
              </a:lnSpc>
              <a:spcAft>
                <a:spcPts val="809"/>
              </a:spcAft>
            </a:pPr>
            <a:r>
              <a:rPr lang="en-US" kern="0">
                <a:latin typeface="Aptos" panose="020B0004020202020204" pitchFamily="34" charset="0"/>
                <a:ea typeface="Times New Roman" panose="02020603050405020304" pitchFamily="18" charset="0"/>
                <a:cs typeface="Times New Roman" panose="02020603050405020304" pitchFamily="18" charset="0"/>
              </a:rPr>
              <a:t>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His strengths were so different from mine, it felt like we spoke two different languages.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Like clockwork, he’d enter my office, say something rude, I’d try to influence him, he wouldn’t budge—I’d get frustrated, then vent to my husband and rehearse our next interaction in my head.</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This wasn’t how I wanted to lead.</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I realized I was wasting too much time reacting. So I decided to measure my recovery time—how quickly I could bounce back to lifting and lightening emotional environments.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spcAft>
                <a:spcPts val="809"/>
              </a:spcAft>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With every interaction, I unpacked what frustrated me, took ownership, learned a new skill, and practiced it—on him and others.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779537" lvl="2" indent="-171450">
              <a:lnSpc>
                <a:spcPct val="115000"/>
              </a:lnSpc>
              <a:spcAft>
                <a:spcPts val="809"/>
              </a:spcAft>
              <a:buFont typeface="Arial" panose="020B0604020202020204" pitchFamily="34" charset="0"/>
              <a:buChar char="•"/>
            </a:pPr>
            <a:r>
              <a:rPr lang="en-US" sz="1200" kern="0">
                <a:solidFill>
                  <a:schemeClr val="tx1"/>
                </a:solidFill>
                <a:latin typeface="Aptos" panose="020B0004020202020204" pitchFamily="34" charset="0"/>
                <a:ea typeface="Times New Roman" panose="02020603050405020304" pitchFamily="18" charset="0"/>
                <a:cs typeface="Times New Roman" panose="02020603050405020304" pitchFamily="18" charset="0"/>
              </a:rPr>
              <a:t> He wasn’t the villain anymore—he became a source of my growth. I wouldn’t wait for him to come back into my office.  </a:t>
            </a:r>
            <a:endParaRPr lang="en-US" sz="1200" kern="0">
              <a:solidFill>
                <a:schemeClr val="tx1"/>
              </a:solidFill>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I went from stewing for a week... to 3 days... 1 day… 3 hours… 3 minutes.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And one day, he came in, said the thing—and I didn’t flinch.</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I calmly said, “You’re entitled to your opinion. Here’s what I need from you…”</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That’s when I knew: I hadn’t just used my strength. I had built it.</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So—where are you being challenged? Where are you frustrated?</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Maybe that’s your training ground to build your talent into strength – turn obstacles into opportunities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spcAft>
                <a:spcPts val="809"/>
              </a:spcAft>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Be your own talent scout. </a:t>
            </a:r>
          </a:p>
          <a:p>
            <a:pPr marL="2075802" lvl="4" indent="-231229">
              <a:lnSpc>
                <a:spcPct val="115000"/>
              </a:lnSpc>
              <a:spcAft>
                <a:spcPts val="809"/>
              </a:spcAft>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Like Clint, Mr. Jensen gave him perspective, he didn’t do the work for him.</a:t>
            </a:r>
          </a:p>
          <a:p>
            <a:pPr marL="2075802" lvl="4" indent="-231229">
              <a:lnSpc>
                <a:spcPct val="115000"/>
              </a:lnSpc>
              <a:spcAft>
                <a:spcPts val="809"/>
              </a:spcAft>
              <a:buSzPts val="1000"/>
              <a:buFont typeface="Wingdings" panose="05000000000000000000" pitchFamily="2" charset="2"/>
              <a:buChar char=""/>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No is going to do the building talent into strengths for you.</a:t>
            </a:r>
          </a:p>
          <a:p>
            <a:pPr marL="2075802" lvl="4" indent="-231229">
              <a:lnSpc>
                <a:spcPct val="115000"/>
              </a:lnSpc>
              <a:spcAft>
                <a:spcPts val="809"/>
              </a:spcAft>
              <a:buSzPts val="1000"/>
              <a:buFont typeface="Wingdings" panose="05000000000000000000" pitchFamily="2" charset="2"/>
              <a:buChar char=""/>
              <a:tabLst>
                <a:tab pos="924916" algn="l"/>
              </a:tabLst>
            </a:pPr>
            <a:r>
              <a:rPr lang="en-US" kern="0">
                <a:latin typeface="Aptos" panose="020B0004020202020204" pitchFamily="34" charset="0"/>
                <a:ea typeface="Aptos" panose="020B0004020202020204" pitchFamily="34" charset="0"/>
                <a:cs typeface="Times New Roman" panose="02020603050405020304" pitchFamily="18" charset="0"/>
              </a:rPr>
              <a:t>It is your duty to </a:t>
            </a:r>
            <a:endParaRPr lang="en-US" kern="100">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8E266F0-CB73-4052-B9A7-CF70A0CA67A9}" type="slidenum">
              <a:rPr lang="en-US" smtClean="0"/>
              <a:t>19</a:t>
            </a:fld>
            <a:endParaRPr lang="en-US"/>
          </a:p>
        </p:txBody>
      </p:sp>
    </p:spTree>
    <p:extLst>
      <p:ext uri="{BB962C8B-B14F-4D97-AF65-F5344CB8AC3E}">
        <p14:creationId xmlns:p14="http://schemas.microsoft.com/office/powerpoint/2010/main" val="285636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921D8-0E32-E0D2-63F6-83A45B3D07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C669D1-59C2-99A5-6385-0E0F74B8507F}"/>
              </a:ext>
            </a:extLst>
          </p:cNvPr>
          <p:cNvSpPr>
            <a:spLocks noGrp="1" noRot="1" noChangeAspect="1"/>
          </p:cNvSpPr>
          <p:nvPr>
            <p:ph type="sldImg"/>
          </p:nvPr>
        </p:nvSpPr>
        <p:spPr>
          <a:xfrm>
            <a:off x="395288" y="692150"/>
            <a:ext cx="6159500" cy="3463925"/>
          </a:xfrm>
        </p:spPr>
      </p:sp>
      <p:sp>
        <p:nvSpPr>
          <p:cNvPr id="3" name="Notes Placeholder 2">
            <a:extLst>
              <a:ext uri="{FF2B5EF4-FFF2-40B4-BE49-F238E27FC236}">
                <a16:creationId xmlns:a16="http://schemas.microsoft.com/office/drawing/2014/main" id="{A1877F14-DFB0-0E50-0B73-D38C82A239C6}"/>
              </a:ext>
            </a:extLst>
          </p:cNvPr>
          <p:cNvSpPr>
            <a:spLocks noGrp="1"/>
          </p:cNvSpPr>
          <p:nvPr>
            <p:ph type="body" idx="1"/>
          </p:nvPr>
        </p:nvSpPr>
        <p:spPr/>
        <p:txBody>
          <a:bodyPr/>
          <a:lstStyle/>
          <a:p>
            <a:r>
              <a:rPr lang="en-US"/>
              <a:t>Thank you Joel</a:t>
            </a:r>
          </a:p>
          <a:p>
            <a:endParaRPr lang="en-US"/>
          </a:p>
          <a:p>
            <a:pPr marL="346843" indent="-346843">
              <a:lnSpc>
                <a:spcPct val="115000"/>
              </a:lnSpc>
              <a:buSzPts val="1000"/>
              <a:buFont typeface="Symbol" panose="05050102010706020507" pitchFamily="18" charset="2"/>
              <a:buChar char=""/>
              <a:tabLst>
                <a:tab pos="462458" algn="l"/>
              </a:tabLst>
            </a:pPr>
            <a:r>
              <a:rPr lang="en-US" sz="1800" kern="0">
                <a:latin typeface="Aptos" panose="020B0004020202020204" pitchFamily="34" charset="0"/>
                <a:ea typeface="Aptos" panose="020B0004020202020204" pitchFamily="34" charset="0"/>
                <a:cs typeface="Aptos" panose="020B0004020202020204" pitchFamily="34" charset="0"/>
              </a:rPr>
              <a:t>We all have a moment in life when someone changes the way we see ourselves. </a:t>
            </a:r>
            <a:endParaRPr lang="en-US" sz="1800"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809"/>
              </a:spcAft>
              <a:buSzPts val="1000"/>
              <a:buFont typeface="Symbol" panose="05050102010706020507" pitchFamily="18" charset="2"/>
              <a:buChar char=""/>
              <a:tabLst>
                <a:tab pos="462458" algn="l"/>
              </a:tabLst>
            </a:pPr>
            <a:r>
              <a:rPr lang="en-US" sz="1800" kern="0">
                <a:latin typeface="Aptos" panose="020B0004020202020204" pitchFamily="34" charset="0"/>
                <a:ea typeface="Aptos" panose="020B0004020202020204" pitchFamily="34" charset="0"/>
                <a:cs typeface="Aptos" panose="020B0004020202020204" pitchFamily="34" charset="0"/>
              </a:rPr>
              <a:t>For Clint in the video, it was Mr. Jensen handing him drumsticks. For me, it wasn’t  drumsticks—but it was just as powerful.</a:t>
            </a:r>
            <a:endParaRPr lang="en-US" sz="1800" kern="100">
              <a:latin typeface="Aptos" panose="020B0004020202020204" pitchFamily="34" charset="0"/>
              <a:ea typeface="Aptos" panose="020B0004020202020204" pitchFamily="34" charset="0"/>
              <a:cs typeface="Times New Roman" panose="02020603050405020304" pitchFamily="18" charset="0"/>
            </a:endParaRPr>
          </a:p>
          <a:p>
            <a:endParaRPr lang="en-US"/>
          </a:p>
        </p:txBody>
      </p:sp>
      <p:sp>
        <p:nvSpPr>
          <p:cNvPr id="4" name="Slide Number Placeholder 3">
            <a:extLst>
              <a:ext uri="{FF2B5EF4-FFF2-40B4-BE49-F238E27FC236}">
                <a16:creationId xmlns:a16="http://schemas.microsoft.com/office/drawing/2014/main" id="{874A53C7-B35E-8A39-DE05-923E90379C8B}"/>
              </a:ext>
            </a:extLst>
          </p:cNvPr>
          <p:cNvSpPr>
            <a:spLocks noGrp="1"/>
          </p:cNvSpPr>
          <p:nvPr>
            <p:ph type="sldNum" sz="quarter" idx="10"/>
          </p:nvPr>
        </p:nvSpPr>
        <p:spPr/>
        <p:txBody>
          <a:bodyPr/>
          <a:lstStyle/>
          <a:p>
            <a:fld id="{28E266F0-CB73-4052-B9A7-CF70A0CA67A9}" type="slidenum">
              <a:rPr lang="en-US" smtClean="0"/>
              <a:t>2</a:t>
            </a:fld>
            <a:endParaRPr lang="en-US"/>
          </a:p>
        </p:txBody>
      </p:sp>
    </p:spTree>
    <p:extLst>
      <p:ext uri="{BB962C8B-B14F-4D97-AF65-F5344CB8AC3E}">
        <p14:creationId xmlns:p14="http://schemas.microsoft.com/office/powerpoint/2010/main" val="2834017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612BA-4766-C614-5F22-15755B7B1C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ABFC0A-348F-6937-1E2B-EDDACF9EC3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388B94-DC4F-DF0D-B1C6-C30BEBD7F5B1}"/>
              </a:ext>
            </a:extLst>
          </p:cNvPr>
          <p:cNvSpPr>
            <a:spLocks noGrp="1"/>
          </p:cNvSpPr>
          <p:nvPr>
            <p:ph type="body" idx="1"/>
          </p:nvPr>
        </p:nvSpPr>
        <p:spPr/>
        <p:txBody>
          <a:bodyPr/>
          <a:lstStyle/>
          <a:p>
            <a:pPr>
              <a:buNone/>
            </a:pPr>
            <a:endParaRPr lang="en-US">
              <a:effectLst/>
            </a:endParaRPr>
          </a:p>
          <a:p>
            <a:pPr marL="289036" indent="-289036">
              <a:lnSpc>
                <a:spcPct val="115000"/>
              </a:lnSpc>
              <a:spcAft>
                <a:spcPts val="809"/>
              </a:spcAft>
              <a:buSzPts val="1000"/>
              <a:buFont typeface="Courier New" panose="02070309020205020404" pitchFamily="49" charset="0"/>
              <a:buChar char="o"/>
              <a:tabLst>
                <a:tab pos="924916" algn="l"/>
              </a:tabLst>
            </a:pPr>
            <a:r>
              <a:rPr lang="en-US" b="1" kern="100">
                <a:latin typeface="Aptos" panose="020B0004020202020204" pitchFamily="34" charset="0"/>
                <a:ea typeface="Aptos" panose="020B0004020202020204" pitchFamily="34" charset="0"/>
                <a:cs typeface="Times New Roman" panose="02020603050405020304" pitchFamily="18" charset="0"/>
              </a:rPr>
              <a:t>3 practical steps: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693687" lvl="1"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Get the language – take the assessment</a:t>
            </a:r>
          </a:p>
          <a:p>
            <a:pPr marL="693687" lvl="1"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Learn to look for clues to talent – </a:t>
            </a:r>
            <a:r>
              <a:rPr lang="en-US" b="1" i="1" kern="0">
                <a:latin typeface="Aptos" panose="020B0004020202020204" pitchFamily="34" charset="0"/>
                <a:ea typeface="Times New Roman" panose="02020603050405020304" pitchFamily="18" charset="0"/>
                <a:cs typeface="Aptos" panose="020B0004020202020204" pitchFamily="34" charset="0"/>
              </a:rPr>
              <a:t>losing track of time -  </a:t>
            </a:r>
            <a:r>
              <a:rPr lang="en-US" kern="0">
                <a:latin typeface="Aptos" panose="020B0004020202020204" pitchFamily="34" charset="0"/>
                <a:ea typeface="Times New Roman" panose="02020603050405020304" pitchFamily="18" charset="0"/>
                <a:cs typeface="Aptos" panose="020B0004020202020204" pitchFamily="34" charset="0"/>
              </a:rPr>
              <a:t>It’s a different feeling when 1 hour feels like 5 minutes than 5 minutes feeling like an hour!</a:t>
            </a:r>
            <a:endParaRPr lang="en-US" kern="100">
              <a:latin typeface="Aptos" panose="020B0004020202020204" pitchFamily="34" charset="0"/>
              <a:ea typeface="Aptos" panose="020B0004020202020204" pitchFamily="34" charset="0"/>
              <a:cs typeface="Times New Roman" panose="02020603050405020304" pitchFamily="18" charset="0"/>
            </a:endParaRPr>
          </a:p>
          <a:p>
            <a:pPr marL="693687" lvl="1"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Build talent into strength using 10-10-10 rule</a:t>
            </a:r>
          </a:p>
        </p:txBody>
      </p:sp>
      <p:sp>
        <p:nvSpPr>
          <p:cNvPr id="4" name="Slide Number Placeholder 3">
            <a:extLst>
              <a:ext uri="{FF2B5EF4-FFF2-40B4-BE49-F238E27FC236}">
                <a16:creationId xmlns:a16="http://schemas.microsoft.com/office/drawing/2014/main" id="{CBE6C2CD-7076-D961-5BCE-05C29615864D}"/>
              </a:ext>
            </a:extLst>
          </p:cNvPr>
          <p:cNvSpPr>
            <a:spLocks noGrp="1"/>
          </p:cNvSpPr>
          <p:nvPr>
            <p:ph type="sldNum" sz="quarter" idx="5"/>
          </p:nvPr>
        </p:nvSpPr>
        <p:spPr/>
        <p:txBody>
          <a:bodyPr/>
          <a:lstStyle/>
          <a:p>
            <a:fld id="{28E266F0-CB73-4052-B9A7-CF70A0CA67A9}" type="slidenum">
              <a:rPr lang="en-US" smtClean="0"/>
              <a:t>20</a:t>
            </a:fld>
            <a:endParaRPr lang="en-US"/>
          </a:p>
        </p:txBody>
      </p:sp>
    </p:spTree>
    <p:extLst>
      <p:ext uri="{BB962C8B-B14F-4D97-AF65-F5344CB8AC3E}">
        <p14:creationId xmlns:p14="http://schemas.microsoft.com/office/powerpoint/2010/main" val="807797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6843" indent="-346843">
              <a:lnSpc>
                <a:spcPct val="115000"/>
              </a:lnSpc>
              <a:spcAft>
                <a:spcPts val="809"/>
              </a:spcAft>
              <a:buSzPts val="1000"/>
              <a:buFont typeface="Symbol" panose="05050102010706020507" pitchFamily="18" charset="2"/>
              <a:buChar char=""/>
              <a:tabLst>
                <a:tab pos="462458" algn="l"/>
              </a:tabLst>
            </a:pPr>
            <a:r>
              <a:rPr lang="en-US" b="1" kern="0">
                <a:solidFill>
                  <a:srgbClr val="4C94D8"/>
                </a:solidFill>
                <a:latin typeface="Aptos" panose="020B0004020202020204" pitchFamily="34" charset="0"/>
                <a:ea typeface="Times New Roman" panose="02020603050405020304" pitchFamily="18" charset="0"/>
                <a:cs typeface="Aptos" panose="020B0004020202020204" pitchFamily="34" charset="0"/>
              </a:rPr>
              <a:t>MAXIMIZING YOUR TEAM</a:t>
            </a:r>
            <a:endParaRPr lang="en-US" kern="100">
              <a:solidFill>
                <a:srgbClr val="4C94D8"/>
              </a:solidFill>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buSzPts val="1000"/>
              <a:buFont typeface="Courier New" panose="02070309020205020404" pitchFamily="49" charset="0"/>
              <a:buChar char="o"/>
              <a:tabLst>
                <a:tab pos="924916" algn="l"/>
              </a:tabLst>
            </a:pPr>
            <a:r>
              <a:rPr lang="en-US" kern="0">
                <a:latin typeface="Aptos" panose="020B0004020202020204" pitchFamily="34" charset="0"/>
                <a:ea typeface="Times New Roman" panose="02020603050405020304" pitchFamily="18" charset="0"/>
                <a:cs typeface="Aptos" panose="020B0004020202020204" pitchFamily="34" charset="0"/>
              </a:rPr>
              <a:t>If the most effective leaders surround themselves with the right people and maximize their team?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Who are the ‘right’ people?</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People like you?  People you like?</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spcAft>
                <a:spcPts val="809"/>
              </a:spcAft>
              <a:buSzPts val="1000"/>
              <a:buFont typeface="Courier New" panose="02070309020205020404" pitchFamily="49" charset="0"/>
              <a:buChar char="o"/>
              <a:tabLst>
                <a:tab pos="924916" algn="l"/>
              </a:tabLst>
            </a:pPr>
            <a:r>
              <a:rPr lang="en-US" i="1" kern="0">
                <a:latin typeface="Aptos" panose="020B0004020202020204" pitchFamily="34" charset="0"/>
                <a:ea typeface="Times New Roman" panose="02020603050405020304" pitchFamily="18" charset="0"/>
                <a:cs typeface="Aptos" panose="020B0004020202020204" pitchFamily="34" charset="0"/>
              </a:rPr>
              <a:t>Note: If you limit those you surround yourself with to </a:t>
            </a:r>
            <a:r>
              <a:rPr lang="en-US" b="1" i="1" kern="0">
                <a:latin typeface="Aptos" panose="020B0004020202020204" pitchFamily="34" charset="0"/>
                <a:ea typeface="Times New Roman" panose="02020603050405020304" pitchFamily="18" charset="0"/>
                <a:cs typeface="Aptos" panose="020B0004020202020204" pitchFamily="34" charset="0"/>
              </a:rPr>
              <a:t>people like you</a:t>
            </a:r>
            <a:r>
              <a:rPr lang="en-US" i="1" kern="0">
                <a:latin typeface="Aptos" panose="020B0004020202020204" pitchFamily="34" charset="0"/>
                <a:ea typeface="Times New Roman" panose="02020603050405020304" pitchFamily="18" charset="0"/>
                <a:cs typeface="Aptos" panose="020B0004020202020204" pitchFamily="34" charset="0"/>
              </a:rPr>
              <a:t> and </a:t>
            </a:r>
            <a:r>
              <a:rPr lang="en-US" b="1" i="1" kern="0">
                <a:latin typeface="Aptos" panose="020B0004020202020204" pitchFamily="34" charset="0"/>
                <a:ea typeface="Times New Roman" panose="02020603050405020304" pitchFamily="18" charset="0"/>
                <a:cs typeface="Aptos" panose="020B0004020202020204" pitchFamily="34" charset="0"/>
              </a:rPr>
              <a:t>people you like</a:t>
            </a:r>
            <a:r>
              <a:rPr lang="en-US" i="1" kern="0">
                <a:latin typeface="Aptos" panose="020B0004020202020204" pitchFamily="34" charset="0"/>
                <a:ea typeface="Times New Roman" panose="02020603050405020304" pitchFamily="18" charset="0"/>
                <a:cs typeface="Aptos" panose="020B0004020202020204" pitchFamily="34" charset="0"/>
              </a:rPr>
              <a:t>, you might find yourself more social than successful.</a:t>
            </a:r>
            <a:r>
              <a:rPr lang="en-US" b="1" kern="0">
                <a:latin typeface="Aptos" panose="020B0004020202020204" pitchFamily="34" charset="0"/>
                <a:ea typeface="Times New Roman" panose="02020603050405020304" pitchFamily="18" charset="0"/>
                <a:cs typeface="Aptos" panose="020B0004020202020204" pitchFamily="34" charset="0"/>
              </a:rPr>
              <a:t> </a:t>
            </a:r>
            <a:r>
              <a:rPr lang="en-US" sz="1100" kern="0">
                <a:solidFill>
                  <a:srgbClr val="C00000"/>
                </a:solidFill>
                <a:latin typeface="Aptos" panose="020B0004020202020204" pitchFamily="34" charset="0"/>
                <a:ea typeface="Times New Roman" panose="02020603050405020304" pitchFamily="18" charset="0"/>
                <a:cs typeface="Aptos" panose="020B0004020202020204" pitchFamily="34" charset="0"/>
              </a:rPr>
              <a:t>(repeat)</a:t>
            </a:r>
            <a:endParaRPr lang="en-US" kern="100">
              <a:latin typeface="Aptos" panose="020B0004020202020204" pitchFamily="34" charset="0"/>
              <a:ea typeface="Aptos" panose="020B0004020202020204" pitchFamily="34" charset="0"/>
              <a:cs typeface="Times New Roman" panose="02020603050405020304" pitchFamily="18" charset="0"/>
            </a:endParaRPr>
          </a:p>
          <a:p>
            <a:endParaRPr lang="en-US"/>
          </a:p>
          <a:p>
            <a:pPr marL="462458">
              <a:lnSpc>
                <a:spcPct val="115000"/>
              </a:lnSpc>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Strengths-Based Leadership: A Well-Rounded Team, vs Well-Rounded Leader</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buSzPts val="1000"/>
              <a:buFont typeface="Courier New" panose="02070309020205020404" pitchFamily="49" charset="0"/>
              <a:buChar char="o"/>
              <a:tabLst>
                <a:tab pos="924916" algn="l"/>
              </a:tabLst>
            </a:pPr>
            <a:r>
              <a:rPr lang="en-US" kern="0">
                <a:latin typeface="Aptos" panose="020B0004020202020204" pitchFamily="34" charset="0"/>
                <a:ea typeface="Times New Roman" panose="02020603050405020304" pitchFamily="18" charset="0"/>
                <a:cs typeface="Aptos" panose="020B0004020202020204" pitchFamily="34" charset="0"/>
              </a:rPr>
              <a:t>Conventional wisdom says be good at everything.  Be well rounded.</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Instead of a well-rounded leader, build a well-rounded team.</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To do that you need to understand the DNA of your Team</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To assist with that its helpful to look at strengths within four domains</a:t>
            </a:r>
            <a:endParaRPr lang="en-US" kern="100">
              <a:latin typeface="Aptos" panose="020B0004020202020204" pitchFamily="34" charset="0"/>
              <a:ea typeface="Aptos" panose="020B000402020202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21</a:t>
            </a:fld>
            <a:endParaRPr lang="en-US"/>
          </a:p>
        </p:txBody>
      </p:sp>
    </p:spTree>
    <p:extLst>
      <p:ext uri="{BB962C8B-B14F-4D97-AF65-F5344CB8AC3E}">
        <p14:creationId xmlns:p14="http://schemas.microsoft.com/office/powerpoint/2010/main" val="40165687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9036" indent="-289036">
              <a:lnSpc>
                <a:spcPct val="107000"/>
              </a:lnSpc>
              <a:buSzPts val="1000"/>
              <a:buFont typeface="Courier New" panose="02070309020205020404" pitchFamily="49" charset="0"/>
              <a:buChar char="o"/>
              <a:tabLst>
                <a:tab pos="693687"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Four Domains of Strength</a:t>
            </a:r>
            <a:r>
              <a:rPr lang="en-US" kern="100">
                <a:latin typeface="Aptos" panose="020B0004020202020204" pitchFamily="34" charset="0"/>
                <a:ea typeface="Aptos" panose="020B0004020202020204" pitchFamily="34" charset="0"/>
                <a:cs typeface="Times New Roman" panose="02020603050405020304" pitchFamily="18" charset="0"/>
              </a:rPr>
              <a:t> </a:t>
            </a:r>
          </a:p>
          <a:p>
            <a:pPr marL="693687" lvl="1" indent="-231229">
              <a:lnSpc>
                <a:spcPct val="107000"/>
              </a:lnSpc>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Gallup took a massive amount of data and identified four dominant groupings of these 34 strengths</a:t>
            </a:r>
          </a:p>
          <a:p>
            <a:pPr marL="693687" lvl="1" indent="-231229">
              <a:lnSpc>
                <a:spcPct val="107000"/>
              </a:lnSpc>
              <a:buSzPts val="1000"/>
              <a:buFont typeface="Wingdings" panose="05000000000000000000" pitchFamily="2" charset="2"/>
              <a:buChar char=""/>
              <a:tabLst>
                <a:tab pos="1387373" algn="l"/>
              </a:tabLst>
            </a:pPr>
            <a:r>
              <a:rPr lang="en-US" b="1" kern="100">
                <a:latin typeface="Aptos" panose="020B0004020202020204" pitchFamily="34" charset="0"/>
                <a:ea typeface="Aptos" panose="020B0004020202020204" pitchFamily="34" charset="0"/>
                <a:cs typeface="Times New Roman" panose="02020603050405020304" pitchFamily="18" charset="0"/>
              </a:rPr>
              <a:t>Executing, Influencing, Relationship Building, Strategic Thinking</a:t>
            </a:r>
            <a:endParaRPr lang="en-US" kern="100">
              <a:latin typeface="Aptos" panose="020B0004020202020204" pitchFamily="34" charset="0"/>
              <a:ea typeface="Aptos" panose="020B0004020202020204" pitchFamily="34" charset="0"/>
              <a:cs typeface="Times New Roman" panose="02020603050405020304" pitchFamily="18" charset="0"/>
            </a:endParaRPr>
          </a:p>
          <a:p>
            <a:pPr marL="693687" lvl="1" indent="-231229">
              <a:lnSpc>
                <a:spcPct val="107000"/>
              </a:lnSpc>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While each theme has its own power and edge, it is useful to think about how your talents help you execute, influence others, build relationships and absorb and think about information.</a:t>
            </a:r>
          </a:p>
          <a:p>
            <a:pPr>
              <a:spcBef>
                <a:spcPts val="1138"/>
              </a:spcBef>
              <a:spcAft>
                <a:spcPts val="1138"/>
              </a:spcAft>
            </a:pPr>
            <a:endParaRPr lang="en-US">
              <a:solidFill>
                <a:srgbClr val="000000"/>
              </a:solidFill>
              <a:latin typeface="aktiv-grotesk"/>
            </a:endParaRPr>
          </a:p>
          <a:p>
            <a:r>
              <a:rPr lang="en-US" b="1">
                <a:solidFill>
                  <a:srgbClr val="000000"/>
                </a:solidFill>
                <a:latin typeface="Arial" panose="020B0604020202020204" pitchFamily="34" charset="0"/>
              </a:rPr>
              <a:t>EXECUTING </a:t>
            </a:r>
            <a:r>
              <a:rPr lang="en-US">
                <a:solidFill>
                  <a:srgbClr val="000000"/>
                </a:solidFill>
                <a:latin typeface="Arial" panose="020B0604020202020204" pitchFamily="34" charset="0"/>
              </a:rPr>
              <a:t>themes help you make things happen. </a:t>
            </a:r>
          </a:p>
          <a:p>
            <a:r>
              <a:rPr lang="en-US" b="1">
                <a:solidFill>
                  <a:srgbClr val="000000"/>
                </a:solidFill>
                <a:latin typeface="Arial" panose="020B0604020202020204" pitchFamily="34" charset="0"/>
              </a:rPr>
              <a:t>INFLUENCING </a:t>
            </a:r>
            <a:r>
              <a:rPr lang="en-US">
                <a:solidFill>
                  <a:srgbClr val="000000"/>
                </a:solidFill>
                <a:latin typeface="Arial" panose="020B0604020202020204" pitchFamily="34" charset="0"/>
              </a:rPr>
              <a:t>themes help you take charge, speak up and make sure others are heard. </a:t>
            </a:r>
          </a:p>
          <a:p>
            <a:r>
              <a:rPr lang="en-US" b="1">
                <a:solidFill>
                  <a:srgbClr val="000000"/>
                </a:solidFill>
                <a:latin typeface="Arial" panose="020B0604020202020204" pitchFamily="34" charset="0"/>
              </a:rPr>
              <a:t>RELATIONSHIP BUILDING </a:t>
            </a:r>
            <a:r>
              <a:rPr lang="en-US">
                <a:solidFill>
                  <a:srgbClr val="000000"/>
                </a:solidFill>
                <a:latin typeface="Arial" panose="020B0604020202020204" pitchFamily="34" charset="0"/>
              </a:rPr>
              <a:t>themes help you build strong relationships that hold a team together. </a:t>
            </a:r>
          </a:p>
          <a:p>
            <a:r>
              <a:rPr lang="en-US" b="1">
                <a:solidFill>
                  <a:srgbClr val="000000"/>
                </a:solidFill>
                <a:latin typeface="Arial" panose="020B0604020202020204" pitchFamily="34" charset="0"/>
              </a:rPr>
              <a:t>STRATEGIC THINKING </a:t>
            </a:r>
            <a:r>
              <a:rPr lang="en-US">
                <a:solidFill>
                  <a:srgbClr val="000000"/>
                </a:solidFill>
                <a:latin typeface="Arial" panose="020B0604020202020204" pitchFamily="34" charset="0"/>
              </a:rPr>
              <a:t>themes help you absorb and analyze information that informs better decisions. </a:t>
            </a:r>
          </a:p>
          <a:p>
            <a:endParaRPr lang="en-US">
              <a:solidFill>
                <a:srgbClr val="000000"/>
              </a:solidFill>
              <a:latin typeface="Arial" panose="020B0604020202020204" pitchFamily="34" charset="0"/>
            </a:endParaRPr>
          </a:p>
          <a:p>
            <a:r>
              <a:rPr lang="en-US">
                <a:solidFill>
                  <a:srgbClr val="000000"/>
                </a:solidFill>
                <a:latin typeface="Arial" panose="020B0604020202020204" pitchFamily="34" charset="0"/>
              </a:rPr>
              <a:t>Hand, mouth, heart, brain</a:t>
            </a:r>
          </a:p>
          <a:p>
            <a:endParaRPr lang="en-US" sz="180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a:highlight>
                  <a:srgbClr val="FFFF00"/>
                </a:highlight>
                <a:latin typeface="Aptos" panose="020B0004020202020204" pitchFamily="34" charset="0"/>
                <a:ea typeface="Aptos" panose="020B0004020202020204" pitchFamily="34" charset="0"/>
                <a:cs typeface="Times New Roman" panose="02020603050405020304" pitchFamily="18" charset="0"/>
              </a:rPr>
              <a:t>Use these domains to identify strength gaps on a team, identify areas for strategic partnership, find powerful partners</a:t>
            </a:r>
          </a:p>
          <a:p>
            <a:endParaRPr lang="en-US" sz="1800">
              <a:solidFill>
                <a:srgbClr val="000000"/>
              </a:solidFill>
              <a:latin typeface="Aktiv Grotesk Light"/>
            </a:endParaRPr>
          </a:p>
        </p:txBody>
      </p:sp>
      <p:sp>
        <p:nvSpPr>
          <p:cNvPr id="4" name="Slide Number Placeholder 3"/>
          <p:cNvSpPr>
            <a:spLocks noGrp="1"/>
          </p:cNvSpPr>
          <p:nvPr>
            <p:ph type="sldNum" sz="quarter" idx="5"/>
          </p:nvPr>
        </p:nvSpPr>
        <p:spPr/>
        <p:txBody>
          <a:bodyPr/>
          <a:lstStyle/>
          <a:p>
            <a:fld id="{28E266F0-CB73-4052-B9A7-CF70A0CA67A9}" type="slidenum">
              <a:rPr lang="en-US" smtClean="0"/>
              <a:t>22</a:t>
            </a:fld>
            <a:endParaRPr lang="en-US"/>
          </a:p>
        </p:txBody>
      </p:sp>
    </p:spTree>
    <p:extLst>
      <p:ext uri="{BB962C8B-B14F-4D97-AF65-F5344CB8AC3E}">
        <p14:creationId xmlns:p14="http://schemas.microsoft.com/office/powerpoint/2010/main" val="1723003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6843" indent="-346843">
              <a:lnSpc>
                <a:spcPct val="115000"/>
              </a:lnSpc>
              <a:buFont typeface="Symbol" panose="05050102010706020507" pitchFamily="18" charset="2"/>
              <a:buChar char=""/>
            </a:pPr>
            <a:r>
              <a:rPr lang="en-US" sz="1200" kern="0">
                <a:latin typeface="Aptos" panose="020B0004020202020204" pitchFamily="34" charset="0"/>
                <a:ea typeface="Aptos" panose="020B0004020202020204" pitchFamily="34" charset="0"/>
                <a:cs typeface="Aptos" panose="020B0004020202020204" pitchFamily="34" charset="0"/>
              </a:rPr>
              <a:t>Provide a real-life  example about both Powerful Partners and Well-Rounded Teams:</a:t>
            </a:r>
          </a:p>
          <a:p>
            <a:pPr marL="346843" indent="-346843">
              <a:lnSpc>
                <a:spcPct val="115000"/>
              </a:lnSpc>
              <a:buFont typeface="Symbol" panose="05050102010706020507" pitchFamily="18" charset="2"/>
              <a:buChar char=""/>
            </a:pPr>
            <a:r>
              <a:rPr lang="en-US" sz="1200" kern="0">
                <a:latin typeface="Aptos" panose="020B0004020202020204" pitchFamily="34" charset="0"/>
                <a:ea typeface="Aptos" panose="020B0004020202020204" pitchFamily="34" charset="0"/>
                <a:cs typeface="Aptos" panose="020B0004020202020204" pitchFamily="34" charset="0"/>
              </a:rPr>
              <a:t>I want to introduce you to My Mr. Jensen – Mr. Nelson</a:t>
            </a:r>
          </a:p>
          <a:p>
            <a:pPr marL="346843" marR="0" lvl="0" indent="-346843" algn="l" defTabSz="914400" rtl="0" eaLnBrk="1" fontAlgn="auto" latinLnBrk="0" hangingPunct="1">
              <a:lnSpc>
                <a:spcPct val="115000"/>
              </a:lnSpc>
              <a:spcBef>
                <a:spcPts val="0"/>
              </a:spcBef>
              <a:spcAft>
                <a:spcPts val="0"/>
              </a:spcAft>
              <a:buClrTx/>
              <a:buSzTx/>
              <a:buFont typeface="Symbol" panose="05050102010706020507" pitchFamily="18" charset="2"/>
              <a:buChar char=""/>
              <a:tabLst/>
              <a:defRPr/>
            </a:pPr>
            <a:r>
              <a:rPr lang="en-US" sz="1200" kern="0">
                <a:latin typeface="Aptos" panose="020B0004020202020204" pitchFamily="34" charset="0"/>
                <a:ea typeface="Aptos" panose="020B0004020202020204" pitchFamily="34" charset="0"/>
                <a:cs typeface="Aptos" panose="020B0004020202020204" pitchFamily="34" charset="0"/>
              </a:rPr>
              <a:t>Neil’s strengths: Competition, Futuristic, Arranger, Maximizer, Strategic</a:t>
            </a:r>
          </a:p>
          <a:p>
            <a:pPr marL="751494" lvl="1" indent="-289036">
              <a:lnSpc>
                <a:spcPct val="115000"/>
              </a:lnSpc>
              <a:buFont typeface="Courier New" panose="02070309020205020404" pitchFamily="49" charset="0"/>
              <a:buChar char="o"/>
            </a:pPr>
            <a:r>
              <a:rPr lang="en-US" sz="1200" kern="0">
                <a:latin typeface="Aptos" panose="020B0004020202020204" pitchFamily="34" charset="0"/>
                <a:ea typeface="Aptos" panose="020B0004020202020204" pitchFamily="34" charset="0"/>
                <a:cs typeface="Aptos" panose="020B0004020202020204" pitchFamily="34" charset="0"/>
              </a:rPr>
              <a:t>Not only did Neil recognize my potential long before I ever saw it myself, but together, we form a powerful partnership. Our strengths don’t mirror — they complement. </a:t>
            </a:r>
          </a:p>
          <a:p>
            <a:pPr marL="751494" lvl="1" indent="-289036">
              <a:lnSpc>
                <a:spcPct val="115000"/>
              </a:lnSpc>
              <a:buFont typeface="Courier New" panose="02070309020205020404" pitchFamily="49" charset="0"/>
              <a:buChar char="o"/>
            </a:pPr>
            <a:r>
              <a:rPr lang="en-US" sz="1200" kern="0">
                <a:latin typeface="Aptos" panose="020B0004020202020204" pitchFamily="34" charset="0"/>
                <a:ea typeface="Aptos" panose="020B0004020202020204" pitchFamily="34" charset="0"/>
                <a:cs typeface="Times New Roman" panose="02020603050405020304" pitchFamily="18" charset="0"/>
              </a:rPr>
              <a:t>Neil is a competitive, strategic, visionary leader with a sharp eye for talent</a:t>
            </a:r>
          </a:p>
          <a:p>
            <a:pPr marL="746236" lvl="1" indent="-289036">
              <a:lnSpc>
                <a:spcPct val="115000"/>
              </a:lnSpc>
              <a:spcAft>
                <a:spcPts val="809"/>
              </a:spcAft>
              <a:buFont typeface="Courier New" panose="02070309020205020404" pitchFamily="49" charset="0"/>
              <a:buChar char="o"/>
            </a:pPr>
            <a:r>
              <a:rPr lang="en-US" sz="1200" kern="0">
                <a:latin typeface="Aptos" panose="020B0004020202020204" pitchFamily="34" charset="0"/>
                <a:ea typeface="Aptos" panose="020B0004020202020204" pitchFamily="34" charset="0"/>
                <a:cs typeface="Times New Roman" panose="02020603050405020304" pitchFamily="18" charset="0"/>
              </a:rPr>
              <a:t>For the past 25 years, I’ve observed him make big, bold, strategic moves that positioned ESI to win</a:t>
            </a:r>
          </a:p>
          <a:p>
            <a:pPr marL="289036" indent="-289036">
              <a:lnSpc>
                <a:spcPct val="115000"/>
              </a:lnSpc>
              <a:spcAft>
                <a:spcPts val="809"/>
              </a:spcAft>
              <a:buFont typeface="Courier New" panose="02070309020205020404" pitchFamily="49" charset="0"/>
              <a:buChar char="o"/>
            </a:pPr>
            <a:endParaRPr lang="en-US" sz="1200" kern="0">
              <a:latin typeface="Aptos" panose="020B0004020202020204" pitchFamily="34" charset="0"/>
              <a:ea typeface="Aptos" panose="020B0004020202020204" pitchFamily="34" charset="0"/>
              <a:cs typeface="Times New Roman" panose="02020603050405020304" pitchFamily="18" charset="0"/>
            </a:endParaRPr>
          </a:p>
          <a:p>
            <a:pPr marL="289036" indent="-289036">
              <a:lnSpc>
                <a:spcPct val="115000"/>
              </a:lnSpc>
              <a:spcAft>
                <a:spcPts val="809"/>
              </a:spcAft>
              <a:buFont typeface="Courier New" panose="02070309020205020404" pitchFamily="49" charset="0"/>
              <a:buChar char="o"/>
            </a:pPr>
            <a:r>
              <a:rPr lang="en-US" sz="1200" kern="0">
                <a:latin typeface="Aptos" panose="020B0004020202020204" pitchFamily="34" charset="0"/>
                <a:ea typeface="Aptos" panose="020B0004020202020204" pitchFamily="34" charset="0"/>
                <a:cs typeface="Times New Roman" panose="02020603050405020304" pitchFamily="18" charset="0"/>
              </a:rPr>
              <a:t>His Futuristic strength is especially remarkable – it almost give him a predictive edge a sixth sense for what is coming</a:t>
            </a:r>
          </a:p>
          <a:p>
            <a:pPr marL="289036" indent="-289036">
              <a:lnSpc>
                <a:spcPct val="115000"/>
              </a:lnSpc>
              <a:spcAft>
                <a:spcPts val="809"/>
              </a:spcAft>
              <a:buFont typeface="Courier New" panose="02070309020205020404" pitchFamily="49" charset="0"/>
              <a:buChar char="o"/>
            </a:pPr>
            <a:r>
              <a:rPr lang="en-US" sz="1200" kern="0">
                <a:latin typeface="Aptos" panose="020B0004020202020204" pitchFamily="34" charset="0"/>
                <a:ea typeface="Aptos" panose="020B0004020202020204" pitchFamily="34" charset="0"/>
                <a:cs typeface="Times New Roman" panose="02020603050405020304" pitchFamily="18" charset="0"/>
              </a:rPr>
              <a:t>To stick with our superhero theme, think Doctor Strange in Avengers: Infinity War — remember the moment he peers into over 14 million possible futures to find the one path to success? </a:t>
            </a:r>
          </a:p>
          <a:p>
            <a:pPr marL="289036" indent="-289036">
              <a:lnSpc>
                <a:spcPct val="115000"/>
              </a:lnSpc>
              <a:spcAft>
                <a:spcPts val="809"/>
              </a:spcAft>
              <a:buFont typeface="Courier New" panose="02070309020205020404" pitchFamily="49" charset="0"/>
              <a:buChar char="o"/>
            </a:pPr>
            <a:r>
              <a:rPr lang="en-US" sz="1200" kern="0">
                <a:latin typeface="Aptos" panose="020B0004020202020204" pitchFamily="34" charset="0"/>
                <a:ea typeface="Aptos" panose="020B0004020202020204" pitchFamily="34" charset="0"/>
                <a:cs typeface="Times New Roman" panose="02020603050405020304" pitchFamily="18" charset="0"/>
              </a:rPr>
              <a:t>That’s Neil. He doesn’t guess. He visualizes, strategizes, and acts — guided not by chaos, but by clarity of vision.</a:t>
            </a:r>
          </a:p>
          <a:p>
            <a:pPr marL="289036" indent="-289036">
              <a:lnSpc>
                <a:spcPct val="115000"/>
              </a:lnSpc>
              <a:spcAft>
                <a:spcPts val="809"/>
              </a:spcAft>
              <a:buFont typeface="Courier New" panose="02070309020205020404" pitchFamily="49" charset="0"/>
              <a:buChar char="o"/>
            </a:pPr>
            <a:endParaRPr lang="en-US" sz="1200" kern="0">
              <a:latin typeface="Aptos" panose="020B0004020202020204" pitchFamily="34" charset="0"/>
              <a:cs typeface="Times New Roman" panose="02020603050405020304" pitchFamily="18" charset="0"/>
            </a:endParaRPr>
          </a:p>
          <a:p>
            <a:pPr>
              <a:buNone/>
            </a:pPr>
            <a:r>
              <a:rPr lang="en-US" sz="1200">
                <a:latin typeface="Aptos" panose="020B0004020202020204" pitchFamily="34" charset="0"/>
              </a:rPr>
              <a:t>He’s calm when others panic. Bold when others hesitate. And always focused on what </a:t>
            </a:r>
            <a:r>
              <a:rPr lang="en-US" sz="1200" i="1">
                <a:latin typeface="Aptos" panose="020B0004020202020204" pitchFamily="34" charset="0"/>
              </a:rPr>
              <a:t>could be</a:t>
            </a:r>
            <a:r>
              <a:rPr lang="en-US" sz="1200">
                <a:latin typeface="Aptos" panose="020B0004020202020204" pitchFamily="34" charset="0"/>
              </a:rPr>
              <a:t>.</a:t>
            </a:r>
          </a:p>
          <a:p>
            <a:r>
              <a:rPr lang="en-US" sz="1200">
                <a:latin typeface="Aptos" panose="020B0004020202020204" pitchFamily="34" charset="0"/>
              </a:rPr>
              <a:t>Watching his strengths in action has been both inspiring and instructive</a:t>
            </a:r>
          </a:p>
          <a:p>
            <a:pPr marL="289036" indent="-289036">
              <a:lnSpc>
                <a:spcPct val="115000"/>
              </a:lnSpc>
              <a:spcAft>
                <a:spcPts val="809"/>
              </a:spcAft>
              <a:buFont typeface="Courier New" panose="02070309020205020404" pitchFamily="49" charset="0"/>
              <a:buChar char="o"/>
            </a:pPr>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23</a:t>
            </a:fld>
            <a:endParaRPr lang="en-US"/>
          </a:p>
        </p:txBody>
      </p:sp>
    </p:spTree>
    <p:extLst>
      <p:ext uri="{BB962C8B-B14F-4D97-AF65-F5344CB8AC3E}">
        <p14:creationId xmlns:p14="http://schemas.microsoft.com/office/powerpoint/2010/main" val="33195335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A4962-DB29-6A0F-2247-3B2FA98964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6A4A8C-1395-43EB-FA51-41693AD531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93DEBF-B5BF-3E11-E25B-B1AF356C4210}"/>
              </a:ext>
            </a:extLst>
          </p:cNvPr>
          <p:cNvSpPr>
            <a:spLocks noGrp="1"/>
          </p:cNvSpPr>
          <p:nvPr>
            <p:ph type="body" idx="1"/>
          </p:nvPr>
        </p:nvSpPr>
        <p:spPr/>
        <p:txBody>
          <a:bodyPr/>
          <a:lstStyle/>
          <a:p>
            <a:pPr marL="289036" indent="-289036">
              <a:lnSpc>
                <a:spcPct val="115000"/>
              </a:lnSpc>
              <a:spcAft>
                <a:spcPts val="809"/>
              </a:spcAft>
              <a:buSzPts val="1000"/>
              <a:buFont typeface="Courier New" panose="02070309020205020404" pitchFamily="49" charset="0"/>
              <a:buChar char="o"/>
              <a:tabLst>
                <a:tab pos="693687" algn="l"/>
              </a:tabLst>
            </a:pPr>
            <a:r>
              <a:rPr lang="en-US" sz="1100" b="1" kern="0">
                <a:solidFill>
                  <a:srgbClr val="4C94D8"/>
                </a:solidFill>
                <a:latin typeface="Aptos" panose="020B0004020202020204" pitchFamily="34" charset="0"/>
                <a:ea typeface="Times New Roman" panose="02020603050405020304" pitchFamily="18" charset="0"/>
                <a:cs typeface="Aptos" panose="020B0004020202020204" pitchFamily="34" charset="0"/>
              </a:rPr>
              <a:t>The Wonder Twin Effect: Unlocking Exponential Results</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693687" lvl="1" indent="-231229">
              <a:lnSpc>
                <a:spcPct val="115000"/>
              </a:lnSpc>
              <a:spcAft>
                <a:spcPts val="809"/>
              </a:spcAft>
              <a:buSzPts val="1000"/>
              <a:buFont typeface="Wingdings" panose="05000000000000000000" pitchFamily="2" charset="2"/>
              <a:buChar char=""/>
              <a:tabLst>
                <a:tab pos="1387373" algn="l"/>
              </a:tabLst>
            </a:pPr>
            <a:r>
              <a:rPr lang="en-US" sz="1100" kern="0">
                <a:latin typeface="Aptos" panose="020B0004020202020204" pitchFamily="34" charset="0"/>
                <a:ea typeface="Times New Roman" panose="02020603050405020304" pitchFamily="18" charset="0"/>
                <a:cs typeface="Aptos" panose="020B0004020202020204" pitchFamily="34" charset="0"/>
              </a:rPr>
              <a:t>Have you heard of the Wonder Twins? DC Comic characters</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849831" algn="l"/>
              </a:tabLst>
            </a:pPr>
            <a:r>
              <a:rPr lang="en-US" sz="1100" kern="0">
                <a:latin typeface="Aptos" panose="020B0004020202020204" pitchFamily="34" charset="0"/>
                <a:ea typeface="Times New Roman" panose="02020603050405020304" pitchFamily="18" charset="0"/>
                <a:cs typeface="Aptos" panose="020B0004020202020204" pitchFamily="34" charset="0"/>
              </a:rPr>
              <a:t>When separated, they were just fringe characters.</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849831" algn="l"/>
              </a:tabLst>
            </a:pPr>
            <a:r>
              <a:rPr lang="en-US" sz="1100" kern="0">
                <a:latin typeface="Aptos" panose="020B0004020202020204" pitchFamily="34" charset="0"/>
                <a:ea typeface="Times New Roman" panose="02020603050405020304" pitchFamily="18" charset="0"/>
                <a:cs typeface="Aptos" panose="020B0004020202020204" pitchFamily="34" charset="0"/>
              </a:rPr>
              <a:t>But together? They were unstoppable.</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849831" algn="l"/>
              </a:tabLst>
            </a:pPr>
            <a:r>
              <a:rPr lang="en-US" sz="1100" kern="0">
                <a:latin typeface="Aptos" panose="020B0004020202020204" pitchFamily="34" charset="0"/>
                <a:ea typeface="Times New Roman" panose="02020603050405020304" pitchFamily="18" charset="0"/>
                <a:cs typeface="Aptos" panose="020B0004020202020204" pitchFamily="34" charset="0"/>
              </a:rPr>
              <a:t>They would bump fists and activate their complementary superpowers.</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693687" lvl="1" indent="-231229">
              <a:lnSpc>
                <a:spcPct val="115000"/>
              </a:lnSpc>
              <a:spcAft>
                <a:spcPts val="809"/>
              </a:spcAft>
              <a:buSzPts val="1000"/>
              <a:buFont typeface="Wingdings" panose="05000000000000000000" pitchFamily="2" charset="2"/>
              <a:buChar char=""/>
              <a:tabLst>
                <a:tab pos="1387373" algn="l"/>
              </a:tabLst>
            </a:pPr>
            <a:r>
              <a:rPr lang="en-US" sz="1100" kern="0">
                <a:latin typeface="Aptos" panose="020B0004020202020204" pitchFamily="34" charset="0"/>
                <a:ea typeface="Times New Roman" panose="02020603050405020304" pitchFamily="18" charset="0"/>
                <a:cs typeface="Aptos" panose="020B0004020202020204" pitchFamily="34" charset="0"/>
              </a:rPr>
              <a:t>Unknowingly, that’s what happened when Neil’s strategic, visionary strengths bumped fists with my action-oriented optimism.</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693687" lvl="1" indent="-231229">
              <a:lnSpc>
                <a:spcPct val="115000"/>
              </a:lnSpc>
              <a:spcAft>
                <a:spcPts val="809"/>
              </a:spcAft>
              <a:buSzPts val="1000"/>
              <a:buFont typeface="Wingdings" panose="05000000000000000000" pitchFamily="2" charset="2"/>
              <a:buChar char=""/>
              <a:tabLst>
                <a:tab pos="1387373" algn="l"/>
              </a:tabLst>
            </a:pPr>
            <a:r>
              <a:rPr lang="en-US" sz="1100" kern="0">
                <a:latin typeface="Aptos" panose="020B0004020202020204" pitchFamily="34" charset="0"/>
                <a:ea typeface="Times New Roman" panose="02020603050405020304" pitchFamily="18" charset="0"/>
                <a:cs typeface="Aptos" panose="020B0004020202020204" pitchFamily="34" charset="0"/>
              </a:rPr>
              <a:t>Our real-life Wonder Twin moment</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849831" algn="l"/>
              </a:tabLst>
            </a:pPr>
            <a:r>
              <a:rPr lang="en-US" sz="1100" kern="0">
                <a:latin typeface="Aptos" panose="020B0004020202020204" pitchFamily="34" charset="0"/>
                <a:ea typeface="Times New Roman" panose="02020603050405020304" pitchFamily="18" charset="0"/>
                <a:cs typeface="Aptos" panose="020B0004020202020204" pitchFamily="34" charset="0"/>
              </a:rPr>
              <a:t>His bold strategic vision was fuel that ignited my strengths.</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spcAft>
                <a:spcPts val="809"/>
              </a:spcAft>
              <a:buSzPts val="1000"/>
              <a:buFont typeface="Wingdings" panose="05000000000000000000" pitchFamily="2" charset="2"/>
              <a:buChar char=""/>
              <a:tabLst>
                <a:tab pos="1849831" algn="l"/>
              </a:tabLst>
            </a:pPr>
            <a:r>
              <a:rPr lang="en-US" sz="1100" kern="0">
                <a:latin typeface="Aptos" panose="020B0004020202020204" pitchFamily="34" charset="0"/>
                <a:ea typeface="Times New Roman" panose="02020603050405020304" pitchFamily="18" charset="0"/>
                <a:cs typeface="Aptos" panose="020B0004020202020204" pitchFamily="34" charset="0"/>
              </a:rPr>
              <a:t>My belief in his vision with the energy to make it happen was fuel for him.</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spcAft>
                <a:spcPts val="809"/>
              </a:spcAft>
              <a:buSzPts val="1000"/>
              <a:buFont typeface="Wingdings" panose="05000000000000000000" pitchFamily="2" charset="2"/>
              <a:buChar char=""/>
              <a:tabLst>
                <a:tab pos="1849831" algn="l"/>
              </a:tabLst>
            </a:pPr>
            <a:r>
              <a:rPr lang="en-US" sz="1100" kern="0">
                <a:latin typeface="Aptos" panose="020B0004020202020204" pitchFamily="34" charset="0"/>
                <a:ea typeface="Times New Roman" panose="02020603050405020304" pitchFamily="18" charset="0"/>
                <a:cs typeface="Aptos" panose="020B0004020202020204" pitchFamily="34" charset="0"/>
              </a:rPr>
              <a:t>That’s when work feels like play, lose track of time.</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defTabSz="924916">
              <a:defRPr/>
            </a:pPr>
            <a:endParaRPr lang="en-US" sz="1100" i="1"/>
          </a:p>
          <a:p>
            <a:pPr defTabSz="924916">
              <a:defRPr/>
            </a:pPr>
            <a:r>
              <a:rPr lang="en-US" sz="1100" i="1"/>
              <a:t>"Yes, I’m fully aware I just crossed Marvel and DC. I also know that violates at least three universal laws of superhero physics—but when you're designing the future, sometimes you need the predictive clarity of Doctor Strange and the teamwork efficiency of the Wonder Twins. Just consider it…multiverse engineering."</a:t>
            </a:r>
            <a:r>
              <a:rPr lang="en-US" sz="1100"/>
              <a:t> 🛠️🌀</a:t>
            </a:r>
            <a:endParaRPr lang="en-US" sz="1100" kern="100">
              <a:latin typeface="Aptos" panose="020B0004020202020204" pitchFamily="34" charset="0"/>
              <a:ea typeface="Aptos" panose="020B0004020202020204" pitchFamily="34" charset="0"/>
              <a:cs typeface="Times New Roman" panose="02020603050405020304" pitchFamily="18" charset="0"/>
            </a:endParaRPr>
          </a:p>
          <a:p>
            <a:endParaRPr lang="en-US" sz="1100"/>
          </a:p>
        </p:txBody>
      </p:sp>
      <p:sp>
        <p:nvSpPr>
          <p:cNvPr id="4" name="Slide Number Placeholder 3">
            <a:extLst>
              <a:ext uri="{FF2B5EF4-FFF2-40B4-BE49-F238E27FC236}">
                <a16:creationId xmlns:a16="http://schemas.microsoft.com/office/drawing/2014/main" id="{6DA189DF-18FE-B642-793B-03A6EB72EE37}"/>
              </a:ext>
            </a:extLst>
          </p:cNvPr>
          <p:cNvSpPr>
            <a:spLocks noGrp="1"/>
          </p:cNvSpPr>
          <p:nvPr>
            <p:ph type="sldNum" sz="quarter" idx="5"/>
          </p:nvPr>
        </p:nvSpPr>
        <p:spPr/>
        <p:txBody>
          <a:bodyPr/>
          <a:lstStyle/>
          <a:p>
            <a:fld id="{28E266F0-CB73-4052-B9A7-CF70A0CA67A9}" type="slidenum">
              <a:rPr lang="en-US" smtClean="0"/>
              <a:t>24</a:t>
            </a:fld>
            <a:endParaRPr lang="en-US"/>
          </a:p>
        </p:txBody>
      </p:sp>
    </p:spTree>
    <p:extLst>
      <p:ext uri="{BB962C8B-B14F-4D97-AF65-F5344CB8AC3E}">
        <p14:creationId xmlns:p14="http://schemas.microsoft.com/office/powerpoint/2010/main" val="37152051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endParaRPr lang="en-US">
              <a:effectLst/>
            </a:endParaRPr>
          </a:p>
          <a:p>
            <a:pPr marL="751494" lvl="1" indent="-289036">
              <a:lnSpc>
                <a:spcPct val="115000"/>
              </a:lnSpc>
              <a:spcAft>
                <a:spcPts val="809"/>
              </a:spcAft>
              <a:buSzPts val="1000"/>
              <a:buFont typeface="Courier New" panose="02070309020205020404" pitchFamily="49" charset="0"/>
              <a:buChar char="o"/>
              <a:tabLst>
                <a:tab pos="924916" algn="l"/>
              </a:tabLst>
            </a:pPr>
            <a:r>
              <a:rPr lang="en-US" kern="0">
                <a:latin typeface="Aptos" panose="020B0004020202020204" pitchFamily="34" charset="0"/>
                <a:ea typeface="Times New Roman" panose="02020603050405020304" pitchFamily="18" charset="0"/>
                <a:cs typeface="Aptos" panose="020B0004020202020204" pitchFamily="34" charset="0"/>
              </a:rPr>
              <a:t>Questions to maximize strengths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07000"/>
              </a:lnSpc>
              <a:buSzPts val="1000"/>
              <a:buFont typeface="Wingdings" panose="05000000000000000000" pitchFamily="2" charset="2"/>
              <a:buChar char=""/>
              <a:tabLst>
                <a:tab pos="1387373" algn="l"/>
              </a:tabLst>
            </a:pPr>
            <a:r>
              <a:rPr lang="en-US" kern="0">
                <a:latin typeface="Aptos" panose="020B0004020202020204" pitchFamily="34" charset="0"/>
                <a:ea typeface="Aptos" panose="020B0004020202020204" pitchFamily="34" charset="0"/>
                <a:cs typeface="Aptos" panose="020B0004020202020204" pitchFamily="34" charset="0"/>
              </a:rPr>
              <a:t>“How do I help him win?”</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07000"/>
              </a:lnSpc>
              <a:buSzPts val="1000"/>
              <a:buFont typeface="Wingdings" panose="05000000000000000000" pitchFamily="2" charset="2"/>
              <a:buChar char=""/>
              <a:tabLst>
                <a:tab pos="1387373" algn="l"/>
              </a:tabLst>
            </a:pPr>
            <a:r>
              <a:rPr lang="en-US" kern="0">
                <a:latin typeface="Aptos" panose="020B0004020202020204" pitchFamily="34" charset="0"/>
                <a:ea typeface="Aptos" panose="020B0004020202020204" pitchFamily="34" charset="0"/>
                <a:cs typeface="Aptos" panose="020B0004020202020204" pitchFamily="34" charset="0"/>
              </a:rPr>
              <a:t>“What does winning look like for ESI?”</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07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Aptos" panose="020B0004020202020204" pitchFamily="34" charset="0"/>
                <a:cs typeface="Aptos" panose="020B0004020202020204" pitchFamily="34" charset="0"/>
              </a:rPr>
              <a:t>“What comes easy to him? To me?”</a:t>
            </a:r>
          </a:p>
          <a:p>
            <a:pPr marL="1156145" lvl="2" indent="-231229">
              <a:lnSpc>
                <a:spcPct val="107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Aptos" panose="020B0004020202020204" pitchFamily="34" charset="0"/>
                <a:cs typeface="Times New Roman" panose="02020603050405020304" pitchFamily="18" charset="0"/>
              </a:rPr>
              <a:t>I would ask him – where do I add the most value?  #Positivity</a:t>
            </a:r>
          </a:p>
          <a:p>
            <a:pPr marL="1156145" lvl="2" indent="-231229">
              <a:lnSpc>
                <a:spcPct val="107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Aptos" panose="020B0004020202020204" pitchFamily="34" charset="0"/>
                <a:cs typeface="Times New Roman" panose="02020603050405020304" pitchFamily="18" charset="0"/>
              </a:rPr>
              <a:t>His Maximizer – hates an obsession with weakness fixing</a:t>
            </a:r>
          </a:p>
          <a:p>
            <a:pPr marL="1156145" lvl="2" indent="-231229">
              <a:lnSpc>
                <a:spcPct val="107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Aptos" panose="020B0004020202020204" pitchFamily="34" charset="0"/>
                <a:cs typeface="Times New Roman" panose="02020603050405020304" pitchFamily="18" charset="0"/>
              </a:rPr>
              <a:t>My Restorative loves solving problems, especially people problems, he was happy to let me!</a:t>
            </a:r>
          </a:p>
          <a:p>
            <a:pPr marL="1156145" lvl="2" indent="-231229">
              <a:lnSpc>
                <a:spcPct val="107000"/>
              </a:lnSpc>
              <a:spcAft>
                <a:spcPts val="809"/>
              </a:spcAft>
              <a:buSzPts val="1000"/>
              <a:buFont typeface="Wingdings" panose="05000000000000000000" pitchFamily="2" charset="2"/>
              <a:buChar char=""/>
              <a:tabLst>
                <a:tab pos="1387373" algn="l"/>
              </a:tabLst>
            </a:pPr>
            <a:endParaRPr lang="en-US" kern="100">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9"/>
              </a:spcAft>
            </a:pPr>
            <a:r>
              <a:rPr lang="en-US" kern="0">
                <a:latin typeface="Aptos" panose="020B0004020202020204" pitchFamily="34" charset="0"/>
                <a:ea typeface="Times New Roman" panose="02020603050405020304" pitchFamily="18" charset="0"/>
                <a:cs typeface="Aptos" panose="020B0004020202020204" pitchFamily="34" charset="0"/>
              </a:rPr>
              <a:t>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809"/>
              </a:spcAft>
              <a:buFont typeface="Symbol" panose="05050102010706020507" pitchFamily="18" charset="2"/>
              <a:buChar char=""/>
            </a:pPr>
            <a:r>
              <a:rPr lang="en-US" b="1" kern="0">
                <a:latin typeface="Aptos" panose="020B0004020202020204" pitchFamily="34" charset="0"/>
                <a:ea typeface="Times New Roman" panose="02020603050405020304" pitchFamily="18" charset="0"/>
                <a:cs typeface="Aptos" panose="020B0004020202020204" pitchFamily="34" charset="0"/>
              </a:rPr>
              <a:t>I got to be part of helping to make a significant impact to the company over the past 25 years:</a:t>
            </a:r>
            <a:br>
              <a:rPr lang="en-US" kern="0">
                <a:latin typeface="Aptos" panose="020B0004020202020204" pitchFamily="34" charset="0"/>
                <a:ea typeface="Times New Roman" panose="02020603050405020304" pitchFamily="18" charset="0"/>
                <a:cs typeface="Aptos" panose="020B0004020202020204" pitchFamily="34" charset="0"/>
              </a:rPr>
            </a:br>
            <a:r>
              <a:rPr lang="en-US" kern="0">
                <a:latin typeface="Segoe UI Emoji" panose="020B0502040204020203" pitchFamily="34" charset="0"/>
                <a:ea typeface="Times New Roman" panose="02020603050405020304" pitchFamily="18" charset="0"/>
                <a:cs typeface="Segoe UI Emoji" panose="020B0502040204020203" pitchFamily="34" charset="0"/>
              </a:rPr>
              <a:t>✅</a:t>
            </a:r>
            <a:r>
              <a:rPr lang="en-US" kern="0">
                <a:latin typeface="Aptos" panose="020B0004020202020204" pitchFamily="34" charset="0"/>
                <a:ea typeface="Times New Roman" panose="02020603050405020304" pitchFamily="18" charset="0"/>
                <a:cs typeface="Aptos" panose="020B0004020202020204" pitchFamily="34" charset="0"/>
              </a:rPr>
              <a:t> $100M → </a:t>
            </a:r>
            <a:r>
              <a:rPr lang="en-US" b="1" kern="0">
                <a:latin typeface="Aptos" panose="020B0004020202020204" pitchFamily="34" charset="0"/>
                <a:ea typeface="Times New Roman" panose="02020603050405020304" pitchFamily="18" charset="0"/>
                <a:cs typeface="Aptos" panose="020B0004020202020204" pitchFamily="34" charset="0"/>
              </a:rPr>
              <a:t>$1B</a:t>
            </a:r>
            <a:br>
              <a:rPr lang="en-US" kern="0">
                <a:latin typeface="Aptos" panose="020B0004020202020204" pitchFamily="34" charset="0"/>
                <a:ea typeface="Times New Roman" panose="02020603050405020304" pitchFamily="18" charset="0"/>
                <a:cs typeface="Aptos" panose="020B0004020202020204" pitchFamily="34" charset="0"/>
              </a:rPr>
            </a:br>
            <a:r>
              <a:rPr lang="en-US" kern="0">
                <a:latin typeface="Segoe UI Emoji" panose="020B0502040204020203" pitchFamily="34" charset="0"/>
                <a:ea typeface="Times New Roman" panose="02020603050405020304" pitchFamily="18" charset="0"/>
                <a:cs typeface="Segoe UI Emoji" panose="020B0502040204020203" pitchFamily="34" charset="0"/>
              </a:rPr>
              <a:t>✅</a:t>
            </a:r>
            <a:r>
              <a:rPr lang="en-US" kern="0">
                <a:latin typeface="Aptos" panose="020B0004020202020204" pitchFamily="34" charset="0"/>
                <a:ea typeface="Times New Roman" panose="02020603050405020304" pitchFamily="18" charset="0"/>
                <a:cs typeface="Aptos" panose="020B0004020202020204" pitchFamily="34" charset="0"/>
              </a:rPr>
              <a:t> 100 employees → </a:t>
            </a:r>
            <a:r>
              <a:rPr lang="en-US" b="1" kern="0">
                <a:latin typeface="Aptos" panose="020B0004020202020204" pitchFamily="34" charset="0"/>
                <a:ea typeface="Times New Roman" panose="02020603050405020304" pitchFamily="18" charset="0"/>
                <a:cs typeface="Aptos" panose="020B0004020202020204" pitchFamily="34" charset="0"/>
              </a:rPr>
              <a:t>1,000+</a:t>
            </a:r>
            <a:br>
              <a:rPr lang="en-US" kern="0">
                <a:latin typeface="Aptos" panose="020B0004020202020204" pitchFamily="34" charset="0"/>
                <a:ea typeface="Times New Roman" panose="02020603050405020304" pitchFamily="18" charset="0"/>
                <a:cs typeface="Aptos" panose="020B0004020202020204" pitchFamily="34" charset="0"/>
              </a:rPr>
            </a:br>
            <a:r>
              <a:rPr lang="en-US" kern="0">
                <a:latin typeface="Segoe UI Emoji" panose="020B0502040204020203" pitchFamily="34" charset="0"/>
                <a:ea typeface="Times New Roman" panose="02020603050405020304" pitchFamily="18" charset="0"/>
                <a:cs typeface="Segoe UI Emoji" panose="020B0502040204020203" pitchFamily="34" charset="0"/>
              </a:rPr>
              <a:t>✅</a:t>
            </a:r>
            <a:r>
              <a:rPr lang="en-US" kern="0">
                <a:latin typeface="Aptos" panose="020B0004020202020204" pitchFamily="34" charset="0"/>
                <a:ea typeface="Times New Roman" panose="02020603050405020304" pitchFamily="18" charset="0"/>
                <a:cs typeface="Aptos" panose="020B0004020202020204" pitchFamily="34" charset="0"/>
              </a:rPr>
              <a:t> National leader → </a:t>
            </a:r>
            <a:r>
              <a:rPr lang="en-US" b="1" kern="0">
                <a:latin typeface="Aptos" panose="020B0004020202020204" pitchFamily="34" charset="0"/>
                <a:ea typeface="Times New Roman" panose="02020603050405020304" pitchFamily="18" charset="0"/>
                <a:cs typeface="Aptos" panose="020B0004020202020204" pitchFamily="34" charset="0"/>
              </a:rPr>
              <a:t>International presence</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a:lnSpc>
                <a:spcPct val="115000"/>
              </a:lnSpc>
              <a:spcAft>
                <a:spcPts val="809"/>
              </a:spcAft>
            </a:pPr>
            <a:r>
              <a:rPr lang="en-US" kern="0">
                <a:latin typeface="Aptos" panose="020B0004020202020204" pitchFamily="34" charset="0"/>
                <a:ea typeface="Times New Roman" panose="02020603050405020304" pitchFamily="18" charset="0"/>
                <a:cs typeface="Aptos" panose="020B0004020202020204" pitchFamily="34" charset="0"/>
              </a:rPr>
              <a:t>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462458">
              <a:lnSpc>
                <a:spcPct val="115000"/>
              </a:lnSpc>
              <a:spcAft>
                <a:spcPts val="809"/>
              </a:spcAft>
            </a:pPr>
            <a:r>
              <a:rPr lang="en-US" b="1" kern="0">
                <a:latin typeface="Aptos" panose="020B0004020202020204" pitchFamily="34" charset="0"/>
                <a:ea typeface="Times New Roman" panose="02020603050405020304" pitchFamily="18" charset="0"/>
                <a:cs typeface="Aptos" panose="020B0004020202020204" pitchFamily="34" charset="0"/>
              </a:rPr>
              <a:t>Lesson?</a:t>
            </a:r>
            <a:r>
              <a:rPr lang="en-US" kern="0">
                <a:latin typeface="Aptos" panose="020B0004020202020204" pitchFamily="34" charset="0"/>
                <a:ea typeface="Times New Roman" panose="02020603050405020304" pitchFamily="18" charset="0"/>
                <a:cs typeface="Aptos" panose="020B0004020202020204" pitchFamily="34" charset="0"/>
              </a:rPr>
              <a:t> You don’t need to be </a:t>
            </a:r>
            <a:r>
              <a:rPr lang="en-US" i="1" kern="0">
                <a:latin typeface="Aptos" panose="020B0004020202020204" pitchFamily="34" charset="0"/>
                <a:ea typeface="Times New Roman" panose="02020603050405020304" pitchFamily="18" charset="0"/>
                <a:cs typeface="Aptos" panose="020B0004020202020204" pitchFamily="34" charset="0"/>
              </a:rPr>
              <a:t>everything</a:t>
            </a:r>
            <a:r>
              <a:rPr lang="en-US" kern="0">
                <a:latin typeface="Aptos" panose="020B0004020202020204" pitchFamily="34" charset="0"/>
                <a:ea typeface="Times New Roman" panose="02020603050405020304" pitchFamily="18" charset="0"/>
                <a:cs typeface="Aptos" panose="020B0004020202020204" pitchFamily="34" charset="0"/>
              </a:rPr>
              <a:t>—you need the </a:t>
            </a:r>
            <a:r>
              <a:rPr lang="en-US" i="1" kern="0">
                <a:latin typeface="Aptos" panose="020B0004020202020204" pitchFamily="34" charset="0"/>
                <a:ea typeface="Times New Roman" panose="02020603050405020304" pitchFamily="18" charset="0"/>
                <a:cs typeface="Aptos" panose="020B0004020202020204" pitchFamily="34" charset="0"/>
              </a:rPr>
              <a:t>right</a:t>
            </a:r>
            <a:r>
              <a:rPr lang="en-US" kern="0">
                <a:latin typeface="Aptos" panose="020B0004020202020204" pitchFamily="34" charset="0"/>
                <a:ea typeface="Times New Roman" panose="02020603050405020304" pitchFamily="18" charset="0"/>
                <a:cs typeface="Aptos" panose="020B0004020202020204" pitchFamily="34" charset="0"/>
              </a:rPr>
              <a:t> partnerships.</a:t>
            </a:r>
            <a:endParaRPr lang="en-US" kern="100">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9"/>
              </a:spcAft>
            </a:pPr>
            <a:r>
              <a:rPr lang="en-US" kern="0">
                <a:latin typeface="Aptos" panose="020B0004020202020204" pitchFamily="34" charset="0"/>
                <a:ea typeface="Times New Roman" panose="02020603050405020304" pitchFamily="18" charset="0"/>
                <a:cs typeface="Aptos" panose="020B0004020202020204" pitchFamily="34" charset="0"/>
              </a:rPr>
              <a:t>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07000"/>
              </a:lnSpc>
              <a:spcAft>
                <a:spcPts val="809"/>
              </a:spcAft>
              <a:buSzPts val="1000"/>
              <a:buFont typeface="Courier New" panose="02070309020205020404" pitchFamily="49" charset="0"/>
              <a:buChar char="o"/>
              <a:tabLst>
                <a:tab pos="693687" algn="l"/>
              </a:tabLst>
            </a:pPr>
            <a:r>
              <a:rPr lang="en-US" b="1" kern="100">
                <a:latin typeface="Aptos" panose="020B0004020202020204" pitchFamily="34" charset="0"/>
                <a:ea typeface="Aptos" panose="020B0004020202020204" pitchFamily="34" charset="0"/>
                <a:cs typeface="Times New Roman" panose="02020603050405020304" pitchFamily="18" charset="0"/>
              </a:rPr>
              <a:t>The Power of Strengths-Based Collaboration</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Think about your lesser talents as a gift, not a weakness.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 They give you 3 things: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spcAft>
                <a:spcPts val="809"/>
              </a:spcAft>
              <a:buSzPts val="1000"/>
              <a:buFont typeface="Wingdings" panose="05000000000000000000" pitchFamily="2" charset="2"/>
              <a:buChar char=""/>
              <a:tabLst>
                <a:tab pos="1849831" algn="l"/>
              </a:tabLst>
            </a:pPr>
            <a:r>
              <a:rPr lang="en-US" b="1" kern="0">
                <a:latin typeface="Aptos" panose="020B0004020202020204" pitchFamily="34" charset="0"/>
                <a:ea typeface="Times New Roman" panose="02020603050405020304" pitchFamily="18" charset="0"/>
                <a:cs typeface="Aptos" panose="020B0004020202020204" pitchFamily="34" charset="0"/>
              </a:rPr>
              <a:t>Awareness</a:t>
            </a:r>
            <a:r>
              <a:rPr lang="en-US" kern="0">
                <a:latin typeface="Aptos" panose="020B0004020202020204" pitchFamily="34" charset="0"/>
                <a:ea typeface="Times New Roman" panose="02020603050405020304" pitchFamily="18" charset="0"/>
                <a:cs typeface="Aptos" panose="020B0004020202020204" pitchFamily="34" charset="0"/>
              </a:rPr>
              <a:t> for what others bring more naturally</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spcAft>
                <a:spcPts val="809"/>
              </a:spcAft>
              <a:buSzPts val="1000"/>
              <a:buFont typeface="Wingdings" panose="05000000000000000000" pitchFamily="2" charset="2"/>
              <a:buChar char=""/>
              <a:tabLst>
                <a:tab pos="1849831" algn="l"/>
              </a:tabLst>
            </a:pPr>
            <a:r>
              <a:rPr lang="en-US" b="1" kern="0">
                <a:latin typeface="Aptos" panose="020B0004020202020204" pitchFamily="34" charset="0"/>
                <a:ea typeface="Times New Roman" panose="02020603050405020304" pitchFamily="18" charset="0"/>
                <a:cs typeface="Aptos" panose="020B0004020202020204" pitchFamily="34" charset="0"/>
              </a:rPr>
              <a:t>Appreciation</a:t>
            </a:r>
            <a:r>
              <a:rPr lang="en-US" kern="0">
                <a:latin typeface="Aptos" panose="020B0004020202020204" pitchFamily="34" charset="0"/>
                <a:ea typeface="Times New Roman" panose="02020603050405020304" pitchFamily="18" charset="0"/>
                <a:cs typeface="Aptos" panose="020B0004020202020204" pitchFamily="34" charset="0"/>
              </a:rPr>
              <a:t> for others, keep your ego in check</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618602" lvl="3" indent="-231229">
              <a:lnSpc>
                <a:spcPct val="115000"/>
              </a:lnSpc>
              <a:spcAft>
                <a:spcPts val="809"/>
              </a:spcAft>
              <a:buSzPts val="1000"/>
              <a:buFont typeface="Wingdings" panose="05000000000000000000" pitchFamily="2" charset="2"/>
              <a:buChar char=""/>
              <a:tabLst>
                <a:tab pos="1849831" algn="l"/>
              </a:tabLst>
            </a:pPr>
            <a:r>
              <a:rPr lang="en-US" b="1" kern="0">
                <a:latin typeface="Aptos" panose="020B0004020202020204" pitchFamily="34" charset="0"/>
                <a:ea typeface="Times New Roman" panose="02020603050405020304" pitchFamily="18" charset="0"/>
                <a:cs typeface="Aptos" panose="020B0004020202020204" pitchFamily="34" charset="0"/>
              </a:rPr>
              <a:t>Opportunity</a:t>
            </a:r>
            <a:r>
              <a:rPr lang="en-US" kern="0">
                <a:latin typeface="Aptos" panose="020B0004020202020204" pitchFamily="34" charset="0"/>
                <a:ea typeface="Times New Roman" panose="02020603050405020304" pitchFamily="18" charset="0"/>
                <a:cs typeface="Aptos" panose="020B0004020202020204" pitchFamily="34" charset="0"/>
              </a:rPr>
              <a:t> to leverage other’s talents for the success of the project, the team and the organization. </a:t>
            </a:r>
            <a:endParaRPr lang="en-US" kern="100">
              <a:latin typeface="Aptos" panose="020B0004020202020204" pitchFamily="34" charset="0"/>
              <a:ea typeface="Aptos" panose="020B000402020202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25</a:t>
            </a:fld>
            <a:endParaRPr lang="en-US"/>
          </a:p>
        </p:txBody>
      </p:sp>
    </p:spTree>
    <p:extLst>
      <p:ext uri="{BB962C8B-B14F-4D97-AF65-F5344CB8AC3E}">
        <p14:creationId xmlns:p14="http://schemas.microsoft.com/office/powerpoint/2010/main" val="26583789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6843" indent="-346843">
              <a:lnSpc>
                <a:spcPct val="107000"/>
              </a:lnSpc>
              <a:buSzPts val="1000"/>
              <a:buFont typeface="Symbol" panose="05050102010706020507" pitchFamily="18" charset="2"/>
              <a:buChar char=""/>
              <a:tabLst>
                <a:tab pos="462458"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“One person’s boulder is another person’s ball.”</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07000"/>
              </a:lnSpc>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What is heavy for you might be light for someone else.</a:t>
            </a:r>
          </a:p>
          <a:p>
            <a:pPr marL="751494" lvl="1" indent="-289036">
              <a:lnSpc>
                <a:spcPct val="107000"/>
              </a:lnSpc>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What is heavy for someone else, feels like play to you.</a:t>
            </a:r>
          </a:p>
          <a:p>
            <a:pPr marL="751494" lvl="1" indent="-289036">
              <a:lnSpc>
                <a:spcPct val="107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Successful people don’t fight their nature, they architect their environment to amplify it.</a:t>
            </a:r>
          </a:p>
          <a:p>
            <a:endParaRPr lang="en-US"/>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26</a:t>
            </a:fld>
            <a:endParaRPr lang="en-US"/>
          </a:p>
        </p:txBody>
      </p:sp>
    </p:spTree>
    <p:extLst>
      <p:ext uri="{BB962C8B-B14F-4D97-AF65-F5344CB8AC3E}">
        <p14:creationId xmlns:p14="http://schemas.microsoft.com/office/powerpoint/2010/main" val="10147296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6843" indent="-346843">
              <a:lnSpc>
                <a:spcPct val="115000"/>
              </a:lnSpc>
              <a:buFont typeface="Symbol" panose="05050102010706020507" pitchFamily="18" charset="2"/>
              <a:buChar char=""/>
            </a:pPr>
            <a:r>
              <a:rPr lang="en-US" kern="100">
                <a:latin typeface="Aptos" panose="020B0004020202020204" pitchFamily="34" charset="0"/>
                <a:ea typeface="Aptos" panose="020B0004020202020204" pitchFamily="34" charset="0"/>
                <a:cs typeface="Times New Roman" panose="02020603050405020304" pitchFamily="18" charset="0"/>
              </a:rPr>
              <a:t>Sometimes to get to a well-rounded team, the partnerships you need go beyond your immediate team</a:t>
            </a:r>
          </a:p>
          <a:p>
            <a:pPr marL="346843" indent="-346843">
              <a:lnSpc>
                <a:spcPct val="115000"/>
              </a:lnSpc>
              <a:buFont typeface="Symbol" panose="05050102010706020507" pitchFamily="18" charset="2"/>
              <a:buChar char=""/>
            </a:pPr>
            <a:r>
              <a:rPr lang="en-US" kern="100">
                <a:latin typeface="Aptos" panose="020B0004020202020204" pitchFamily="34" charset="0"/>
                <a:ea typeface="Aptos" panose="020B0004020202020204" pitchFamily="34" charset="0"/>
                <a:cs typeface="Times New Roman" panose="02020603050405020304" pitchFamily="18" charset="0"/>
              </a:rPr>
              <a:t>Often we think about our team is just the people we are leading vs. people at your organization, not on your team</a:t>
            </a:r>
          </a:p>
          <a:p>
            <a:pPr marL="346843" indent="-346843">
              <a:lnSpc>
                <a:spcPct val="115000"/>
              </a:lnSpc>
              <a:buFont typeface="Symbol" panose="05050102010706020507" pitchFamily="18" charset="2"/>
              <a:buChar char=""/>
            </a:pPr>
            <a:r>
              <a:rPr lang="en-US" kern="100">
                <a:latin typeface="Aptos" panose="020B0004020202020204" pitchFamily="34" charset="0"/>
                <a:ea typeface="Aptos" panose="020B0004020202020204" pitchFamily="34" charset="0"/>
                <a:cs typeface="Times New Roman" panose="02020603050405020304" pitchFamily="18" charset="0"/>
              </a:rPr>
              <a:t>Provide you a tool to think about the various roles you can surround yourself with inside and outside your organization.</a:t>
            </a:r>
          </a:p>
          <a:p>
            <a:pPr marL="346843" indent="-346843">
              <a:lnSpc>
                <a:spcPct val="115000"/>
              </a:lnSpc>
              <a:buFont typeface="Symbol" panose="05050102010706020507" pitchFamily="18" charset="2"/>
              <a:buChar char=""/>
            </a:pPr>
            <a:endParaRPr lang="en-US" b="1"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buFont typeface="Symbol" panose="05050102010706020507" pitchFamily="18" charset="2"/>
              <a:buChar char=""/>
            </a:pPr>
            <a:r>
              <a:rPr lang="en-US" b="1" kern="100">
                <a:latin typeface="Aptos" panose="020B0004020202020204" pitchFamily="34" charset="0"/>
                <a:ea typeface="Aptos" panose="020B0004020202020204" pitchFamily="34" charset="0"/>
                <a:cs typeface="Times New Roman" panose="02020603050405020304" pitchFamily="18" charset="0"/>
              </a:rPr>
              <a:t>I want to draw your attention to a couple of key roles that we tend to overlook:</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A coach who sees what you don’t, facilitates personal growth</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A complementary partner to fill your gaps.</a:t>
            </a:r>
            <a:endParaRPr lang="en-US" kern="100">
              <a:latin typeface="Aptos" panose="020B0004020202020204" pitchFamily="34" charset="0"/>
              <a:ea typeface="Aptos" panose="020B0004020202020204" pitchFamily="34" charset="0"/>
              <a:cs typeface="Times New Roman" panose="02020603050405020304" pitchFamily="18" charset="0"/>
            </a:endParaRPr>
          </a:p>
          <a:p>
            <a:pPr algn="l">
              <a:spcBef>
                <a:spcPts val="2250"/>
              </a:spcBef>
              <a:spcAft>
                <a:spcPts val="1125"/>
              </a:spcAft>
              <a:buNone/>
            </a:pPr>
            <a:endParaRPr lang="en-US" b="1" i="0">
              <a:solidFill>
                <a:srgbClr val="009D4E"/>
              </a:solidFill>
              <a:effectLst/>
              <a:latin typeface="Aptos" panose="020B0004020202020204" pitchFamily="34" charset="0"/>
            </a:endParaRPr>
          </a:p>
          <a:p>
            <a:pPr algn="l">
              <a:spcBef>
                <a:spcPts val="2250"/>
              </a:spcBef>
              <a:spcAft>
                <a:spcPts val="1125"/>
              </a:spcAft>
              <a:buNone/>
            </a:pPr>
            <a:r>
              <a:rPr lang="en-US" b="0" i="0">
                <a:solidFill>
                  <a:srgbClr val="000000"/>
                </a:solidFill>
                <a:effectLst/>
                <a:latin typeface="Aptos" panose="020B0004020202020204" pitchFamily="34" charset="0"/>
              </a:rPr>
              <a:t>Gallup data show that employees with at least one collaborative relationship are: (imagine if they had 3-4)</a:t>
            </a:r>
            <a:endParaRPr lang="en-US" b="1" i="0">
              <a:solidFill>
                <a:srgbClr val="009D4E"/>
              </a:solidFill>
              <a:effectLst/>
              <a:latin typeface="Aptos" panose="020B0004020202020204" pitchFamily="34" charset="0"/>
            </a:endParaRPr>
          </a:p>
          <a:p>
            <a:pPr marL="171450" indent="-171450" algn="l">
              <a:spcBef>
                <a:spcPts val="2250"/>
              </a:spcBef>
              <a:spcAft>
                <a:spcPts val="1125"/>
              </a:spcAft>
              <a:buFont typeface="Arial" panose="020B0604020202020204" pitchFamily="34" charset="0"/>
              <a:buChar char="•"/>
            </a:pPr>
            <a:r>
              <a:rPr lang="en-US" b="1" i="0">
                <a:solidFill>
                  <a:srgbClr val="009D4E"/>
                </a:solidFill>
                <a:effectLst/>
                <a:latin typeface="Aptos" panose="020B0004020202020204" pitchFamily="34" charset="0"/>
              </a:rPr>
              <a:t>29%</a:t>
            </a:r>
            <a:r>
              <a:rPr lang="en-US" b="0" i="0">
                <a:solidFill>
                  <a:srgbClr val="000000"/>
                </a:solidFill>
                <a:effectLst/>
                <a:latin typeface="Aptos" panose="020B0004020202020204" pitchFamily="34" charset="0"/>
              </a:rPr>
              <a:t>more likely to say they will </a:t>
            </a:r>
            <a:r>
              <a:rPr lang="en-US" b="1" i="0">
                <a:solidFill>
                  <a:srgbClr val="000000"/>
                </a:solidFill>
                <a:effectLst/>
                <a:latin typeface="Aptos" panose="020B0004020202020204" pitchFamily="34" charset="0"/>
              </a:rPr>
              <a:t>stay with their company for the next year</a:t>
            </a:r>
            <a:r>
              <a:rPr lang="en-US" b="0" i="0">
                <a:solidFill>
                  <a:srgbClr val="000000"/>
                </a:solidFill>
                <a:effectLst/>
                <a:latin typeface="Aptos" panose="020B0004020202020204" pitchFamily="34" charset="0"/>
              </a:rPr>
              <a:t>.</a:t>
            </a:r>
          </a:p>
          <a:p>
            <a:pPr marL="171450" indent="-171450" algn="l">
              <a:spcBef>
                <a:spcPts val="2250"/>
              </a:spcBef>
              <a:spcAft>
                <a:spcPts val="1125"/>
              </a:spcAft>
              <a:buFont typeface="Arial" panose="020B0604020202020204" pitchFamily="34" charset="0"/>
              <a:buChar char="•"/>
            </a:pPr>
            <a:r>
              <a:rPr lang="en-US" b="1" i="0">
                <a:solidFill>
                  <a:srgbClr val="009D4E"/>
                </a:solidFill>
                <a:effectLst/>
                <a:latin typeface="Aptos" panose="020B0004020202020204" pitchFamily="34" charset="0"/>
              </a:rPr>
              <a:t>43%</a:t>
            </a:r>
            <a:r>
              <a:rPr lang="en-US" b="0" i="0">
                <a:solidFill>
                  <a:srgbClr val="000000"/>
                </a:solidFill>
                <a:effectLst/>
                <a:latin typeface="Aptos" panose="020B0004020202020204" pitchFamily="34" charset="0"/>
              </a:rPr>
              <a:t>more likely to intend to </a:t>
            </a:r>
            <a:r>
              <a:rPr lang="en-US" b="1" i="0">
                <a:solidFill>
                  <a:srgbClr val="000000"/>
                </a:solidFill>
                <a:effectLst/>
                <a:latin typeface="Aptos" panose="020B0004020202020204" pitchFamily="34" charset="0"/>
              </a:rPr>
              <a:t>remain with their current employer for their entire career</a:t>
            </a:r>
            <a:r>
              <a:rPr lang="en-US" b="0" i="0">
                <a:solidFill>
                  <a:srgbClr val="000000"/>
                </a:solidFill>
                <a:effectLst/>
                <a:latin typeface="Aptos" panose="020B0004020202020204" pitchFamily="34" charset="0"/>
              </a:rPr>
              <a:t>.</a:t>
            </a: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27</a:t>
            </a:fld>
            <a:endParaRPr lang="en-US"/>
          </a:p>
        </p:txBody>
      </p:sp>
    </p:spTree>
    <p:extLst>
      <p:ext uri="{BB962C8B-B14F-4D97-AF65-F5344CB8AC3E}">
        <p14:creationId xmlns:p14="http://schemas.microsoft.com/office/powerpoint/2010/main" val="37588933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06FF9-2463-5FB9-AB10-77955EDF6B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06AD30-FEAA-C33C-DE53-DB394185CB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706B9E-3DE9-4B40-5240-9AD4DC681C8E}"/>
              </a:ext>
            </a:extLst>
          </p:cNvPr>
          <p:cNvSpPr>
            <a:spLocks noGrp="1"/>
          </p:cNvSpPr>
          <p:nvPr>
            <p:ph type="body" idx="1"/>
          </p:nvPr>
        </p:nvSpPr>
        <p:spPr/>
        <p:txBody>
          <a:bodyPr/>
          <a:lstStyle/>
          <a:p>
            <a:pPr marL="346843" indent="-346843">
              <a:lnSpc>
                <a:spcPct val="115000"/>
              </a:lnSpc>
              <a:spcAft>
                <a:spcPts val="809"/>
              </a:spcAft>
              <a:buSzPts val="1000"/>
              <a:buFont typeface="Symbol" panose="05050102010706020507" pitchFamily="18" charset="2"/>
              <a:buChar char=""/>
              <a:tabLst>
                <a:tab pos="462458" algn="l"/>
              </a:tabLst>
            </a:pPr>
            <a:r>
              <a:rPr lang="en-US" sz="1800" b="1" kern="100">
                <a:solidFill>
                  <a:srgbClr val="4C94D8"/>
                </a:solidFill>
                <a:latin typeface="Aptos" panose="020B0004020202020204" pitchFamily="34" charset="0"/>
                <a:ea typeface="Aptos" panose="020B0004020202020204" pitchFamily="34" charset="0"/>
                <a:cs typeface="Times New Roman" panose="02020603050405020304" pitchFamily="18" charset="0"/>
              </a:rPr>
              <a:t>A strengths-based team is like the Guardians of the Galaxy</a:t>
            </a:r>
            <a:r>
              <a:rPr lang="en-US" sz="1800" kern="100">
                <a:solidFill>
                  <a:srgbClr val="4C94D8"/>
                </a:solidFill>
                <a:latin typeface="Aptos" panose="020B0004020202020204" pitchFamily="34" charset="0"/>
                <a:ea typeface="Aptos" panose="020B0004020202020204" pitchFamily="34" charset="0"/>
                <a:cs typeface="Times New Roman" panose="02020603050405020304" pitchFamily="18" charset="0"/>
              </a:rPr>
              <a:t> </a:t>
            </a:r>
            <a:r>
              <a:rPr lang="en-US" sz="1800" kern="100">
                <a:latin typeface="Aptos" panose="020B0004020202020204" pitchFamily="34" charset="0"/>
                <a:ea typeface="Aptos" panose="020B0004020202020204" pitchFamily="34" charset="0"/>
                <a:cs typeface="Times New Roman" panose="02020603050405020304" pitchFamily="18" charset="0"/>
              </a:rPr>
              <a:t>—each hero has a unique power, but together, they build something unstoppable.</a:t>
            </a:r>
          </a:p>
          <a:p>
            <a:pPr marL="346843" indent="-346843">
              <a:lnSpc>
                <a:spcPct val="115000"/>
              </a:lnSpc>
              <a:spcAft>
                <a:spcPts val="809"/>
              </a:spcAft>
              <a:buSzPts val="1000"/>
              <a:buFont typeface="Symbol" panose="05050102010706020507" pitchFamily="18" charset="2"/>
              <a:buChar char=""/>
              <a:tabLst>
                <a:tab pos="462458" algn="l"/>
              </a:tabLst>
            </a:pPr>
            <a:endParaRPr lang="en-US" sz="1800"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809"/>
              </a:spcAft>
              <a:buSzPts val="1000"/>
              <a:buFont typeface="Symbol" panose="05050102010706020507" pitchFamily="18" charset="2"/>
              <a:buChar char=""/>
              <a:tabLst>
                <a:tab pos="462458" algn="l"/>
              </a:tabLst>
            </a:pPr>
            <a:r>
              <a:rPr lang="en-US" sz="1800" kern="100">
                <a:latin typeface="Aptos" panose="020B0004020202020204" pitchFamily="34" charset="0"/>
                <a:ea typeface="Aptos" panose="020B0004020202020204" pitchFamily="34" charset="0"/>
                <a:cs typeface="Times New Roman" panose="02020603050405020304" pitchFamily="18" charset="0"/>
              </a:rPr>
              <a:t>Read quote</a:t>
            </a:r>
          </a:p>
          <a:p>
            <a:pPr marL="346843" indent="-346843">
              <a:lnSpc>
                <a:spcPct val="115000"/>
              </a:lnSpc>
              <a:spcAft>
                <a:spcPts val="809"/>
              </a:spcAft>
              <a:buSzPts val="1000"/>
              <a:buFont typeface="Symbol" panose="05050102010706020507" pitchFamily="18" charset="2"/>
              <a:buChar char=""/>
              <a:tabLst>
                <a:tab pos="462458" algn="l"/>
              </a:tabLst>
            </a:pPr>
            <a:endParaRPr lang="en-US" sz="1800"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809"/>
              </a:spcAft>
              <a:buSzPts val="1000"/>
              <a:buFont typeface="Symbol" panose="05050102010706020507" pitchFamily="18" charset="2"/>
              <a:buChar char=""/>
              <a:tabLst>
                <a:tab pos="462458" algn="l"/>
              </a:tabLst>
            </a:pPr>
            <a:r>
              <a:rPr lang="en-US" sz="1800" kern="100">
                <a:latin typeface="Aptos" panose="020B0004020202020204" pitchFamily="34" charset="0"/>
                <a:ea typeface="Aptos" panose="020B0004020202020204" pitchFamily="34" charset="0"/>
                <a:cs typeface="Times New Roman" panose="02020603050405020304" pitchFamily="18" charset="0"/>
              </a:rPr>
              <a:t>Slow down, speed up, talk more, talk less, be more detailed, think big picture</a:t>
            </a:r>
          </a:p>
        </p:txBody>
      </p:sp>
      <p:sp>
        <p:nvSpPr>
          <p:cNvPr id="4" name="Slide Number Placeholder 3">
            <a:extLst>
              <a:ext uri="{FF2B5EF4-FFF2-40B4-BE49-F238E27FC236}">
                <a16:creationId xmlns:a16="http://schemas.microsoft.com/office/drawing/2014/main" id="{4FD42349-DAFC-41F1-1669-7528BCE77B22}"/>
              </a:ext>
            </a:extLst>
          </p:cNvPr>
          <p:cNvSpPr>
            <a:spLocks noGrp="1"/>
          </p:cNvSpPr>
          <p:nvPr>
            <p:ph type="sldNum" sz="quarter" idx="5"/>
          </p:nvPr>
        </p:nvSpPr>
        <p:spPr/>
        <p:txBody>
          <a:bodyPr/>
          <a:lstStyle/>
          <a:p>
            <a:fld id="{28E266F0-CB73-4052-B9A7-CF70A0CA67A9}" type="slidenum">
              <a:rPr lang="en-US" smtClean="0"/>
              <a:t>28</a:t>
            </a:fld>
            <a:endParaRPr lang="en-US"/>
          </a:p>
        </p:txBody>
      </p:sp>
    </p:spTree>
    <p:extLst>
      <p:ext uri="{BB962C8B-B14F-4D97-AF65-F5344CB8AC3E}">
        <p14:creationId xmlns:p14="http://schemas.microsoft.com/office/powerpoint/2010/main" val="41175962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30</a:t>
            </a:fld>
            <a:endParaRPr lang="en-US"/>
          </a:p>
        </p:txBody>
      </p:sp>
    </p:spTree>
    <p:extLst>
      <p:ext uri="{BB962C8B-B14F-4D97-AF65-F5344CB8AC3E}">
        <p14:creationId xmlns:p14="http://schemas.microsoft.com/office/powerpoint/2010/main" val="4265611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sz="1200"/>
              <a:t>As a little girl, I believed I could be Wonder Woman—brave, strong, unstoppable.</a:t>
            </a:r>
            <a:br>
              <a:rPr lang="en-US" sz="1200"/>
            </a:br>
            <a:r>
              <a:rPr lang="en-US" sz="1200"/>
              <a:t>In my wild imagination, I believed, if I spun around just the right way, I might transform into a superhero.</a:t>
            </a:r>
          </a:p>
          <a:p>
            <a:pPr>
              <a:buNone/>
            </a:pPr>
            <a:r>
              <a:rPr lang="en-US" sz="1200"/>
              <a:t>But unlike Wonder Woman’s who grew up on Paradise Island, I went to school in Hillyard—a historically rough neighborhood in Spokane, Washington.</a:t>
            </a:r>
          </a:p>
          <a:p>
            <a:pPr>
              <a:buNone/>
            </a:pPr>
            <a:r>
              <a:rPr lang="en-US" sz="1200"/>
              <a:t>A judge once said: </a:t>
            </a:r>
            <a:r>
              <a:rPr lang="en-US" sz="1200" i="1"/>
              <a:t>"There are only three things to know about Hillyard—everybody drinks or is drunk, everybody fights or is about to, and everybody is armed."</a:t>
            </a:r>
            <a:endParaRPr lang="en-US" sz="1200"/>
          </a:p>
          <a:p>
            <a:pPr>
              <a:buNone/>
            </a:pPr>
            <a:r>
              <a:rPr lang="en-US" sz="1200"/>
              <a:t>Locals didn’t call us superheroes—they called us </a:t>
            </a:r>
            <a:r>
              <a:rPr lang="en-US" sz="1200" i="1"/>
              <a:t>Hillyard Hellraisers</a:t>
            </a:r>
            <a:r>
              <a:rPr lang="en-US" sz="1200"/>
              <a:t>.  We worked hard to live up to that name</a:t>
            </a:r>
            <a:br>
              <a:rPr lang="en-US" sz="1200"/>
            </a:br>
            <a:endParaRPr lang="en-US" sz="1200"/>
          </a:p>
          <a:p>
            <a:pPr>
              <a:buNone/>
            </a:pPr>
            <a:r>
              <a:rPr lang="en-US" sz="1200"/>
              <a:t>The phrase my mom heard most often from me was, “Mom, watch this!” usually right which usually meant something dangerous—</a:t>
            </a:r>
            <a:br>
              <a:rPr lang="en-US" sz="1200"/>
            </a:br>
            <a:r>
              <a:rPr lang="en-US" sz="1200"/>
              <a:t>Like stopping traffic with a book pretending I was a crossing guard,</a:t>
            </a:r>
            <a:br>
              <a:rPr lang="en-US" sz="1200"/>
            </a:br>
            <a:r>
              <a:rPr lang="en-US" sz="1200"/>
              <a:t>Or teaching the neighborhood kids how to smoke at age 12.</a:t>
            </a:r>
          </a:p>
          <a:p>
            <a:pPr marL="171450" indent="-171450">
              <a:buFont typeface="Arial" panose="020B0604020202020204" pitchFamily="34" charset="0"/>
              <a:buChar char="•"/>
            </a:pPr>
            <a:r>
              <a:rPr lang="en-US" sz="1200"/>
              <a:t>I heard : “Dallis, sit still.”  Dallis are you with us?  I daydreamed a lot.</a:t>
            </a:r>
            <a:br>
              <a:rPr lang="en-US" sz="1200"/>
            </a:br>
            <a:r>
              <a:rPr lang="en-US" sz="1200"/>
              <a:t>I was energetic and a little rebellious—I was also sensitive.</a:t>
            </a:r>
            <a:br>
              <a:rPr lang="en-US" sz="1200"/>
            </a:br>
            <a:r>
              <a:rPr lang="en-US" sz="1200"/>
              <a:t>I freed mice from traps and feed them peanut butter.</a:t>
            </a:r>
            <a:br>
              <a:rPr lang="en-US" sz="1200"/>
            </a:br>
            <a:r>
              <a:rPr lang="en-US" sz="1200"/>
              <a:t>I sat with the awkward kid in the cafeteria just to hear his story.</a:t>
            </a:r>
          </a:p>
          <a:p>
            <a:pPr>
              <a:buNone/>
            </a:pPr>
            <a:r>
              <a:rPr lang="en-US" sz="1200"/>
              <a:t>Hairbrained idea - At 16, I married my high school sweetheart—another Hellraiser.</a:t>
            </a:r>
            <a:br>
              <a:rPr lang="en-US" sz="1200"/>
            </a:br>
            <a:r>
              <a:rPr lang="en-US" sz="1200"/>
              <a:t>He joined the Army. I dropped out of high school to follow him.  Together we began an adventurous life.</a:t>
            </a:r>
            <a:br>
              <a:rPr lang="en-US" sz="1200"/>
            </a:br>
            <a:r>
              <a:rPr lang="en-US" sz="1200"/>
              <a:t>Now picture that girl—Hillyard Hellraiser, high school dropout, married at 16—walking into your office for a job interview.</a:t>
            </a:r>
            <a:br>
              <a:rPr lang="en-US" sz="1200"/>
            </a:br>
            <a:r>
              <a:rPr lang="en-US" sz="1200"/>
              <a:t>Who would place a bet on her success?  Odd were not in her favor.</a:t>
            </a:r>
          </a:p>
          <a:p>
            <a:pPr>
              <a:buNone/>
            </a:pPr>
            <a:r>
              <a:rPr lang="en-US" sz="1200"/>
              <a:t>Fast forward to 1999. I started working at ESI, a small construction company in Boise.</a:t>
            </a:r>
            <a:br>
              <a:rPr lang="en-US" sz="1200"/>
            </a:br>
            <a:r>
              <a:rPr lang="en-US" sz="1200"/>
              <a:t>A few years in, the President retired, and I began working for </a:t>
            </a:r>
            <a:r>
              <a:rPr lang="en-US" sz="1200" i="1"/>
              <a:t>my</a:t>
            </a:r>
            <a:r>
              <a:rPr lang="en-US" sz="1200"/>
              <a:t> Mr. Jensen.</a:t>
            </a:r>
          </a:p>
          <a:p>
            <a:pPr>
              <a:buNone/>
            </a:pPr>
            <a:r>
              <a:rPr lang="en-US"/>
              <a:t>He didn’t hand me drumsticks.  He handed me something I didn’t know I needed:  freedom.</a:t>
            </a:r>
          </a:p>
          <a:p>
            <a:r>
              <a:rPr lang="en-US"/>
              <a:t>He didn’t tell me to sit still—he freed me to “Go.” and “Go fast”</a:t>
            </a:r>
          </a:p>
          <a:p>
            <a:pPr>
              <a:buNone/>
            </a:pPr>
            <a:r>
              <a:rPr lang="en-US" sz="1200"/>
              <a:t>To this day, my mom says, “You don’t have a job, you have a playpen.”</a:t>
            </a:r>
          </a:p>
          <a:p>
            <a:pPr>
              <a:buNone/>
            </a:pPr>
            <a:r>
              <a:rPr lang="en-US" sz="1200"/>
              <a:t>Why does work feel like play?</a:t>
            </a:r>
          </a:p>
          <a:p>
            <a:pPr>
              <a:buNone/>
            </a:pPr>
            <a:r>
              <a:rPr lang="en-US"/>
              <a:t>Years later, one of our subcontractors asked me to take </a:t>
            </a:r>
            <a:r>
              <a:rPr lang="en-US" err="1"/>
              <a:t>CliftonStrengths</a:t>
            </a:r>
            <a:r>
              <a:rPr lang="en-US"/>
              <a:t>—he was sure I had Positivity.</a:t>
            </a:r>
          </a:p>
          <a:p>
            <a:pPr>
              <a:buNone/>
            </a:pPr>
            <a:r>
              <a:rPr lang="en-US" sz="1200"/>
              <a:t>He was right - My top strengths? </a:t>
            </a:r>
            <a:r>
              <a:rPr lang="en-US" sz="1200" b="1"/>
              <a:t>Activator. Positivity. Restorative. Ideation. Connectedness.</a:t>
            </a:r>
            <a:endParaRPr lang="en-US" sz="1200"/>
          </a:p>
          <a:p>
            <a:pPr>
              <a:buNone/>
            </a:pPr>
            <a:r>
              <a:rPr lang="en-US" sz="1200"/>
              <a:t>Suddenly, all those childhood shenanigans made sense.</a:t>
            </a:r>
            <a:br>
              <a:rPr lang="en-US" sz="1200"/>
            </a:br>
            <a:r>
              <a:rPr lang="en-US" sz="1200"/>
              <a:t>What if - The courage to stop traffic. The curiosity to listen to someone’s story. Even the troublemaking—they were clues to my </a:t>
            </a:r>
            <a:r>
              <a:rPr lang="en-US" sz="1200" i="1"/>
              <a:t>superpower</a:t>
            </a:r>
            <a:r>
              <a:rPr lang="en-US" sz="1200"/>
              <a:t>.</a:t>
            </a:r>
          </a:p>
          <a:p>
            <a:pPr>
              <a:buNone/>
            </a:pPr>
            <a:r>
              <a:rPr lang="en-US" sz="1200"/>
              <a:t>What if we all had a Mr. Jensen?</a:t>
            </a:r>
            <a:br>
              <a:rPr lang="en-US" sz="1200"/>
            </a:br>
            <a:r>
              <a:rPr lang="en-US" sz="1200"/>
              <a:t>Someone who saw potential instead of problems… features instead of flaws?</a:t>
            </a:r>
          </a:p>
          <a:p>
            <a:r>
              <a:rPr lang="en-US" sz="1200"/>
              <a:t>And more importantly…</a:t>
            </a:r>
            <a:br>
              <a:rPr lang="en-US" sz="1200"/>
            </a:br>
            <a:r>
              <a:rPr lang="en-US" sz="1200"/>
              <a:t>What if we became that person for someone else?</a:t>
            </a:r>
          </a:p>
        </p:txBody>
      </p:sp>
      <p:sp>
        <p:nvSpPr>
          <p:cNvPr id="4" name="Slide Number Placeholder 3"/>
          <p:cNvSpPr>
            <a:spLocks noGrp="1"/>
          </p:cNvSpPr>
          <p:nvPr>
            <p:ph type="sldNum" sz="quarter" idx="5"/>
          </p:nvPr>
        </p:nvSpPr>
        <p:spPr/>
        <p:txBody>
          <a:bodyPr/>
          <a:lstStyle/>
          <a:p>
            <a:fld id="{28E266F0-CB73-4052-B9A7-CF70A0CA67A9}" type="slidenum">
              <a:rPr lang="en-US" smtClean="0"/>
              <a:t>3</a:t>
            </a:fld>
            <a:endParaRPr lang="en-US"/>
          </a:p>
        </p:txBody>
      </p:sp>
    </p:spTree>
    <p:extLst>
      <p:ext uri="{BB962C8B-B14F-4D97-AF65-F5344CB8AC3E}">
        <p14:creationId xmlns:p14="http://schemas.microsoft.com/office/powerpoint/2010/main" val="718792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university of Nebraska launched</a:t>
            </a:r>
            <a:r>
              <a:rPr lang="en-US" baseline="0"/>
              <a:t> a 3-year study to determine the most effective techniques for teaching speed reading  </a:t>
            </a:r>
          </a:p>
          <a:p>
            <a:r>
              <a:rPr lang="en-US" baseline="0"/>
              <a:t>What if we put two groups of people, naturally talented readers, and not naturally talented readers, through a speed reading course would they both experience the same incremental growth</a:t>
            </a:r>
          </a:p>
          <a:p>
            <a:endParaRPr lang="en-US" baseline="0"/>
          </a:p>
          <a:p>
            <a:endParaRPr lang="en-US" baseline="0"/>
          </a:p>
          <a:p>
            <a:pPr marL="346843" indent="-346843">
              <a:lnSpc>
                <a:spcPct val="115000"/>
              </a:lnSpc>
              <a:buSzPts val="1000"/>
              <a:buFont typeface="Symbol" panose="05050102010706020507" pitchFamily="18" charset="2"/>
              <a:buChar char=""/>
              <a:tabLst>
                <a:tab pos="462458" algn="l"/>
              </a:tabLst>
            </a:pPr>
            <a:r>
              <a:rPr lang="en-US" kern="0">
                <a:latin typeface="Aptos" panose="020B0004020202020204" pitchFamily="34" charset="0"/>
                <a:ea typeface="Times New Roman" panose="02020603050405020304" pitchFamily="18" charset="0"/>
                <a:cs typeface="Times New Roman" panose="02020603050405020304" pitchFamily="18" charset="0"/>
              </a:rPr>
              <a:t>A </a:t>
            </a:r>
            <a:r>
              <a:rPr lang="en-US" b="1" kern="0">
                <a:solidFill>
                  <a:srgbClr val="4C94D8"/>
                </a:solidFill>
                <a:latin typeface="Aptos" panose="020B0004020202020204" pitchFamily="34" charset="0"/>
                <a:ea typeface="Times New Roman" panose="02020603050405020304" pitchFamily="18" charset="0"/>
                <a:cs typeface="Times New Roman" panose="02020603050405020304" pitchFamily="18" charset="0"/>
              </a:rPr>
              <a:t>University of Nebraska study</a:t>
            </a:r>
            <a:r>
              <a:rPr lang="en-US" kern="0">
                <a:solidFill>
                  <a:srgbClr val="4C94D8"/>
                </a:solidFill>
                <a:latin typeface="Aptos" panose="020B0004020202020204" pitchFamily="34" charset="0"/>
                <a:ea typeface="Times New Roman" panose="02020603050405020304" pitchFamily="18" charset="0"/>
                <a:cs typeface="Times New Roman" panose="02020603050405020304" pitchFamily="18" charset="0"/>
              </a:rPr>
              <a:t> </a:t>
            </a:r>
            <a:r>
              <a:rPr lang="en-US" kern="0">
                <a:latin typeface="Aptos" panose="020B0004020202020204" pitchFamily="34" charset="0"/>
                <a:ea typeface="Times New Roman" panose="02020603050405020304" pitchFamily="18" charset="0"/>
                <a:cs typeface="Times New Roman" panose="02020603050405020304" pitchFamily="18" charset="0"/>
              </a:rPr>
              <a:t>on learning and development revealed a key truth:</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buSzPts val="1000"/>
              <a:buFont typeface="Courier New" panose="02070309020205020404" pitchFamily="49" charset="0"/>
              <a:buChar char="o"/>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The University of Nebraska conducted a 3-year study with 10</a:t>
            </a:r>
            <a:r>
              <a:rPr lang="en-US" kern="0" baseline="30000">
                <a:latin typeface="Aptos" panose="020B0004020202020204" pitchFamily="34" charset="0"/>
                <a:ea typeface="Times New Roman" panose="02020603050405020304" pitchFamily="18" charset="0"/>
                <a:cs typeface="Times New Roman" panose="02020603050405020304" pitchFamily="18" charset="0"/>
              </a:rPr>
              <a:t>th</a:t>
            </a:r>
            <a:r>
              <a:rPr lang="en-US" kern="0">
                <a:latin typeface="Aptos" panose="020B0004020202020204" pitchFamily="34" charset="0"/>
                <a:ea typeface="Times New Roman" panose="02020603050405020304" pitchFamily="18" charset="0"/>
                <a:cs typeface="Times New Roman" panose="02020603050405020304" pitchFamily="18" charset="0"/>
              </a:rPr>
              <a:t> graders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buSzPts val="1000"/>
              <a:buFont typeface="Courier New" panose="02070309020205020404" pitchFamily="49" charset="0"/>
              <a:buChar char="o"/>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Divided into 2 groups, naturally talented readers and not naturally talented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buSzPts val="1000"/>
              <a:buFont typeface="Courier New" panose="02070309020205020404" pitchFamily="49" charset="0"/>
              <a:buChar char="o"/>
              <a:tabLst>
                <a:tab pos="924916" algn="l"/>
              </a:tabLst>
            </a:pPr>
            <a:r>
              <a:rPr lang="en-US" kern="0">
                <a:latin typeface="Aptos" panose="020B0004020202020204" pitchFamily="34" charset="0"/>
                <a:ea typeface="Times New Roman" panose="02020603050405020304" pitchFamily="18" charset="0"/>
                <a:cs typeface="Times New Roman" panose="02020603050405020304" pitchFamily="18" charset="0"/>
              </a:rPr>
              <a:t>If given the exact same training would both groups experience the same incremental growth.</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07000"/>
              </a:lnSpc>
              <a:spcAft>
                <a:spcPts val="809"/>
              </a:spcAft>
              <a:buSzPts val="1000"/>
              <a:buFont typeface="Courier New" panose="02070309020205020404" pitchFamily="49" charset="0"/>
              <a:buChar char="o"/>
              <a:tabLst>
                <a:tab pos="924916" algn="l"/>
              </a:tabLst>
            </a:pPr>
            <a:r>
              <a:rPr lang="en-US" b="1" kern="0">
                <a:latin typeface="Aptos" panose="020B0004020202020204" pitchFamily="34" charset="0"/>
                <a:ea typeface="Times New Roman" panose="02020603050405020304" pitchFamily="18" charset="0"/>
                <a:cs typeface="Times New Roman" panose="02020603050405020304" pitchFamily="18" charset="0"/>
              </a:rPr>
              <a:t>People grow the most where they are already strong.</a:t>
            </a:r>
            <a:endParaRPr lang="en-US" kern="100">
              <a:latin typeface="Aptos" panose="020B0004020202020204" pitchFamily="34" charset="0"/>
              <a:ea typeface="Aptos" panose="020B000402020202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32</a:t>
            </a:fld>
            <a:endParaRPr lang="en-US"/>
          </a:p>
        </p:txBody>
      </p:sp>
    </p:spTree>
    <p:extLst>
      <p:ext uri="{BB962C8B-B14F-4D97-AF65-F5344CB8AC3E}">
        <p14:creationId xmlns:p14="http://schemas.microsoft.com/office/powerpoint/2010/main" val="11280744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4959">
              <a:defRPr/>
            </a:pPr>
            <a:r>
              <a:rPr lang="en-US"/>
              <a:t>Modest gains</a:t>
            </a: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33</a:t>
            </a:fld>
            <a:endParaRPr lang="en-US"/>
          </a:p>
        </p:txBody>
      </p:sp>
    </p:spTree>
    <p:extLst>
      <p:ext uri="{BB962C8B-B14F-4D97-AF65-F5344CB8AC3E}">
        <p14:creationId xmlns:p14="http://schemas.microsoft.com/office/powerpoint/2010/main" val="5757972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C64A2-A9FB-AD3C-D771-644C69C398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1CB79A-AD7A-5E7F-FC90-92BC692FA9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B0CC73-81AA-413D-8D38-B1D7760FCEE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AA3E0B0-E410-B4CE-86A1-7BC38EFF50EB}"/>
              </a:ext>
            </a:extLst>
          </p:cNvPr>
          <p:cNvSpPr>
            <a:spLocks noGrp="1"/>
          </p:cNvSpPr>
          <p:nvPr>
            <p:ph type="sldNum" sz="quarter" idx="5"/>
          </p:nvPr>
        </p:nvSpPr>
        <p:spPr/>
        <p:txBody>
          <a:bodyPr/>
          <a:lstStyle/>
          <a:p>
            <a:fld id="{28E266F0-CB73-4052-B9A7-CF70A0CA67A9}" type="slidenum">
              <a:rPr lang="en-US" smtClean="0"/>
              <a:t>34</a:t>
            </a:fld>
            <a:endParaRPr lang="en-US"/>
          </a:p>
        </p:txBody>
      </p:sp>
    </p:spTree>
    <p:extLst>
      <p:ext uri="{BB962C8B-B14F-4D97-AF65-F5344CB8AC3E}">
        <p14:creationId xmlns:p14="http://schemas.microsoft.com/office/powerpoint/2010/main" val="3810806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35</a:t>
            </a:fld>
            <a:endParaRPr lang="en-US"/>
          </a:p>
        </p:txBody>
      </p:sp>
    </p:spTree>
    <p:extLst>
      <p:ext uri="{BB962C8B-B14F-4D97-AF65-F5344CB8AC3E}">
        <p14:creationId xmlns:p14="http://schemas.microsoft.com/office/powerpoint/2010/main" val="454736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9"/>
              </a:spcAf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TYLER: Real example of strengths-based leadership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Tyler always wanted to be a builder.  His father was a builder - built their house</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Tyler’s got his first hammer at 2!</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Tyler got a degree in Construction Management – to be a builder.  </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Tyler became an intern at ESI and surrounded himself with other builders.</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He climbed the ranks - field intern &gt; project engineer &gt; project manager </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Tyler was natural at connecting with people - drained by financial management, detail orientation, and constant conflict management.</a:t>
            </a:r>
          </a:p>
          <a:p>
            <a:pPr marL="346843" indent="-346843">
              <a:lnSpc>
                <a:spcPct val="115000"/>
              </a:lnSpc>
              <a:spcAft>
                <a:spcPts val="607"/>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Average PM —almost fired twice—but quitting was never an option.</a:t>
            </a:r>
          </a:p>
          <a:p>
            <a:pPr marL="231229">
              <a:lnSpc>
                <a:spcPct val="115000"/>
              </a:lnSpc>
              <a:spcAft>
                <a:spcPts val="809"/>
              </a:spcAft>
            </a:pPr>
            <a:r>
              <a:rPr lang="en-US" b="1" kern="100">
                <a:latin typeface="Aptos" panose="020B0004020202020204" pitchFamily="34" charset="0"/>
                <a:ea typeface="Aptos" panose="020B0004020202020204" pitchFamily="34" charset="0"/>
                <a:cs typeface="Times New Roman" panose="02020603050405020304" pitchFamily="18" charset="0"/>
              </a:rPr>
              <a:t>Discovering Strengths: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809"/>
              </a:spcAft>
              <a:buSzPts val="1000"/>
              <a:buFont typeface="Symbol" panose="05050102010706020507" pitchFamily="18" charset="2"/>
              <a:buChar char=""/>
              <a:tabLst>
                <a:tab pos="462458" algn="l"/>
              </a:tabLst>
            </a:pPr>
            <a:r>
              <a:rPr lang="en-US" b="1" kern="100">
                <a:latin typeface="Aptos" panose="020B0004020202020204" pitchFamily="34" charset="0"/>
                <a:ea typeface="Aptos" panose="020B0004020202020204" pitchFamily="34" charset="0"/>
                <a:cs typeface="Times New Roman" panose="02020603050405020304" pitchFamily="18" charset="0"/>
              </a:rPr>
              <a:t>Communication, Responsibility, Individualization, Achiever, Woo.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To put that in more common language, Tyler’s report spoke about his talent of “winning others over”.</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He hated seeing Woo at the top. He wanted Analytical, Strategic, Competition—the strengths he admired in his dad and peers.</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So, he took the assessment again to get rid of it.  Woo ranked even higher.</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At the same time, Tyler wanted to attend a leadership conference in New York where the authors of the book Extreme Ownership were speaking. Instead of just saying yes, I issued a challenge to him so he could see in himself what I saw in him.</a:t>
            </a:r>
          </a:p>
          <a:p>
            <a:pPr marL="751494" lvl="1" indent="-289036">
              <a:lnSpc>
                <a:spcPct val="115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How many people can you influence to read Extreme Ownership?  10-20?</a:t>
            </a:r>
          </a:p>
          <a:p>
            <a:pPr marL="751494" lvl="1" indent="-289036">
              <a:lnSpc>
                <a:spcPct val="115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Get 20 employees to read Extreme Ownership this year, and I’d send him.  </a:t>
            </a:r>
          </a:p>
          <a:p>
            <a:pPr marL="346843" indent="-346843">
              <a:lnSpc>
                <a:spcPct val="115000"/>
              </a:lnSpc>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Eight months later, 100 employees had read it.</a:t>
            </a:r>
          </a:p>
          <a:p>
            <a:pPr marL="346843" indent="-346843">
              <a:lnSpc>
                <a:spcPct val="115000"/>
              </a:lnSpc>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He didn’t just get people to read the book—he sparked a movement.</a:t>
            </a:r>
          </a:p>
          <a:p>
            <a:pPr marL="751494" lvl="1" indent="-289036">
              <a:lnSpc>
                <a:spcPct val="115000"/>
              </a:lnSpc>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6:30 AM “muster groups” formed to discuss leadership and accountability.</a:t>
            </a:r>
          </a:p>
          <a:p>
            <a:pPr marL="751494" lvl="1" indent="-289036">
              <a:lnSpc>
                <a:spcPct val="115000"/>
              </a:lnSpc>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Engagement, safety, and service improved across job sites.</a:t>
            </a:r>
          </a:p>
          <a:p>
            <a:pPr marL="751494" lvl="1" indent="-289036">
              <a:lnSpc>
                <a:spcPct val="115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Customers noticed the difference.</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Tyler finally saw it: Woo wasn’t a weakness. It was his superpower.</a:t>
            </a:r>
          </a:p>
          <a:p>
            <a:pPr marL="346843" indent="-346843">
              <a:lnSpc>
                <a:spcPct val="115000"/>
              </a:lnSpc>
              <a:spcAft>
                <a:spcPts val="809"/>
              </a:spcAft>
              <a:buSzPts val="1000"/>
              <a:buFont typeface="Symbol" panose="05050102010706020507" pitchFamily="18" charset="2"/>
              <a:buChar char=""/>
              <a:tabLst>
                <a:tab pos="462458" algn="l"/>
              </a:tabLst>
            </a:pPr>
            <a:r>
              <a:rPr lang="en-US" kern="100">
                <a:solidFill>
                  <a:srgbClr val="4C94D8"/>
                </a:solidFill>
                <a:latin typeface="Aptos" panose="020B0004020202020204" pitchFamily="34" charset="0"/>
                <a:ea typeface="Aptos" panose="020B0004020202020204" pitchFamily="34" charset="0"/>
                <a:cs typeface="Times New Roman" panose="02020603050405020304" pitchFamily="18" charset="0"/>
              </a:rPr>
              <a:t>So, we moved him out of an average PM role and into a position that fueled his passion and met a company need.  Today, he’s our A++ Director of Talent.</a:t>
            </a: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36</a:t>
            </a:fld>
            <a:endParaRPr lang="en-US"/>
          </a:p>
        </p:txBody>
      </p:sp>
    </p:spTree>
    <p:extLst>
      <p:ext uri="{BB962C8B-B14F-4D97-AF65-F5344CB8AC3E}">
        <p14:creationId xmlns:p14="http://schemas.microsoft.com/office/powerpoint/2010/main" val="22962860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you want what that strength contribute, we need to understand what that strength needs.</a:t>
            </a:r>
          </a:p>
          <a:p>
            <a:r>
              <a:rPr lang="en-US"/>
              <a:t>What Tyler needs, loves, hates…gave me insight into where he would grow the most.</a:t>
            </a:r>
          </a:p>
          <a:p>
            <a:r>
              <a:rPr lang="en-US"/>
              <a:t>How can I place Tyler in his strengths zone that gives him the most satisfaction AND where the company has the greatest need?  That’s where the magic happens.</a:t>
            </a:r>
          </a:p>
          <a:p>
            <a:endParaRPr lang="en-US"/>
          </a:p>
          <a:p>
            <a:pPr marL="346843" indent="-346843">
              <a:lnSpc>
                <a:spcPct val="115000"/>
              </a:lnSpc>
              <a:spcAft>
                <a:spcPts val="809"/>
              </a:spcAft>
              <a:buSzPts val="1000"/>
              <a:buFont typeface="Symbol" panose="05050102010706020507" pitchFamily="18" charset="2"/>
              <a:buChar char=""/>
              <a:tabLst>
                <a:tab pos="462458"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A Hack to Tyler’s Operating System</a:t>
            </a:r>
            <a:endParaRPr lang="en-US" kern="100">
              <a:solidFill>
                <a:srgbClr val="4C94D8"/>
              </a:solidFill>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spcAft>
                <a:spcPts val="809"/>
              </a:spcAft>
              <a:buSzPts val="1000"/>
              <a:buFont typeface="Courier New" panose="02070309020205020404" pitchFamily="49" charset="0"/>
              <a:buChar char="o"/>
              <a:tabLst>
                <a:tab pos="924916" algn="l"/>
              </a:tabLst>
            </a:pPr>
            <a:r>
              <a:rPr lang="en-US" b="1" kern="100">
                <a:latin typeface="Aptos" panose="020B0004020202020204" pitchFamily="34" charset="0"/>
                <a:ea typeface="Aptos" panose="020B0004020202020204" pitchFamily="34" charset="0"/>
                <a:cs typeface="Times New Roman" panose="02020603050405020304" pitchFamily="18" charset="0"/>
              </a:rPr>
              <a:t>The strengths of each person give you insight into their ‘operating system’</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spcAft>
                <a:spcPts val="809"/>
              </a:spcAft>
              <a:buSzPts val="1000"/>
              <a:buFont typeface="Courier New" panose="02070309020205020404" pitchFamily="49" charset="0"/>
              <a:buChar char="o"/>
              <a:tabLst>
                <a:tab pos="924916" algn="l"/>
              </a:tabLst>
            </a:pPr>
            <a:r>
              <a:rPr lang="en-US" b="1" kern="100">
                <a:latin typeface="Aptos" panose="020B0004020202020204" pitchFamily="34" charset="0"/>
                <a:ea typeface="Aptos" panose="020B0004020202020204" pitchFamily="34" charset="0"/>
                <a:cs typeface="Times New Roman" panose="02020603050405020304" pitchFamily="18" charset="0"/>
              </a:rPr>
              <a:t>Learn to look for clues –</a:t>
            </a:r>
            <a:r>
              <a:rPr lang="en-US" kern="100">
                <a:latin typeface="Aptos" panose="020B0004020202020204" pitchFamily="34" charset="0"/>
                <a:ea typeface="Aptos" panose="020B0004020202020204" pitchFamily="34" charset="0"/>
                <a:cs typeface="Times New Roman" panose="02020603050405020304" pitchFamily="18" charset="0"/>
              </a:rPr>
              <a:t> Tyler at his best – living in his strengths zone</a:t>
            </a:r>
          </a:p>
          <a:p>
            <a:pPr marL="751494" lvl="1" indent="-289036">
              <a:lnSpc>
                <a:spcPct val="115000"/>
              </a:lnSpc>
              <a:spcAft>
                <a:spcPts val="809"/>
              </a:spcAft>
              <a:buSzPts val="1000"/>
              <a:buFont typeface="Courier New" panose="02070309020205020404" pitchFamily="49" charset="0"/>
              <a:buChar char="o"/>
              <a:tabLst>
                <a:tab pos="924916" algn="l"/>
              </a:tabLst>
            </a:pPr>
            <a:r>
              <a:rPr lang="en-US" b="1" kern="100">
                <a:latin typeface="Aptos" panose="020B0004020202020204" pitchFamily="34" charset="0"/>
                <a:ea typeface="Aptos" panose="020B0004020202020204" pitchFamily="34" charset="0"/>
                <a:cs typeface="Times New Roman" panose="02020603050405020304" pitchFamily="18" charset="0"/>
              </a:rPr>
              <a:t>Understand the needs -</a:t>
            </a:r>
            <a:r>
              <a:rPr lang="en-US" kern="100">
                <a:latin typeface="Aptos" panose="020B0004020202020204" pitchFamily="34" charset="0"/>
                <a:ea typeface="Aptos" panose="020B0004020202020204" pitchFamily="34" charset="0"/>
                <a:cs typeface="Times New Roman" panose="02020603050405020304" pitchFamily="18" charset="0"/>
              </a:rPr>
              <a:t>– not just read his report.</a:t>
            </a:r>
          </a:p>
          <a:p>
            <a:pPr marL="751494" lvl="1" indent="-289036">
              <a:lnSpc>
                <a:spcPct val="115000"/>
              </a:lnSpc>
              <a:spcAft>
                <a:spcPts val="809"/>
              </a:spcAft>
              <a:buSzPts val="1000"/>
              <a:buFont typeface="Courier New" panose="02070309020205020404" pitchFamily="49" charset="0"/>
              <a:buChar char="o"/>
              <a:tabLst>
                <a:tab pos="924916" algn="l"/>
              </a:tabLst>
            </a:pPr>
            <a:r>
              <a:rPr lang="en-US" b="1" kern="100">
                <a:latin typeface="Aptos" panose="020B0004020202020204" pitchFamily="34" charset="0"/>
                <a:ea typeface="Aptos" panose="020B0004020202020204" pitchFamily="34" charset="0"/>
                <a:cs typeface="Times New Roman" panose="02020603050405020304" pitchFamily="18" charset="0"/>
              </a:rPr>
              <a:t>Discovery is in the Dialogue</a:t>
            </a:r>
            <a:r>
              <a:rPr lang="en-US" kern="100">
                <a:latin typeface="Aptos" panose="020B0004020202020204" pitchFamily="34" charset="0"/>
                <a:ea typeface="Aptos" panose="020B0004020202020204" pitchFamily="34" charset="0"/>
                <a:cs typeface="Times New Roman" panose="02020603050405020304" pitchFamily="18" charset="0"/>
              </a:rPr>
              <a:t> - I discovered Tyler needed an audience, expanding network, a story to tell</a:t>
            </a:r>
          </a:p>
          <a:p>
            <a:pPr marL="751494" lvl="1" indent="-289036">
              <a:lnSpc>
                <a:spcPct val="115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We needed a seller of our culture, with social courage, to win others over</a:t>
            </a: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37</a:t>
            </a:fld>
            <a:endParaRPr lang="en-US"/>
          </a:p>
        </p:txBody>
      </p:sp>
    </p:spTree>
    <p:extLst>
      <p:ext uri="{BB962C8B-B14F-4D97-AF65-F5344CB8AC3E}">
        <p14:creationId xmlns:p14="http://schemas.microsoft.com/office/powerpoint/2010/main" val="18018354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endParaRPr lang="en-US">
              <a:effectLst/>
            </a:endParaRPr>
          </a:p>
          <a:p>
            <a:pPr marL="231229" indent="-231229">
              <a:lnSpc>
                <a:spcPct val="115000"/>
              </a:lnSpc>
              <a:spcAft>
                <a:spcPts val="809"/>
              </a:spcAft>
              <a:buSzPts val="1000"/>
              <a:buFont typeface="Wingdings" panose="05000000000000000000" pitchFamily="2" charset="2"/>
              <a:buChar char=""/>
              <a:tabLst>
                <a:tab pos="1387373"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Too often, we judge a fish by its ability to climb a tree.</a:t>
            </a:r>
            <a:endParaRPr lang="en-US" kern="100">
              <a:solidFill>
                <a:srgbClr val="4C94D8"/>
              </a:solidFill>
              <a:latin typeface="Aptos" panose="020B0004020202020204" pitchFamily="34" charset="0"/>
              <a:ea typeface="Aptos" panose="020B0004020202020204" pitchFamily="34" charset="0"/>
              <a:cs typeface="Times New Roman" panose="02020603050405020304" pitchFamily="18" charset="0"/>
            </a:endParaRPr>
          </a:p>
          <a:p>
            <a:pPr marL="693687" lvl="1" indent="-231229">
              <a:lnSpc>
                <a:spcPct val="115000"/>
              </a:lnSpc>
              <a:spcAft>
                <a:spcPts val="809"/>
              </a:spcAft>
              <a:buSzPts val="1000"/>
              <a:buFont typeface="Wingdings" panose="05000000000000000000" pitchFamily="2" charset="2"/>
              <a:buChar char=""/>
              <a:tabLst>
                <a:tab pos="1849831" algn="l"/>
              </a:tabLst>
            </a:pPr>
            <a:r>
              <a:rPr lang="en-US" kern="100">
                <a:latin typeface="Aptos" panose="020B0004020202020204" pitchFamily="34" charset="0"/>
                <a:ea typeface="Aptos" panose="020B0004020202020204" pitchFamily="34" charset="0"/>
                <a:cs typeface="Times New Roman" panose="02020603050405020304" pitchFamily="18" charset="0"/>
              </a:rPr>
              <a:t>For instance, someone who is highly organized can easily see another person as disorganized and overlook their social courage or their ability to relate to others.</a:t>
            </a:r>
          </a:p>
          <a:p>
            <a:pPr marL="231229" indent="-231229">
              <a:lnSpc>
                <a:spcPct val="115000"/>
              </a:lnSpc>
              <a:spcAft>
                <a:spcPts val="809"/>
              </a:spcAft>
              <a:buSzPts val="1000"/>
              <a:buFont typeface="Wingdings" panose="05000000000000000000" pitchFamily="2" charset="2"/>
              <a:buChar char=""/>
              <a:tabLst>
                <a:tab pos="1387373" algn="l"/>
              </a:tabLst>
            </a:pPr>
            <a:r>
              <a:rPr lang="en-US" kern="0">
                <a:latin typeface="Aptos" panose="020B0004020202020204" pitchFamily="34" charset="0"/>
                <a:ea typeface="Times New Roman" panose="02020603050405020304" pitchFamily="18" charset="0"/>
                <a:cs typeface="Aptos" panose="020B0004020202020204" pitchFamily="34" charset="0"/>
              </a:rPr>
              <a:t>Who is on your team?  (your leader, those you lead, your peers)</a:t>
            </a:r>
            <a:endParaRPr lang="en-US" kern="100">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8E266F0-CB73-4052-B9A7-CF70A0CA67A9}" type="slidenum">
              <a:rPr lang="en-US" smtClean="0"/>
              <a:t>38</a:t>
            </a:fld>
            <a:endParaRPr lang="en-US"/>
          </a:p>
        </p:txBody>
      </p:sp>
    </p:spTree>
    <p:extLst>
      <p:ext uri="{BB962C8B-B14F-4D97-AF65-F5344CB8AC3E}">
        <p14:creationId xmlns:p14="http://schemas.microsoft.com/office/powerpoint/2010/main" val="38993579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9"/>
              </a:spcAf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Avoid the “Be Like me” Leadership Trap</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607"/>
              </a:spcAft>
              <a:buFont typeface="Symbol" panose="05050102010706020507" pitchFamily="18" charset="2"/>
              <a:buChar char=""/>
            </a:pPr>
            <a:r>
              <a:rPr lang="en-US" kern="100">
                <a:latin typeface="Aptos" panose="020B0004020202020204" pitchFamily="34" charset="0"/>
                <a:ea typeface="Aptos" panose="020B0004020202020204" pitchFamily="34" charset="0"/>
                <a:cs typeface="Times New Roman" panose="02020603050405020304" pitchFamily="18" charset="0"/>
              </a:rPr>
              <a:t>One of the greatest pitfalls in leadership is the “Be Like Me” trap—assuming success means thinking, working, and leading just like you.</a:t>
            </a:r>
          </a:p>
          <a:p>
            <a:pPr marL="346843" indent="-346843">
              <a:lnSpc>
                <a:spcPct val="115000"/>
              </a:lnSpc>
              <a:spcAft>
                <a:spcPts val="607"/>
              </a:spcAft>
              <a:buFont typeface="Symbol" panose="05050102010706020507" pitchFamily="18" charset="2"/>
              <a:buChar char=""/>
            </a:pPr>
            <a:r>
              <a:rPr lang="en-US" kern="100">
                <a:latin typeface="Aptos" panose="020B0004020202020204" pitchFamily="34" charset="0"/>
                <a:ea typeface="Aptos" panose="020B0004020202020204" pitchFamily="34" charset="0"/>
                <a:cs typeface="Times New Roman" panose="02020603050405020304" pitchFamily="18" charset="0"/>
              </a:rPr>
              <a:t>The odds of two people sharing the same strengths in the same order?</a:t>
            </a:r>
          </a:p>
          <a:p>
            <a:pPr marL="346843" indent="-346843">
              <a:lnSpc>
                <a:spcPct val="115000"/>
              </a:lnSpc>
              <a:spcAft>
                <a:spcPts val="607"/>
              </a:spcAft>
              <a:buFont typeface="Symbol" panose="05050102010706020507" pitchFamily="18" charset="2"/>
              <a:buChar char=""/>
            </a:pPr>
            <a:r>
              <a:rPr lang="en-US" kern="100">
                <a:latin typeface="Segoe UI Emoji" panose="020B0502040204020203" pitchFamily="34" charset="0"/>
                <a:ea typeface="Aptos" panose="020B0004020202020204" pitchFamily="34" charset="0"/>
                <a:cs typeface="Segoe UI Emoji" panose="020B0502040204020203" pitchFamily="34" charset="0"/>
              </a:rPr>
              <a:t>➡️</a:t>
            </a:r>
            <a:r>
              <a:rPr lang="en-US" kern="100">
                <a:latin typeface="Aptos" panose="020B0004020202020204" pitchFamily="34" charset="0"/>
                <a:ea typeface="Aptos" panose="020B0004020202020204" pitchFamily="34" charset="0"/>
                <a:cs typeface="Times New Roman" panose="02020603050405020304" pitchFamily="18" charset="0"/>
              </a:rPr>
              <a:t> 1 in 33 million.</a:t>
            </a:r>
          </a:p>
          <a:p>
            <a:pPr marL="346843" indent="-346843">
              <a:lnSpc>
                <a:spcPct val="115000"/>
              </a:lnSpc>
              <a:spcAft>
                <a:spcPts val="607"/>
              </a:spcAft>
              <a:buFont typeface="Symbol" panose="05050102010706020507" pitchFamily="18" charset="2"/>
              <a:buChar char=""/>
            </a:pPr>
            <a:r>
              <a:rPr lang="en-US" kern="100">
                <a:latin typeface="Aptos" panose="020B0004020202020204" pitchFamily="34" charset="0"/>
                <a:ea typeface="Aptos" panose="020B0004020202020204" pitchFamily="34" charset="0"/>
                <a:cs typeface="Times New Roman" panose="02020603050405020304" pitchFamily="18" charset="0"/>
              </a:rPr>
              <a:t>If Tyler’s former manager, a traditional PM, viewed him through his own strengths:</a:t>
            </a:r>
          </a:p>
          <a:p>
            <a:pPr marL="751494" lvl="1" indent="-289036">
              <a:lnSpc>
                <a:spcPct val="115000"/>
              </a:lnSpc>
              <a:spcAft>
                <a:spcPts val="607"/>
              </a:spcAft>
              <a:buFont typeface="Courier New" panose="02070309020205020404" pitchFamily="49" charset="0"/>
              <a:buChar char="o"/>
            </a:pPr>
            <a:r>
              <a:rPr lang="en-US" kern="100">
                <a:latin typeface="Aptos" panose="020B0004020202020204" pitchFamily="34" charset="0"/>
                <a:ea typeface="Aptos" panose="020B0004020202020204" pitchFamily="34" charset="0"/>
                <a:cs typeface="Times New Roman" panose="02020603050405020304" pitchFamily="18" charset="0"/>
              </a:rPr>
              <a:t>He talks too much.</a:t>
            </a:r>
          </a:p>
          <a:p>
            <a:pPr marL="751494" lvl="1" indent="-289036">
              <a:lnSpc>
                <a:spcPct val="115000"/>
              </a:lnSpc>
              <a:spcAft>
                <a:spcPts val="607"/>
              </a:spcAft>
              <a:buFont typeface="Courier New" panose="02070309020205020404" pitchFamily="49" charset="0"/>
              <a:buChar char="o"/>
            </a:pPr>
            <a:r>
              <a:rPr lang="en-US" kern="100">
                <a:latin typeface="Aptos" panose="020B0004020202020204" pitchFamily="34" charset="0"/>
                <a:ea typeface="Aptos" panose="020B0004020202020204" pitchFamily="34" charset="0"/>
                <a:cs typeface="Times New Roman" panose="02020603050405020304" pitchFamily="18" charset="0"/>
              </a:rPr>
              <a:t>He’s not decisive enough.</a:t>
            </a:r>
          </a:p>
          <a:p>
            <a:pPr marL="751494" lvl="1" indent="-289036">
              <a:lnSpc>
                <a:spcPct val="115000"/>
              </a:lnSpc>
              <a:spcAft>
                <a:spcPts val="607"/>
              </a:spcAft>
              <a:buFont typeface="Courier New" panose="02070309020205020404" pitchFamily="49" charset="0"/>
              <a:buChar char="o"/>
            </a:pPr>
            <a:r>
              <a:rPr lang="en-US" kern="100">
                <a:latin typeface="Aptos" panose="020B0004020202020204" pitchFamily="34" charset="0"/>
                <a:ea typeface="Aptos" panose="020B0004020202020204" pitchFamily="34" charset="0"/>
                <a:cs typeface="Times New Roman" panose="02020603050405020304" pitchFamily="18" charset="0"/>
              </a:rPr>
              <a:t>He’s not efficient with his time.</a:t>
            </a:r>
          </a:p>
          <a:p>
            <a:pPr marL="346843" indent="-346843">
              <a:lnSpc>
                <a:spcPct val="115000"/>
              </a:lnSpc>
              <a:spcAft>
                <a:spcPts val="607"/>
              </a:spcAft>
              <a:buFont typeface="Symbol" panose="05050102010706020507" pitchFamily="18" charset="2"/>
              <a:buChar char=""/>
            </a:pPr>
            <a:r>
              <a:rPr lang="en-US" kern="100">
                <a:latin typeface="Aptos" panose="020B0004020202020204" pitchFamily="34" charset="0"/>
                <a:ea typeface="Aptos" panose="020B0004020202020204" pitchFamily="34" charset="0"/>
                <a:cs typeface="Times New Roman" panose="02020603050405020304" pitchFamily="18" charset="0"/>
              </a:rPr>
              <a:t>But according to who? Measured by his manager’s talents, Tyler would never be “enough.”</a:t>
            </a:r>
          </a:p>
          <a:p>
            <a:pPr marL="346843" indent="-346843">
              <a:lnSpc>
                <a:spcPct val="115000"/>
              </a:lnSpc>
              <a:spcAft>
                <a:spcPts val="607"/>
              </a:spcAft>
              <a:buFont typeface="Symbol" panose="05050102010706020507" pitchFamily="18" charset="2"/>
              <a:buChar char=""/>
            </a:pPr>
            <a:r>
              <a:rPr lang="en-US" kern="100">
                <a:latin typeface="Aptos" panose="020B0004020202020204" pitchFamily="34" charset="0"/>
                <a:ea typeface="Aptos" panose="020B0004020202020204" pitchFamily="34" charset="0"/>
                <a:cs typeface="Times New Roman" panose="02020603050405020304" pitchFamily="18" charset="0"/>
              </a:rPr>
              <a:t>Had we stuck with that view, we would have lost one of our greatest culture champions. </a:t>
            </a:r>
          </a:p>
          <a:p>
            <a:pPr marL="346843" indent="-346843">
              <a:lnSpc>
                <a:spcPct val="115000"/>
              </a:lnSpc>
              <a:spcAft>
                <a:spcPts val="607"/>
              </a:spcAft>
              <a:buFont typeface="Symbol" panose="05050102010706020507" pitchFamily="18" charset="2"/>
              <a:buChar char=""/>
            </a:pPr>
            <a:r>
              <a:rPr lang="en-US" kern="100">
                <a:latin typeface="Aptos" panose="020B0004020202020204" pitchFamily="34" charset="0"/>
                <a:ea typeface="Aptos" panose="020B0004020202020204" pitchFamily="34" charset="0"/>
                <a:cs typeface="Times New Roman" panose="02020603050405020304" pitchFamily="18" charset="0"/>
              </a:rPr>
              <a:t>Instead of forcing him to </a:t>
            </a:r>
            <a:r>
              <a:rPr lang="en-US" b="1" kern="100">
                <a:latin typeface="Aptos" panose="020B0004020202020204" pitchFamily="34" charset="0"/>
                <a:ea typeface="Aptos" panose="020B0004020202020204" pitchFamily="34" charset="0"/>
                <a:cs typeface="Times New Roman" panose="02020603050405020304" pitchFamily="18" charset="0"/>
              </a:rPr>
              <a:t>change</a:t>
            </a:r>
            <a:r>
              <a:rPr lang="en-US" kern="100">
                <a:latin typeface="Aptos" panose="020B0004020202020204" pitchFamily="34" charset="0"/>
                <a:ea typeface="Aptos" panose="020B0004020202020204" pitchFamily="34" charset="0"/>
                <a:cs typeface="Times New Roman" panose="02020603050405020304" pitchFamily="18" charset="0"/>
              </a:rPr>
              <a:t>, we gave him the right tools:</a:t>
            </a:r>
          </a:p>
          <a:p>
            <a:pPr marL="0" indent="0">
              <a:lnSpc>
                <a:spcPct val="115000"/>
              </a:lnSpc>
              <a:spcAft>
                <a:spcPts val="607"/>
              </a:spcAft>
              <a:buFont typeface="Symbol" panose="05050102010706020507" pitchFamily="18" charset="2"/>
              <a:buNone/>
            </a:pP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607"/>
              </a:spcAft>
              <a:buFont typeface="Symbol" panose="05050102010706020507" pitchFamily="18" charset="2"/>
              <a:buChar char=""/>
            </a:pPr>
            <a:r>
              <a:rPr lang="en-US" b="1" kern="100">
                <a:latin typeface="Aptos" panose="020B0004020202020204" pitchFamily="34" charset="0"/>
                <a:ea typeface="Aptos" panose="020B0004020202020204" pitchFamily="34" charset="0"/>
                <a:cs typeface="Times New Roman" panose="02020603050405020304" pitchFamily="18" charset="0"/>
              </a:rPr>
              <a:t>We asked for his hammer in exchange for a megaphone.</a:t>
            </a:r>
          </a:p>
          <a:p>
            <a:pPr marL="346843" indent="-346843">
              <a:lnSpc>
                <a:spcPct val="115000"/>
              </a:lnSpc>
              <a:spcAft>
                <a:spcPts val="607"/>
              </a:spcAft>
              <a:buFont typeface="Symbol" panose="05050102010706020507" pitchFamily="18" charset="2"/>
              <a:buChar char=""/>
            </a:pPr>
            <a:r>
              <a:rPr lang="en-US" kern="100">
                <a:latin typeface="Aptos" panose="020B0004020202020204" pitchFamily="34" charset="0"/>
                <a:ea typeface="Aptos" panose="020B0004020202020204" pitchFamily="34" charset="0"/>
                <a:cs typeface="Times New Roman" panose="02020603050405020304" pitchFamily="18" charset="0"/>
              </a:rPr>
              <a:t>He </a:t>
            </a:r>
            <a:r>
              <a:rPr lang="en-US" b="1" kern="100">
                <a:latin typeface="Aptos" panose="020B0004020202020204" pitchFamily="34" charset="0"/>
                <a:ea typeface="Aptos" panose="020B0004020202020204" pitchFamily="34" charset="0"/>
                <a:cs typeface="Times New Roman" panose="02020603050405020304" pitchFamily="18" charset="0"/>
              </a:rPr>
              <a:t>let go of a boulder and picked up a tennis ball.</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607"/>
              </a:spcAft>
              <a:buFont typeface="Symbol" panose="05050102010706020507" pitchFamily="18" charset="2"/>
              <a:buChar char=""/>
            </a:pPr>
            <a:r>
              <a:rPr lang="en-US" kern="100">
                <a:latin typeface="Aptos" panose="020B0004020202020204" pitchFamily="34" charset="0"/>
                <a:ea typeface="Aptos" panose="020B0004020202020204" pitchFamily="34" charset="0"/>
                <a:cs typeface="Times New Roman" panose="02020603050405020304" pitchFamily="18" charset="0"/>
              </a:rPr>
              <a:t>Because of that, </a:t>
            </a:r>
            <a:r>
              <a:rPr lang="en-US" b="1" kern="100">
                <a:latin typeface="Aptos" panose="020B0004020202020204" pitchFamily="34" charset="0"/>
                <a:ea typeface="Aptos" panose="020B0004020202020204" pitchFamily="34" charset="0"/>
                <a:cs typeface="Times New Roman" panose="02020603050405020304" pitchFamily="18" charset="0"/>
              </a:rPr>
              <a:t>everyone won</a:t>
            </a:r>
            <a:r>
              <a:rPr lang="en-US" kern="100">
                <a:latin typeface="Aptos" panose="020B0004020202020204" pitchFamily="34" charset="0"/>
                <a:ea typeface="Aptos" panose="020B0004020202020204" pitchFamily="34" charset="0"/>
                <a:cs typeface="Times New Roman" panose="02020603050405020304" pitchFamily="18" charset="0"/>
              </a:rPr>
              <a:t>:</a:t>
            </a:r>
          </a:p>
          <a:p>
            <a:pPr marL="751494" lvl="1" indent="-289036">
              <a:lnSpc>
                <a:spcPct val="115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 Tyler: Happier, engaged, respected, thriving, hope for the future.</a:t>
            </a: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His family wins, too. </a:t>
            </a: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Hope, Trust, Stability, Compassion</a:t>
            </a:r>
          </a:p>
          <a:p>
            <a:pPr>
              <a:buNone/>
            </a:pPr>
            <a:r>
              <a:rPr lang="en-US">
                <a:latin typeface="Aptos" panose="020B0004020202020204" pitchFamily="34" charset="0"/>
                <a:ea typeface="Aptos" panose="020B0004020202020204" pitchFamily="34" charset="0"/>
                <a:cs typeface="Times New Roman" panose="02020603050405020304" pitchFamily="18" charset="0"/>
              </a:rPr>
              <a:t>longer an average PM—we gained an extraordinary leader.</a:t>
            </a:r>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39</a:t>
            </a:fld>
            <a:endParaRPr lang="en-US"/>
          </a:p>
        </p:txBody>
      </p:sp>
    </p:spTree>
    <p:extLst>
      <p:ext uri="{BB962C8B-B14F-4D97-AF65-F5344CB8AC3E}">
        <p14:creationId xmlns:p14="http://schemas.microsoft.com/office/powerpoint/2010/main" val="41096062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ptos" panose="020B0004020202020204" pitchFamily="34" charset="0"/>
              </a:rPr>
              <a:t>Link Hope, Trust, Stability, Compassion</a:t>
            </a:r>
          </a:p>
        </p:txBody>
      </p:sp>
      <p:sp>
        <p:nvSpPr>
          <p:cNvPr id="4" name="Slide Number Placeholder 3"/>
          <p:cNvSpPr>
            <a:spLocks noGrp="1"/>
          </p:cNvSpPr>
          <p:nvPr>
            <p:ph type="sldNum" sz="quarter" idx="5"/>
          </p:nvPr>
        </p:nvSpPr>
        <p:spPr/>
        <p:txBody>
          <a:bodyPr/>
          <a:lstStyle/>
          <a:p>
            <a:fld id="{28E266F0-CB73-4052-B9A7-CF70A0CA67A9}" type="slidenum">
              <a:rPr lang="en-US" smtClean="0"/>
              <a:t>40</a:t>
            </a:fld>
            <a:endParaRPr lang="en-US"/>
          </a:p>
        </p:txBody>
      </p:sp>
    </p:spTree>
    <p:extLst>
      <p:ext uri="{BB962C8B-B14F-4D97-AF65-F5344CB8AC3E}">
        <p14:creationId xmlns:p14="http://schemas.microsoft.com/office/powerpoint/2010/main" val="41410469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9"/>
              </a:spcAf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Practical Strategies for Strengths-Based Leadership</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07000"/>
              </a:lnSpc>
              <a:buSzPts val="1000"/>
              <a:buFont typeface="Symbol" panose="05050102010706020507" pitchFamily="18" charset="2"/>
              <a:buChar char=""/>
              <a:tabLst>
                <a:tab pos="462458"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Invest in your strengths:  </a:t>
            </a:r>
            <a:r>
              <a:rPr lang="en-US" sz="1100" i="1" kern="100">
                <a:latin typeface="Aptos" panose="020B0004020202020204" pitchFamily="34" charset="0"/>
                <a:ea typeface="Aptos" panose="020B0004020202020204" pitchFamily="34" charset="0"/>
                <a:cs typeface="Times New Roman" panose="02020603050405020304" pitchFamily="18" charset="0"/>
              </a:rPr>
              <a:t>You cannot leverage the power of your team’s strengths without first learning how to leverage yours.</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07000"/>
              </a:lnSpc>
              <a:buSzPts val="1000"/>
              <a:buFont typeface="Courier New" panose="02070309020205020404" pitchFamily="49" charset="0"/>
              <a:buChar char="o"/>
              <a:tabLst>
                <a:tab pos="924916" algn="l"/>
              </a:tabLst>
            </a:pPr>
            <a:r>
              <a:rPr lang="en-US" b="1" kern="100">
                <a:latin typeface="Aptos" panose="020B0004020202020204" pitchFamily="34" charset="0"/>
                <a:ea typeface="Aptos" panose="020B0004020202020204" pitchFamily="34" charset="0"/>
                <a:cs typeface="Times New Roman" panose="02020603050405020304" pitchFamily="18" charset="0"/>
              </a:rPr>
              <a:t>Learn the language</a:t>
            </a:r>
            <a:r>
              <a:rPr lang="en-US" kern="100">
                <a:latin typeface="Aptos" panose="020B0004020202020204" pitchFamily="34" charset="0"/>
                <a:ea typeface="Aptos" panose="020B0004020202020204" pitchFamily="34" charset="0"/>
                <a:cs typeface="Times New Roman" panose="02020603050405020304" pitchFamily="18" charset="0"/>
              </a:rPr>
              <a:t> – take the assessment.</a:t>
            </a:r>
          </a:p>
          <a:p>
            <a:pPr marL="751494" lvl="1" indent="-289036">
              <a:lnSpc>
                <a:spcPct val="107000"/>
              </a:lnSpc>
              <a:buSzPts val="1000"/>
              <a:buFont typeface="Courier New" panose="02070309020205020404" pitchFamily="49" charset="0"/>
              <a:buChar char="o"/>
              <a:tabLst>
                <a:tab pos="924916" algn="l"/>
              </a:tabLst>
            </a:pPr>
            <a:r>
              <a:rPr lang="en-US" b="1" kern="100">
                <a:latin typeface="Aptos" panose="020B0004020202020204" pitchFamily="34" charset="0"/>
                <a:ea typeface="Aptos" panose="020B0004020202020204" pitchFamily="34" charset="0"/>
                <a:cs typeface="Times New Roman" panose="02020603050405020304" pitchFamily="18" charset="0"/>
              </a:rPr>
              <a:t>Look for talent –</a:t>
            </a:r>
            <a:r>
              <a:rPr lang="en-US" kern="100">
                <a:latin typeface="Aptos" panose="020B0004020202020204" pitchFamily="34" charset="0"/>
                <a:ea typeface="Aptos" panose="020B0004020202020204" pitchFamily="34" charset="0"/>
                <a:cs typeface="Times New Roman" panose="02020603050405020304" pitchFamily="18" charset="0"/>
              </a:rPr>
              <a:t> in yourself and others.</a:t>
            </a:r>
          </a:p>
          <a:p>
            <a:pPr marL="751494" lvl="1" indent="-289036">
              <a:lnSpc>
                <a:spcPct val="107000"/>
              </a:lnSpc>
              <a:buSzPts val="1000"/>
              <a:buFont typeface="Courier New" panose="02070309020205020404" pitchFamily="49" charset="0"/>
              <a:buChar char="o"/>
              <a:tabLst>
                <a:tab pos="924916" algn="l"/>
              </a:tabLst>
            </a:pPr>
            <a:r>
              <a:rPr lang="en-US" b="1" kern="100">
                <a:latin typeface="Aptos" panose="020B0004020202020204" pitchFamily="34" charset="0"/>
                <a:ea typeface="Aptos" panose="020B0004020202020204" pitchFamily="34" charset="0"/>
                <a:cs typeface="Times New Roman" panose="02020603050405020304" pitchFamily="18" charset="0"/>
              </a:rPr>
              <a:t>Build talent into strength</a:t>
            </a:r>
            <a:r>
              <a:rPr lang="en-US" kern="100">
                <a:latin typeface="Aptos" panose="020B0004020202020204" pitchFamily="34" charset="0"/>
                <a:ea typeface="Aptos" panose="020B0004020202020204" pitchFamily="34" charset="0"/>
                <a:cs typeface="Times New Roman" panose="02020603050405020304" pitchFamily="18" charset="0"/>
              </a:rPr>
              <a:t> – through intentional practice.</a:t>
            </a:r>
          </a:p>
          <a:p>
            <a:pPr marL="462458">
              <a:lnSpc>
                <a:spcPct val="115000"/>
              </a:lnSpc>
            </a:pPr>
            <a:r>
              <a:rPr lang="en-US" sz="700" b="1" kern="100">
                <a:latin typeface="Aptos" panose="020B0004020202020204" pitchFamily="34" charset="0"/>
                <a:ea typeface="Aptos" panose="020B0004020202020204" pitchFamily="34" charset="0"/>
                <a:cs typeface="Times New Roman" panose="02020603050405020304" pitchFamily="18" charset="0"/>
              </a:rPr>
              <a:t>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buSzPts val="1000"/>
              <a:buFont typeface="Symbol" panose="05050102010706020507" pitchFamily="18" charset="2"/>
              <a:buChar char=""/>
              <a:tabLst>
                <a:tab pos="462458"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Maximize your Team</a:t>
            </a:r>
            <a:r>
              <a:rPr lang="en-US" b="1" kern="100">
                <a:latin typeface="Aptos" panose="020B0004020202020204" pitchFamily="34" charset="0"/>
                <a:ea typeface="Aptos" panose="020B0004020202020204" pitchFamily="34" charset="0"/>
                <a:cs typeface="Times New Roman" panose="02020603050405020304" pitchFamily="18" charset="0"/>
              </a:rPr>
              <a:t>:</a:t>
            </a:r>
            <a:r>
              <a:rPr lang="en-US" kern="100">
                <a:latin typeface="Aptos" panose="020B0004020202020204" pitchFamily="34" charset="0"/>
                <a:ea typeface="Aptos" panose="020B0004020202020204" pitchFamily="34" charset="0"/>
                <a:cs typeface="Times New Roman" panose="02020603050405020304" pitchFamily="18" charset="0"/>
              </a:rPr>
              <a:t>  </a:t>
            </a:r>
          </a:p>
          <a:p>
            <a:pPr marL="751494" lvl="1" indent="-289036">
              <a:lnSpc>
                <a:spcPct val="107000"/>
              </a:lnSpc>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Architect a </a:t>
            </a:r>
            <a:r>
              <a:rPr lang="en-US" b="1" kern="100">
                <a:latin typeface="Aptos" panose="020B0004020202020204" pitchFamily="34" charset="0"/>
                <a:ea typeface="Aptos" panose="020B0004020202020204" pitchFamily="34" charset="0"/>
                <a:cs typeface="Times New Roman" panose="02020603050405020304" pitchFamily="18" charset="0"/>
              </a:rPr>
              <a:t>well-rounded team</a:t>
            </a:r>
            <a:r>
              <a:rPr lang="en-US" kern="100">
                <a:latin typeface="Aptos" panose="020B0004020202020204" pitchFamily="34" charset="0"/>
                <a:ea typeface="Aptos" panose="020B0004020202020204" pitchFamily="34" charset="0"/>
                <a:cs typeface="Times New Roman" panose="02020603050405020304" pitchFamily="18" charset="0"/>
              </a:rPr>
              <a:t> – balance strengths for impact.</a:t>
            </a:r>
          </a:p>
          <a:p>
            <a:pPr marL="751494" lvl="1" indent="-289036">
              <a:lnSpc>
                <a:spcPct val="107000"/>
              </a:lnSpc>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Leverage </a:t>
            </a:r>
            <a:r>
              <a:rPr lang="en-US" b="1" kern="100">
                <a:latin typeface="Aptos" panose="020B0004020202020204" pitchFamily="34" charset="0"/>
                <a:ea typeface="Aptos" panose="020B0004020202020204" pitchFamily="34" charset="0"/>
                <a:cs typeface="Times New Roman" panose="02020603050405020304" pitchFamily="18" charset="0"/>
              </a:rPr>
              <a:t>powerful partners</a:t>
            </a:r>
            <a:r>
              <a:rPr lang="en-US" kern="100">
                <a:latin typeface="Aptos" panose="020B0004020202020204" pitchFamily="34" charset="0"/>
                <a:ea typeface="Aptos" panose="020B0004020202020204" pitchFamily="34" charset="0"/>
                <a:cs typeface="Times New Roman" panose="02020603050405020304" pitchFamily="18" charset="0"/>
              </a:rPr>
              <a:t> – pair strategic thinkers with activators.</a:t>
            </a:r>
          </a:p>
          <a:p>
            <a:pPr marL="751494" lvl="1" indent="-289036">
              <a:lnSpc>
                <a:spcPct val="107000"/>
              </a:lnSpc>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Develop </a:t>
            </a:r>
            <a:r>
              <a:rPr lang="en-US" b="1" kern="100">
                <a:latin typeface="Aptos" panose="020B0004020202020204" pitchFamily="34" charset="0"/>
                <a:ea typeface="Aptos" panose="020B0004020202020204" pitchFamily="34" charset="0"/>
                <a:cs typeface="Times New Roman" panose="02020603050405020304" pitchFamily="18" charset="0"/>
              </a:rPr>
              <a:t>personal BOD</a:t>
            </a:r>
            <a:r>
              <a:rPr lang="en-US" kern="100">
                <a:latin typeface="Aptos" panose="020B0004020202020204" pitchFamily="34" charset="0"/>
                <a:ea typeface="Aptos" panose="020B0004020202020204" pitchFamily="34" charset="0"/>
                <a:cs typeface="Times New Roman" panose="02020603050405020304" pitchFamily="18" charset="0"/>
              </a:rPr>
              <a:t> – complementary strengths, and get a coach</a:t>
            </a:r>
          </a:p>
          <a:p>
            <a:pPr marL="924916">
              <a:lnSpc>
                <a:spcPct val="107000"/>
              </a:lnSpc>
            </a:pPr>
            <a:r>
              <a:rPr lang="en-US" sz="800" kern="100">
                <a:latin typeface="Aptos" panose="020B0004020202020204" pitchFamily="34" charset="0"/>
                <a:ea typeface="Aptos" panose="020B0004020202020204" pitchFamily="34" charset="0"/>
                <a:cs typeface="Times New Roman" panose="02020603050405020304" pitchFamily="18" charset="0"/>
              </a:rPr>
              <a:t>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buSzPts val="1000"/>
              <a:buFont typeface="Symbol" panose="05050102010706020507" pitchFamily="18" charset="2"/>
              <a:buChar char=""/>
              <a:tabLst>
                <a:tab pos="462458"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Foster Growth by Understanding Your Followers Needs: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07000"/>
              </a:lnSpc>
              <a:buSzPts val="1000"/>
              <a:buFont typeface="Courier New" panose="02070309020205020404" pitchFamily="49" charset="0"/>
              <a:buChar char="o"/>
              <a:tabLst>
                <a:tab pos="924916" algn="l"/>
              </a:tabLst>
            </a:pPr>
            <a:r>
              <a:rPr lang="en-US" b="1" kern="100">
                <a:latin typeface="Aptos" panose="020B0004020202020204" pitchFamily="34" charset="0"/>
                <a:ea typeface="Aptos" panose="020B0004020202020204" pitchFamily="34" charset="0"/>
                <a:cs typeface="Times New Roman" panose="02020603050405020304" pitchFamily="18" charset="0"/>
              </a:rPr>
              <a:t>Target Core 4: Anchoring your leadership in followers’ needs—</a:t>
            </a:r>
            <a:r>
              <a:rPr lang="en-US" sz="1100" kern="100">
                <a:latin typeface="Aptos" panose="020B0004020202020204" pitchFamily="34" charset="0"/>
                <a:ea typeface="Aptos" panose="020B0004020202020204" pitchFamily="34" charset="0"/>
                <a:cs typeface="Times New Roman" panose="02020603050405020304" pitchFamily="18" charset="0"/>
              </a:rPr>
              <a:t>Hope, Trust, Stability, Compassion.</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07000"/>
              </a:lnSpc>
              <a:buSzPts val="1000"/>
              <a:buFont typeface="Courier New" panose="02070309020205020404" pitchFamily="49" charset="0"/>
              <a:buChar char="o"/>
              <a:tabLst>
                <a:tab pos="924916" algn="l"/>
              </a:tabLst>
            </a:pPr>
            <a:r>
              <a:rPr lang="en-US" b="1" kern="100">
                <a:latin typeface="Aptos" panose="020B0004020202020204" pitchFamily="34" charset="0"/>
                <a:ea typeface="Aptos" panose="020B0004020202020204" pitchFamily="34" charset="0"/>
                <a:cs typeface="Times New Roman" panose="02020603050405020304" pitchFamily="18" charset="0"/>
              </a:rPr>
              <a:t>Master their operating system</a:t>
            </a:r>
            <a:r>
              <a:rPr lang="en-US" kern="100">
                <a:latin typeface="Aptos" panose="020B0004020202020204" pitchFamily="34" charset="0"/>
                <a:ea typeface="Aptos" panose="020B0004020202020204" pitchFamily="34" charset="0"/>
                <a:cs typeface="Times New Roman" panose="02020603050405020304" pitchFamily="18" charset="0"/>
              </a:rPr>
              <a:t>—discovery is in the dialogue.</a:t>
            </a:r>
          </a:p>
          <a:p>
            <a:pPr marL="751494" lvl="1" indent="-289036">
              <a:lnSpc>
                <a:spcPct val="107000"/>
              </a:lnSpc>
              <a:spcAft>
                <a:spcPts val="809"/>
              </a:spcAft>
              <a:buSzPts val="1000"/>
              <a:buFont typeface="Courier New" panose="02070309020205020404" pitchFamily="49" charset="0"/>
              <a:buChar char="o"/>
              <a:tabLst>
                <a:tab pos="924916" algn="l"/>
              </a:tabLst>
            </a:pPr>
            <a:r>
              <a:rPr lang="en-US" b="1" kern="100">
                <a:latin typeface="Aptos" panose="020B0004020202020204" pitchFamily="34" charset="0"/>
                <a:ea typeface="Aptos" panose="020B0004020202020204" pitchFamily="34" charset="0"/>
                <a:cs typeface="Times New Roman" panose="02020603050405020304" pitchFamily="18" charset="0"/>
              </a:rPr>
              <a:t>Align talent</a:t>
            </a:r>
            <a:r>
              <a:rPr lang="en-US" kern="100">
                <a:latin typeface="Aptos" panose="020B0004020202020204" pitchFamily="34" charset="0"/>
                <a:ea typeface="Aptos" panose="020B0004020202020204" pitchFamily="34" charset="0"/>
                <a:cs typeface="Times New Roman" panose="02020603050405020304" pitchFamily="18" charset="0"/>
              </a:rPr>
              <a:t> with development plans, </a:t>
            </a:r>
            <a:r>
              <a:rPr lang="en-US" b="1" kern="100">
                <a:latin typeface="Aptos" panose="020B0004020202020204" pitchFamily="34" charset="0"/>
                <a:ea typeface="Aptos" panose="020B0004020202020204" pitchFamily="34" charset="0"/>
                <a:cs typeface="Times New Roman" panose="02020603050405020304" pitchFamily="18" charset="0"/>
              </a:rPr>
              <a:t>stretch assignments</a:t>
            </a:r>
            <a:r>
              <a:rPr lang="en-US" kern="100">
                <a:latin typeface="Aptos" panose="020B0004020202020204" pitchFamily="34" charset="0"/>
                <a:ea typeface="Aptos" panose="020B0004020202020204" pitchFamily="34" charset="0"/>
                <a:cs typeface="Times New Roman" panose="02020603050405020304" pitchFamily="18" charset="0"/>
              </a:rPr>
              <a:t> that align with their strengths.</a:t>
            </a:r>
          </a:p>
        </p:txBody>
      </p:sp>
      <p:sp>
        <p:nvSpPr>
          <p:cNvPr id="4" name="Slide Number Placeholder 3"/>
          <p:cNvSpPr>
            <a:spLocks noGrp="1"/>
          </p:cNvSpPr>
          <p:nvPr>
            <p:ph type="sldNum" sz="quarter" idx="5"/>
          </p:nvPr>
        </p:nvSpPr>
        <p:spPr/>
        <p:txBody>
          <a:bodyPr/>
          <a:lstStyle/>
          <a:p>
            <a:fld id="{28E266F0-CB73-4052-B9A7-CF70A0CA67A9}" type="slidenum">
              <a:rPr lang="en-US" smtClean="0"/>
              <a:t>42</a:t>
            </a:fld>
            <a:endParaRPr lang="en-US"/>
          </a:p>
        </p:txBody>
      </p:sp>
    </p:spTree>
    <p:extLst>
      <p:ext uri="{BB962C8B-B14F-4D97-AF65-F5344CB8AC3E}">
        <p14:creationId xmlns:p14="http://schemas.microsoft.com/office/powerpoint/2010/main" val="3511848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6843" indent="-346843">
              <a:lnSpc>
                <a:spcPct val="115000"/>
              </a:lnSpc>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That realization—that our natural tendencies might actually be strengths—challenges us to shift our perspective about our leadership and how we lead.</a:t>
            </a:r>
          </a:p>
          <a:p>
            <a:pPr marL="346843" indent="-346843">
              <a:lnSpc>
                <a:spcPct val="115000"/>
              </a:lnSpc>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For decades, leaders have asked: How do we get the best out of people? How do we create engaged, high-performing teams?</a:t>
            </a:r>
          </a:p>
          <a:p>
            <a:pPr marL="462458">
              <a:lnSpc>
                <a:spcPct val="115000"/>
              </a:lnSpc>
            </a:pPr>
            <a:r>
              <a:rPr lang="en-US" b="1" kern="100">
                <a:latin typeface="Aptos" panose="020B0004020202020204" pitchFamily="34" charset="0"/>
                <a:ea typeface="Aptos" panose="020B0004020202020204" pitchFamily="34" charset="0"/>
                <a:cs typeface="Times New Roman" panose="02020603050405020304" pitchFamily="18" charset="0"/>
              </a:rPr>
              <a:t>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Someone you lead right now may possess untapped superpowers—hidden strengths waiting to be discovered and developed that with the right leadership, could unlock those strengths, transforming not only your organization but also the course of a life.  It’s the ultimate win-win scenario.</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How do we get this new lens?  The power to see what others don’t see.</a:t>
            </a:r>
          </a:p>
          <a:p>
            <a:pPr marL="462458">
              <a:lnSpc>
                <a:spcPct val="115000"/>
              </a:lnSpc>
            </a:pPr>
            <a:r>
              <a:rPr lang="en-US" b="1" kern="100">
                <a:latin typeface="Aptos" panose="020B0004020202020204" pitchFamily="34" charset="0"/>
                <a:ea typeface="Aptos" panose="020B0004020202020204" pitchFamily="34" charset="0"/>
                <a:cs typeface="Times New Roman" panose="02020603050405020304" pitchFamily="18" charset="0"/>
              </a:rPr>
              <a:t>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Several decades ago… </a:t>
            </a:r>
            <a:r>
              <a:rPr lang="en-US" b="1" kern="100">
                <a:latin typeface="Aptos" panose="020B0004020202020204" pitchFamily="34" charset="0"/>
                <a:ea typeface="Aptos" panose="020B0004020202020204" pitchFamily="34" charset="0"/>
                <a:cs typeface="Times New Roman" panose="02020603050405020304" pitchFamily="18" charset="0"/>
              </a:rPr>
              <a:t>"</a:t>
            </a: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What will happen when we study what is RIGHT with people rather than fixating on what is WRONG with them?"</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07000"/>
              </a:lnSpc>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That question launched a worldwide research project. </a:t>
            </a: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4</a:t>
            </a:fld>
            <a:endParaRPr lang="en-US"/>
          </a:p>
        </p:txBody>
      </p:sp>
    </p:spTree>
    <p:extLst>
      <p:ext uri="{BB962C8B-B14F-4D97-AF65-F5344CB8AC3E}">
        <p14:creationId xmlns:p14="http://schemas.microsoft.com/office/powerpoint/2010/main" val="9022355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6A02E-48DE-A6DB-39E4-B346579E7C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CA4A4E-C9B6-AE9B-095C-34AF582C2D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073DF2-C6C7-839C-E422-37698AA3A2C6}"/>
              </a:ext>
            </a:extLst>
          </p:cNvPr>
          <p:cNvSpPr>
            <a:spLocks noGrp="1"/>
          </p:cNvSpPr>
          <p:nvPr>
            <p:ph type="body" idx="1"/>
          </p:nvPr>
        </p:nvSpPr>
        <p:spPr/>
        <p:txBody>
          <a:bodyPr/>
          <a:lstStyle/>
          <a:p>
            <a:r>
              <a:rPr lang="en-US"/>
              <a:t>I told you three stories today at various levels of leadership</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Dallis – armed with freedom to move with lightning speed</a:t>
            </a:r>
          </a:p>
          <a:p>
            <a:r>
              <a:rPr lang="en-US"/>
              <a:t>Neil – armed with a telescope to peer into the future </a:t>
            </a:r>
          </a:p>
          <a:p>
            <a:r>
              <a:rPr lang="en-US"/>
              <a:t>Tyler – who exchanged his Thor like hammer building buildings for a megaphone and became more like Captain America, rallying the troops,</a:t>
            </a:r>
          </a:p>
          <a:p>
            <a:endParaRPr lang="en-US"/>
          </a:p>
          <a:p>
            <a:r>
              <a:rPr lang="en-US"/>
              <a:t>When we </a:t>
            </a:r>
            <a:r>
              <a:rPr lang="en-US" u="sng"/>
              <a:t>all</a:t>
            </a:r>
            <a:r>
              <a:rPr lang="en-US"/>
              <a:t> do take ownership of our own superpower by investing in our strengths and others, leverage our powerful partners, and value and appreciate the differences, we have an organization that has an unstoppable momentum that harnesses the power of the talent in your organization.  </a:t>
            </a:r>
          </a:p>
          <a:p>
            <a:endParaRPr lang="en-US"/>
          </a:p>
          <a:p>
            <a:r>
              <a:rPr lang="en-US"/>
              <a:t>Here is where I want you to write down three names.  These are people you plan to invest in to maximize your team and understand their needs:</a:t>
            </a:r>
          </a:p>
          <a:p>
            <a:pPr marL="231229" indent="-231229">
              <a:buAutoNum type="arabicPeriod"/>
            </a:pPr>
            <a:r>
              <a:rPr lang="en-US"/>
              <a:t>Your name – what would it look like for you – </a:t>
            </a:r>
            <a:r>
              <a:rPr lang="en-US" i="1">
                <a:ea typeface="Aptos" panose="020B0004020202020204" pitchFamily="34" charset="0"/>
                <a:cs typeface="Times New Roman" panose="02020603050405020304" pitchFamily="18" charset="0"/>
              </a:rPr>
              <a:t>You cannot leverage the power of your team’s strengths without first learning how to leverage yours.</a:t>
            </a:r>
          </a:p>
          <a:p>
            <a:pPr marL="231229" indent="-231229">
              <a:buAutoNum type="arabicPeriod"/>
            </a:pPr>
            <a:r>
              <a:rPr lang="en-US" i="1">
                <a:cs typeface="Times New Roman" panose="02020603050405020304" pitchFamily="18" charset="0"/>
              </a:rPr>
              <a:t>Someone you work with – your leader, someone you lead or a peer</a:t>
            </a:r>
          </a:p>
          <a:p>
            <a:pPr marL="231229" indent="-231229">
              <a:buAutoNum type="arabicPeriod"/>
            </a:pPr>
            <a:r>
              <a:rPr lang="en-US" i="1">
                <a:cs typeface="Times New Roman" panose="02020603050405020304" pitchFamily="18" charset="0"/>
              </a:rPr>
              <a:t>Someone you live with – a spouse, partner, child or parent – I believe leadership begins at home – imagine the kind of impact you can make by focusing on what is right with those you love rather than fixating on what is wrong with them? </a:t>
            </a:r>
            <a:endParaRPr lang="en-US"/>
          </a:p>
        </p:txBody>
      </p:sp>
      <p:sp>
        <p:nvSpPr>
          <p:cNvPr id="4" name="Slide Number Placeholder 3">
            <a:extLst>
              <a:ext uri="{FF2B5EF4-FFF2-40B4-BE49-F238E27FC236}">
                <a16:creationId xmlns:a16="http://schemas.microsoft.com/office/drawing/2014/main" id="{4D918573-7112-2541-38A0-415401FD2533}"/>
              </a:ext>
            </a:extLst>
          </p:cNvPr>
          <p:cNvSpPr>
            <a:spLocks noGrp="1"/>
          </p:cNvSpPr>
          <p:nvPr>
            <p:ph type="sldNum" sz="quarter" idx="5"/>
          </p:nvPr>
        </p:nvSpPr>
        <p:spPr/>
        <p:txBody>
          <a:bodyPr/>
          <a:lstStyle/>
          <a:p>
            <a:fld id="{8337FE2B-452C-415A-82B1-3684ADD257A6}" type="slidenum">
              <a:rPr lang="en-US" smtClean="0"/>
              <a:t>43</a:t>
            </a:fld>
            <a:endParaRPr lang="en-US"/>
          </a:p>
        </p:txBody>
      </p:sp>
    </p:spTree>
    <p:extLst>
      <p:ext uri="{BB962C8B-B14F-4D97-AF65-F5344CB8AC3E}">
        <p14:creationId xmlns:p14="http://schemas.microsoft.com/office/powerpoint/2010/main" val="25491385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D9AF6-244A-6D76-9BE4-AD6E5AE799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3C0955-1B64-6545-89E1-E3B88C565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73C529-2735-5540-3D87-49A66E0711E0}"/>
              </a:ext>
            </a:extLst>
          </p:cNvPr>
          <p:cNvSpPr>
            <a:spLocks noGrp="1"/>
          </p:cNvSpPr>
          <p:nvPr>
            <p:ph type="body" idx="1"/>
          </p:nvPr>
        </p:nvSpPr>
        <p:spPr/>
        <p:txBody>
          <a:bodyPr/>
          <a:lstStyle/>
          <a:p>
            <a:pPr>
              <a:lnSpc>
                <a:spcPct val="115000"/>
              </a:lnSpc>
              <a:spcAft>
                <a:spcPts val="809"/>
              </a:spcAft>
            </a:pPr>
            <a:r>
              <a:rPr lang="en-US" sz="1100" b="1" kern="100">
                <a:solidFill>
                  <a:srgbClr val="4C94D8"/>
                </a:solidFill>
                <a:latin typeface="Aptos" panose="020B0004020202020204" pitchFamily="34" charset="0"/>
                <a:ea typeface="Aptos" panose="020B0004020202020204" pitchFamily="34" charset="0"/>
                <a:cs typeface="Times New Roman" panose="02020603050405020304" pitchFamily="18" charset="0"/>
              </a:rPr>
              <a:t>Imagine the Impact: The Power of Seeing and Believing</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buSzPts val="1000"/>
              <a:buFont typeface="Courier New" panose="02070309020205020404" pitchFamily="49" charset="0"/>
              <a:buChar char="o"/>
              <a:tabLst>
                <a:tab pos="924916" algn="l"/>
              </a:tabLst>
            </a:pPr>
            <a:r>
              <a:rPr lang="en-US" sz="1100" b="1" kern="100">
                <a:latin typeface="Aptos" panose="020B0004020202020204" pitchFamily="34" charset="0"/>
                <a:ea typeface="Aptos" panose="020B0004020202020204" pitchFamily="34" charset="0"/>
                <a:cs typeface="Times New Roman" panose="02020603050405020304" pitchFamily="18" charset="0"/>
              </a:rPr>
              <a:t>Superheroes aren’t born. They’re seen, recognized, developed, and empowered by those who believe in them.</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buSzPts val="1000"/>
              <a:buFont typeface="Courier New" panose="02070309020205020404" pitchFamily="49" charset="0"/>
              <a:buChar char="o"/>
              <a:tabLst>
                <a:tab pos="924916" algn="l"/>
              </a:tabLst>
            </a:pPr>
            <a:r>
              <a:rPr lang="en-US" sz="1100" kern="100">
                <a:latin typeface="Aptos" panose="020B0004020202020204" pitchFamily="34" charset="0"/>
                <a:ea typeface="Aptos" panose="020B0004020202020204" pitchFamily="34" charset="0"/>
                <a:cs typeface="Times New Roman" panose="02020603050405020304" pitchFamily="18" charset="0"/>
              </a:rPr>
              <a:t>So whether you </a:t>
            </a:r>
            <a:r>
              <a:rPr lang="en-US" sz="1100" kern="100" err="1">
                <a:latin typeface="Aptos" panose="020B0004020202020204" pitchFamily="34" charset="0"/>
                <a:ea typeface="Aptos" panose="020B0004020202020204" pitchFamily="34" charset="0"/>
                <a:cs typeface="Times New Roman" panose="02020603050405020304" pitchFamily="18" charset="0"/>
              </a:rPr>
              <a:t>leada</a:t>
            </a:r>
            <a:r>
              <a:rPr lang="en-US" sz="1100" kern="100">
                <a:latin typeface="Aptos" panose="020B0004020202020204" pitchFamily="34" charset="0"/>
                <a:ea typeface="Aptos" panose="020B0004020202020204" pitchFamily="34" charset="0"/>
                <a:cs typeface="Times New Roman" panose="02020603050405020304" pitchFamily="18" charset="0"/>
              </a:rPr>
              <a:t> high school drop out or Captain America</a:t>
            </a:r>
          </a:p>
          <a:p>
            <a:pPr marL="751494" lvl="1" indent="-289036">
              <a:lnSpc>
                <a:spcPct val="115000"/>
              </a:lnSpc>
              <a:buSzPts val="1000"/>
              <a:buFont typeface="Courier New" panose="02070309020205020404" pitchFamily="49" charset="0"/>
              <a:buChar char="o"/>
              <a:tabLst>
                <a:tab pos="924916" algn="l"/>
              </a:tabLst>
            </a:pPr>
            <a:r>
              <a:rPr lang="en-US" sz="1100" b="1" kern="100">
                <a:latin typeface="Aptos" panose="020B0004020202020204" pitchFamily="34" charset="0"/>
                <a:ea typeface="Aptos" panose="020B0004020202020204" pitchFamily="34" charset="0"/>
                <a:cs typeface="Times New Roman" panose="02020603050405020304" pitchFamily="18" charset="0"/>
              </a:rPr>
              <a:t>Help people be the best of who THEY are.</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buSzPts val="1000"/>
              <a:buFont typeface="Symbol" panose="05050102010706020507" pitchFamily="18" charset="2"/>
              <a:buChar char=""/>
              <a:tabLst>
                <a:tab pos="462458" algn="l"/>
              </a:tabLst>
            </a:pPr>
            <a:r>
              <a:rPr lang="en-US" sz="1100" b="1" kern="100">
                <a:latin typeface="Aptos" panose="020B0004020202020204" pitchFamily="34" charset="0"/>
                <a:ea typeface="Aptos" panose="020B0004020202020204" pitchFamily="34" charset="0"/>
                <a:cs typeface="Times New Roman" panose="02020603050405020304" pitchFamily="18" charset="0"/>
              </a:rPr>
              <a:t>That’s the power of leadership.</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buSzPts val="1000"/>
              <a:buFont typeface="Courier New" panose="02070309020205020404" pitchFamily="49" charset="0"/>
              <a:buChar char="o"/>
              <a:tabLst>
                <a:tab pos="924916" algn="l"/>
              </a:tabLst>
            </a:pPr>
            <a:r>
              <a:rPr lang="en-US" sz="1100" kern="100">
                <a:latin typeface="Aptos" panose="020B0004020202020204" pitchFamily="34" charset="0"/>
                <a:ea typeface="Aptos" panose="020B0004020202020204" pitchFamily="34" charset="0"/>
                <a:cs typeface="Times New Roman" panose="02020603050405020304" pitchFamily="18" charset="0"/>
              </a:rPr>
              <a:t>Leadership isn’t about having all the answers—it’s about having the right </a:t>
            </a:r>
            <a:r>
              <a:rPr lang="en-US" sz="1100" b="1" kern="100">
                <a:latin typeface="Aptos" panose="020B0004020202020204" pitchFamily="34" charset="0"/>
                <a:ea typeface="Aptos" panose="020B0004020202020204" pitchFamily="34" charset="0"/>
                <a:cs typeface="Times New Roman" panose="02020603050405020304" pitchFamily="18" charset="0"/>
              </a:rPr>
              <a:t>lens.</a:t>
            </a:r>
            <a:r>
              <a:rPr lang="en-US" sz="1100" kern="100">
                <a:latin typeface="Aptos" panose="020B0004020202020204" pitchFamily="34" charset="0"/>
                <a:ea typeface="Aptos" panose="020B0004020202020204" pitchFamily="34" charset="0"/>
                <a:cs typeface="Times New Roman" panose="02020603050405020304" pitchFamily="18" charset="0"/>
              </a:rPr>
              <a:t> The lens that:</a:t>
            </a:r>
          </a:p>
          <a:p>
            <a:pPr marL="1156145" lvl="2" indent="-231229">
              <a:lnSpc>
                <a:spcPct val="115000"/>
              </a:lnSpc>
              <a:buSzPts val="1000"/>
              <a:buFont typeface="Wingdings" panose="05000000000000000000" pitchFamily="2" charset="2"/>
              <a:buChar char=""/>
              <a:tabLst>
                <a:tab pos="1387373" algn="l"/>
              </a:tabLst>
            </a:pPr>
            <a:r>
              <a:rPr lang="en-US" sz="1100" b="1" kern="100">
                <a:latin typeface="Aptos" panose="020B0004020202020204" pitchFamily="34" charset="0"/>
                <a:ea typeface="Aptos" panose="020B0004020202020204" pitchFamily="34" charset="0"/>
                <a:cs typeface="Times New Roman" panose="02020603050405020304" pitchFamily="18" charset="0"/>
              </a:rPr>
              <a:t>Sees strengths where others see shortcomings. Features where others see flaws, potential where others see problems</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buSzPts val="1000"/>
              <a:buFont typeface="Wingdings" panose="05000000000000000000" pitchFamily="2" charset="2"/>
              <a:buChar char=""/>
              <a:tabLst>
                <a:tab pos="1387373" algn="l"/>
              </a:tabLst>
            </a:pPr>
            <a:r>
              <a:rPr lang="en-US" sz="1100" b="1" kern="100">
                <a:latin typeface="Aptos" panose="020B0004020202020204" pitchFamily="34" charset="0"/>
                <a:ea typeface="Aptos" panose="020B0004020202020204" pitchFamily="34" charset="0"/>
                <a:cs typeface="Times New Roman" panose="02020603050405020304" pitchFamily="18" charset="0"/>
              </a:rPr>
              <a:t>Fosters belief where others see doubt.</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buSzPts val="1000"/>
              <a:buFont typeface="Symbol" panose="05050102010706020507" pitchFamily="18" charset="2"/>
              <a:buChar char=""/>
              <a:tabLst>
                <a:tab pos="462458" algn="l"/>
              </a:tabLst>
            </a:pPr>
            <a:r>
              <a:rPr lang="en-US" sz="1100" kern="100">
                <a:latin typeface="Aptos" panose="020B0004020202020204" pitchFamily="34" charset="0"/>
                <a:ea typeface="Aptos" panose="020B0004020202020204" pitchFamily="34" charset="0"/>
                <a:cs typeface="Times New Roman" panose="02020603050405020304" pitchFamily="18" charset="0"/>
              </a:rPr>
              <a:t>So today, I challenge you: </a:t>
            </a:r>
            <a:r>
              <a:rPr lang="en-US" sz="1100" b="1" kern="100">
                <a:latin typeface="Aptos" panose="020B0004020202020204" pitchFamily="34" charset="0"/>
                <a:ea typeface="Aptos" panose="020B0004020202020204" pitchFamily="34" charset="0"/>
                <a:cs typeface="Times New Roman" panose="02020603050405020304" pitchFamily="18" charset="0"/>
              </a:rPr>
              <a:t>Be the leader who sees. Be the leader who believes.</a:t>
            </a:r>
            <a:endParaRPr lang="en-US" sz="1100"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buSzPts val="1000"/>
              <a:buFont typeface="Symbol" panose="05050102010706020507" pitchFamily="18" charset="2"/>
              <a:buChar char=""/>
              <a:tabLst>
                <a:tab pos="462458" algn="l"/>
              </a:tabLst>
            </a:pPr>
            <a:r>
              <a:rPr lang="en-US" sz="1100" kern="100">
                <a:latin typeface="Aptos" panose="020B0004020202020204" pitchFamily="34" charset="0"/>
                <a:ea typeface="Aptos" panose="020B0004020202020204" pitchFamily="34" charset="0"/>
                <a:cs typeface="Times New Roman" panose="02020603050405020304" pitchFamily="18" charset="0"/>
              </a:rPr>
              <a:t>Because when we lead with that lens—at work, at home, in our communities—we don’t just build teams.</a:t>
            </a:r>
          </a:p>
          <a:p>
            <a:pPr marL="346843" indent="-346843">
              <a:lnSpc>
                <a:spcPct val="115000"/>
              </a:lnSpc>
              <a:buSzPts val="1000"/>
              <a:buFont typeface="Symbol" panose="05050102010706020507" pitchFamily="18" charset="2"/>
              <a:buChar char=""/>
              <a:tabLst>
                <a:tab pos="462458" algn="l"/>
              </a:tabLst>
            </a:pPr>
            <a:r>
              <a:rPr lang="en-US" sz="1100" b="1" kern="100">
                <a:latin typeface="Aptos" panose="020B0004020202020204" pitchFamily="34" charset="0"/>
                <a:ea typeface="Aptos" panose="020B0004020202020204" pitchFamily="34" charset="0"/>
                <a:cs typeface="Times New Roman" panose="02020603050405020304" pitchFamily="18" charset="0"/>
              </a:rPr>
              <a:t>We build superheroes… </a:t>
            </a:r>
            <a:r>
              <a:rPr lang="en-US" sz="1100" kern="100">
                <a:latin typeface="Aptos" panose="020B0004020202020204" pitchFamily="34" charset="0"/>
                <a:ea typeface="Aptos" panose="020B0004020202020204" pitchFamily="34" charset="0"/>
                <a:cs typeface="Times New Roman" panose="02020603050405020304" pitchFamily="18" charset="0"/>
              </a:rPr>
              <a:t>And that—is how we change the world.</a:t>
            </a:r>
          </a:p>
        </p:txBody>
      </p:sp>
      <p:sp>
        <p:nvSpPr>
          <p:cNvPr id="4" name="Slide Number Placeholder 3">
            <a:extLst>
              <a:ext uri="{FF2B5EF4-FFF2-40B4-BE49-F238E27FC236}">
                <a16:creationId xmlns:a16="http://schemas.microsoft.com/office/drawing/2014/main" id="{1DF71B94-A14E-9A91-11E2-9A2647340D73}"/>
              </a:ext>
            </a:extLst>
          </p:cNvPr>
          <p:cNvSpPr>
            <a:spLocks noGrp="1"/>
          </p:cNvSpPr>
          <p:nvPr>
            <p:ph type="sldNum" sz="quarter" idx="5"/>
          </p:nvPr>
        </p:nvSpPr>
        <p:spPr/>
        <p:txBody>
          <a:bodyPr/>
          <a:lstStyle/>
          <a:p>
            <a:fld id="{8337FE2B-452C-415A-82B1-3684ADD257A6}" type="slidenum">
              <a:rPr lang="en-US" smtClean="0"/>
              <a:t>44</a:t>
            </a:fld>
            <a:endParaRPr lang="en-US"/>
          </a:p>
        </p:txBody>
      </p:sp>
    </p:spTree>
    <p:extLst>
      <p:ext uri="{BB962C8B-B14F-4D97-AF65-F5344CB8AC3E}">
        <p14:creationId xmlns:p14="http://schemas.microsoft.com/office/powerpoint/2010/main" val="722725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45</a:t>
            </a:fld>
            <a:endParaRPr lang="en-US"/>
          </a:p>
        </p:txBody>
      </p:sp>
    </p:spTree>
    <p:extLst>
      <p:ext uri="{BB962C8B-B14F-4D97-AF65-F5344CB8AC3E}">
        <p14:creationId xmlns:p14="http://schemas.microsoft.com/office/powerpoint/2010/main" val="4634906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pc="228">
                <a:solidFill>
                  <a:srgbClr val="12121F"/>
                </a:solidFill>
                <a:latin typeface="Oswald Regular"/>
                <a:cs typeface="Calibri" panose="020F0502020204030204" pitchFamily="34" charset="0"/>
              </a:rPr>
              <a:t>Ask Joel to announce this slide</a:t>
            </a:r>
            <a:endParaRPr lang="en-US"/>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46</a:t>
            </a:fld>
            <a:endParaRPr lang="en-US"/>
          </a:p>
        </p:txBody>
      </p:sp>
    </p:spTree>
    <p:extLst>
      <p:ext uri="{BB962C8B-B14F-4D97-AF65-F5344CB8AC3E}">
        <p14:creationId xmlns:p14="http://schemas.microsoft.com/office/powerpoint/2010/main" val="672502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defRPr/>
            </a:pPr>
            <a:r>
              <a:rPr lang="en-US"/>
              <a:t>That question launched a worldwide research project</a:t>
            </a:r>
          </a:p>
          <a:p>
            <a:endParaRPr lang="en-US"/>
          </a:p>
          <a:p>
            <a:pPr marL="346861" indent="-346861" defTabSz="462481">
              <a:spcBef>
                <a:spcPct val="20000"/>
              </a:spcBef>
              <a:spcAft>
                <a:spcPts val="455"/>
              </a:spcAft>
              <a:buFont typeface="Arial" pitchFamily="34" charset="0"/>
              <a:buChar char="•"/>
              <a:defRPr/>
            </a:pPr>
            <a:r>
              <a:rPr lang="en-US">
                <a:solidFill>
                  <a:prstClr val="black"/>
                </a:solidFill>
                <a:latin typeface="Calibri" panose="020F0502020204030204" pitchFamily="34" charset="0"/>
                <a:cs typeface="Calibri" panose="020F0502020204030204" pitchFamily="34" charset="0"/>
              </a:rPr>
              <a:t>After </a:t>
            </a:r>
            <a:r>
              <a:rPr lang="en-US" b="1">
                <a:solidFill>
                  <a:srgbClr val="134173"/>
                </a:solidFill>
                <a:latin typeface="Calibri" panose="020F0502020204030204" pitchFamily="34" charset="0"/>
                <a:cs typeface="Calibri" panose="020F0502020204030204" pitchFamily="34" charset="0"/>
              </a:rPr>
              <a:t>20,000+</a:t>
            </a:r>
            <a:r>
              <a:rPr lang="en-US">
                <a:solidFill>
                  <a:prstClr val="black"/>
                </a:solidFill>
                <a:latin typeface="Calibri" panose="020F0502020204030204" pitchFamily="34" charset="0"/>
                <a:cs typeface="Calibri" panose="020F0502020204030204" pitchFamily="34" charset="0"/>
              </a:rPr>
              <a:t> in-depth interviews with senior leaders</a:t>
            </a:r>
          </a:p>
          <a:p>
            <a:pPr marL="346861" indent="-346861" defTabSz="462481">
              <a:spcBef>
                <a:spcPct val="20000"/>
              </a:spcBef>
              <a:spcAft>
                <a:spcPts val="455"/>
              </a:spcAft>
              <a:buFont typeface="Arial" pitchFamily="34" charset="0"/>
              <a:buChar char="•"/>
              <a:defRPr/>
            </a:pPr>
            <a:r>
              <a:rPr lang="en-US">
                <a:solidFill>
                  <a:prstClr val="black"/>
                </a:solidFill>
                <a:latin typeface="Calibri" panose="020F0502020204030204" pitchFamily="34" charset="0"/>
                <a:cs typeface="Calibri" panose="020F0502020204030204" pitchFamily="34" charset="0"/>
              </a:rPr>
              <a:t>Studies of </a:t>
            </a:r>
            <a:r>
              <a:rPr lang="en-US" b="1">
                <a:solidFill>
                  <a:srgbClr val="134173"/>
                </a:solidFill>
                <a:latin typeface="Calibri" panose="020F0502020204030204" pitchFamily="34" charset="0"/>
                <a:cs typeface="Calibri" panose="020F0502020204030204" pitchFamily="34" charset="0"/>
              </a:rPr>
              <a:t>1,000,000+</a:t>
            </a:r>
            <a:r>
              <a:rPr lang="en-US" b="1">
                <a:solidFill>
                  <a:srgbClr val="0070C0"/>
                </a:solidFill>
                <a:latin typeface="Calibri" panose="020F0502020204030204" pitchFamily="34" charset="0"/>
                <a:cs typeface="Calibri" panose="020F0502020204030204" pitchFamily="34" charset="0"/>
              </a:rPr>
              <a:t> </a:t>
            </a:r>
            <a:r>
              <a:rPr lang="en-US">
                <a:solidFill>
                  <a:prstClr val="black"/>
                </a:solidFill>
                <a:latin typeface="Calibri" panose="020F0502020204030204" pitchFamily="34" charset="0"/>
                <a:cs typeface="Calibri" panose="020F0502020204030204" pitchFamily="34" charset="0"/>
              </a:rPr>
              <a:t>work teams</a:t>
            </a:r>
          </a:p>
          <a:p>
            <a:pPr marL="346861" indent="-346861" defTabSz="462481">
              <a:spcBef>
                <a:spcPct val="20000"/>
              </a:spcBef>
              <a:spcAft>
                <a:spcPts val="455"/>
              </a:spcAft>
              <a:buFont typeface="Arial" pitchFamily="34" charset="0"/>
              <a:buChar char="•"/>
              <a:defRPr/>
            </a:pPr>
            <a:r>
              <a:rPr lang="en-US" b="1">
                <a:solidFill>
                  <a:srgbClr val="134173"/>
                </a:solidFill>
                <a:latin typeface="Calibri" panose="020F0502020204030204" pitchFamily="34" charset="0"/>
                <a:cs typeface="Calibri" panose="020F0502020204030204" pitchFamily="34" charset="0"/>
              </a:rPr>
              <a:t>50</a:t>
            </a:r>
            <a:r>
              <a:rPr lang="en-US">
                <a:solidFill>
                  <a:srgbClr val="134173"/>
                </a:solidFill>
                <a:latin typeface="Calibri" panose="020F0502020204030204" pitchFamily="34" charset="0"/>
                <a:cs typeface="Calibri" panose="020F0502020204030204" pitchFamily="34" charset="0"/>
              </a:rPr>
              <a:t> </a:t>
            </a:r>
            <a:r>
              <a:rPr lang="en-US">
                <a:solidFill>
                  <a:prstClr val="black"/>
                </a:solidFill>
                <a:latin typeface="Calibri" panose="020F0502020204030204" pitchFamily="34" charset="0"/>
                <a:cs typeface="Calibri" panose="020F0502020204030204" pitchFamily="34" charset="0"/>
              </a:rPr>
              <a:t>years of Gallup polls about the worlds most admired leaders </a:t>
            </a:r>
          </a:p>
          <a:p>
            <a:pPr marL="346861" indent="-346861" defTabSz="462481">
              <a:spcBef>
                <a:spcPct val="20000"/>
              </a:spcBef>
              <a:spcAft>
                <a:spcPts val="455"/>
              </a:spcAft>
              <a:buFont typeface="Arial" pitchFamily="34" charset="0"/>
              <a:buChar char="•"/>
              <a:defRPr/>
            </a:pPr>
            <a:r>
              <a:rPr lang="en-US">
                <a:solidFill>
                  <a:prstClr val="black"/>
                </a:solidFill>
                <a:latin typeface="Calibri" panose="020F0502020204030204" pitchFamily="34" charset="0"/>
                <a:cs typeface="Calibri" panose="020F0502020204030204" pitchFamily="34" charset="0"/>
              </a:rPr>
              <a:t>More than </a:t>
            </a:r>
            <a:r>
              <a:rPr lang="en-US" b="1">
                <a:solidFill>
                  <a:srgbClr val="134173"/>
                </a:solidFill>
                <a:latin typeface="Calibri" panose="020F0502020204030204" pitchFamily="34" charset="0"/>
                <a:cs typeface="Calibri" panose="020F0502020204030204" pitchFamily="34" charset="0"/>
              </a:rPr>
              <a:t>10,000</a:t>
            </a:r>
            <a:r>
              <a:rPr lang="en-US">
                <a:solidFill>
                  <a:srgbClr val="134173"/>
                </a:solidFill>
                <a:latin typeface="Calibri" panose="020F0502020204030204" pitchFamily="34" charset="0"/>
                <a:cs typeface="Calibri" panose="020F0502020204030204" pitchFamily="34" charset="0"/>
              </a:rPr>
              <a:t> </a:t>
            </a:r>
            <a:r>
              <a:rPr lang="en-US">
                <a:solidFill>
                  <a:prstClr val="black"/>
                </a:solidFill>
                <a:latin typeface="Calibri" panose="020F0502020204030204" pitchFamily="34" charset="0"/>
                <a:cs typeface="Calibri" panose="020F0502020204030204" pitchFamily="34" charset="0"/>
              </a:rPr>
              <a:t>interviews with followers who were asked why they follow the influential leaders in their life</a:t>
            </a: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5</a:t>
            </a:fld>
            <a:endParaRPr lang="en-US"/>
          </a:p>
        </p:txBody>
      </p:sp>
    </p:spTree>
    <p:extLst>
      <p:ext uri="{BB962C8B-B14F-4D97-AF65-F5344CB8AC3E}">
        <p14:creationId xmlns:p14="http://schemas.microsoft.com/office/powerpoint/2010/main" val="1283884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6843" indent="-346843">
              <a:lnSpc>
                <a:spcPct val="107000"/>
              </a:lnSpc>
              <a:buSzPts val="1000"/>
              <a:buFont typeface="Symbol" panose="05050102010706020507" pitchFamily="18" charset="2"/>
              <a:buChar char=""/>
              <a:tabLst>
                <a:tab pos="462458" algn="l"/>
              </a:tabLst>
            </a:pPr>
            <a:r>
              <a:rPr lang="en-US" kern="100">
                <a:solidFill>
                  <a:srgbClr val="4C94D8"/>
                </a:solidFill>
                <a:latin typeface="Aptos" panose="020B0004020202020204" pitchFamily="34" charset="0"/>
                <a:ea typeface="Aptos" panose="020B0004020202020204" pitchFamily="34" charset="0"/>
                <a:cs typeface="Times New Roman" panose="02020603050405020304" pitchFamily="18" charset="0"/>
              </a:rPr>
              <a:t>The </a:t>
            </a: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most effective leaders</a:t>
            </a:r>
            <a:r>
              <a:rPr lang="en-US" kern="100">
                <a:solidFill>
                  <a:srgbClr val="4C94D8"/>
                </a:solidFill>
                <a:latin typeface="Aptos" panose="020B0004020202020204" pitchFamily="34" charset="0"/>
                <a:ea typeface="Aptos" panose="020B0004020202020204" pitchFamily="34" charset="0"/>
                <a:cs typeface="Times New Roman" panose="02020603050405020304" pitchFamily="18" charset="0"/>
              </a:rPr>
              <a:t> are:</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07000"/>
              </a:lnSpc>
              <a:buFont typeface="Symbol" panose="05050102010706020507" pitchFamily="18" charset="2"/>
              <a:buChar char=""/>
            </a:pPr>
            <a:r>
              <a:rPr lang="en-US" b="1" kern="100">
                <a:latin typeface="Aptos" panose="020B0004020202020204" pitchFamily="34" charset="0"/>
                <a:ea typeface="Aptos" panose="020B0004020202020204" pitchFamily="34" charset="0"/>
                <a:cs typeface="Times New Roman" panose="02020603050405020304" pitchFamily="18" charset="0"/>
              </a:rPr>
              <a:t>INVEST</a:t>
            </a:r>
            <a:r>
              <a:rPr lang="en-US" kern="100">
                <a:latin typeface="Aptos" panose="020B0004020202020204" pitchFamily="34" charset="0"/>
                <a:ea typeface="Aptos" panose="020B0004020202020204" pitchFamily="34" charset="0"/>
                <a:cs typeface="Times New Roman" panose="02020603050405020304" pitchFamily="18" charset="0"/>
              </a:rPr>
              <a:t> in their strengths</a:t>
            </a:r>
          </a:p>
          <a:p>
            <a:pPr marL="1156145" lvl="2" indent="-231229">
              <a:lnSpc>
                <a:spcPct val="107000"/>
              </a:lnSpc>
              <a:buFont typeface="Symbol" panose="05050102010706020507" pitchFamily="18" charset="2"/>
              <a:buChar char=""/>
            </a:pPr>
            <a:r>
              <a:rPr lang="en-US" b="1" kern="100">
                <a:latin typeface="Aptos" panose="020B0004020202020204" pitchFamily="34" charset="0"/>
                <a:ea typeface="Aptos" panose="020B0004020202020204" pitchFamily="34" charset="0"/>
                <a:cs typeface="Times New Roman" panose="02020603050405020304" pitchFamily="18" charset="0"/>
              </a:rPr>
              <a:t>MAXIMIZE</a:t>
            </a:r>
            <a:r>
              <a:rPr lang="en-US" kern="100">
                <a:latin typeface="Aptos" panose="020B0004020202020204" pitchFamily="34" charset="0"/>
                <a:ea typeface="Aptos" panose="020B0004020202020204" pitchFamily="34" charset="0"/>
                <a:cs typeface="Times New Roman" panose="02020603050405020304" pitchFamily="18" charset="0"/>
              </a:rPr>
              <a:t> their team: </a:t>
            </a:r>
          </a:p>
          <a:p>
            <a:pPr marL="1618602" lvl="3" indent="-231229">
              <a:lnSpc>
                <a:spcPct val="107000"/>
              </a:lnSpc>
              <a:buSzPts val="1000"/>
              <a:buFont typeface="Wingdings" panose="05000000000000000000" pitchFamily="2" charset="2"/>
              <a:buChar char=""/>
              <a:tabLst>
                <a:tab pos="1849831" algn="l"/>
              </a:tabLst>
            </a:pPr>
            <a:r>
              <a:rPr lang="en-US" kern="100">
                <a:latin typeface="Aptos" panose="020B0004020202020204" pitchFamily="34" charset="0"/>
                <a:ea typeface="Aptos" panose="020B0004020202020204" pitchFamily="34" charset="0"/>
                <a:cs typeface="Times New Roman" panose="02020603050405020304" pitchFamily="18" charset="0"/>
              </a:rPr>
              <a:t>Surround themselves with the right people</a:t>
            </a:r>
          </a:p>
          <a:p>
            <a:pPr marL="1156145" lvl="2" indent="-231229">
              <a:lnSpc>
                <a:spcPct val="107000"/>
              </a:lnSpc>
              <a:buFont typeface="Symbol" panose="05050102010706020507" pitchFamily="18" charset="2"/>
              <a:buChar char=""/>
            </a:pPr>
            <a:r>
              <a:rPr lang="en-US" b="1" kern="100">
                <a:latin typeface="Aptos" panose="020B0004020202020204" pitchFamily="34" charset="0"/>
                <a:ea typeface="Aptos" panose="020B0004020202020204" pitchFamily="34" charset="0"/>
                <a:cs typeface="Times New Roman" panose="02020603050405020304" pitchFamily="18" charset="0"/>
              </a:rPr>
              <a:t>UNDERSTAND</a:t>
            </a:r>
            <a:r>
              <a:rPr lang="en-US" kern="100">
                <a:latin typeface="Aptos" panose="020B0004020202020204" pitchFamily="34" charset="0"/>
                <a:ea typeface="Aptos" panose="020B0004020202020204" pitchFamily="34" charset="0"/>
                <a:cs typeface="Times New Roman" panose="02020603050405020304" pitchFamily="18" charset="0"/>
              </a:rPr>
              <a:t> their followers’ needs:</a:t>
            </a:r>
          </a:p>
          <a:p>
            <a:pPr marL="1618602" lvl="3" indent="-231229">
              <a:lnSpc>
                <a:spcPct val="107000"/>
              </a:lnSpc>
              <a:buSzPts val="1000"/>
              <a:buFont typeface="Wingdings" panose="05000000000000000000" pitchFamily="2" charset="2"/>
              <a:buChar char=""/>
              <a:tabLst>
                <a:tab pos="1849831" algn="l"/>
              </a:tabLst>
            </a:pPr>
            <a:r>
              <a:rPr lang="en-US" kern="100">
                <a:latin typeface="Aptos" panose="020B0004020202020204" pitchFamily="34" charset="0"/>
                <a:ea typeface="Aptos" panose="020B0004020202020204" pitchFamily="34" charset="0"/>
                <a:cs typeface="Times New Roman" panose="02020603050405020304" pitchFamily="18" charset="0"/>
              </a:rPr>
              <a:t>Because leadership isn’t just about driving results; it’s about inspiring people to deliver them.</a:t>
            </a:r>
          </a:p>
          <a:p>
            <a:pPr marL="924916">
              <a:lnSpc>
                <a:spcPct val="107000"/>
              </a:lnSpc>
              <a:spcAft>
                <a:spcPts val="809"/>
              </a:spcAft>
            </a:pPr>
            <a:r>
              <a:rPr lang="en-US" sz="400" kern="100">
                <a:latin typeface="Aptos" panose="020B0004020202020204" pitchFamily="34" charset="0"/>
                <a:ea typeface="Aptos" panose="020B0004020202020204" pitchFamily="34" charset="0"/>
                <a:cs typeface="Times New Roman" panose="02020603050405020304" pitchFamily="18" charset="0"/>
              </a:rPr>
              <a:t>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346843" indent="-346843">
              <a:lnSpc>
                <a:spcPct val="115000"/>
              </a:lnSpc>
              <a:spcAft>
                <a:spcPts val="809"/>
              </a:spcAft>
              <a:buSzPts val="1000"/>
              <a:buFont typeface="Symbol" panose="05050102010706020507" pitchFamily="18" charset="2"/>
              <a:buChar char=""/>
              <a:tabLst>
                <a:tab pos="462458" algn="l"/>
              </a:tabLst>
            </a:pPr>
            <a:r>
              <a:rPr lang="en-US" b="1" kern="100">
                <a:latin typeface="Aptos" panose="020B0004020202020204" pitchFamily="34" charset="0"/>
                <a:ea typeface="Aptos" panose="020B0004020202020204" pitchFamily="34" charset="0"/>
                <a:cs typeface="Times New Roman" panose="02020603050405020304" pitchFamily="18" charset="0"/>
              </a:rPr>
              <a:t>The Leadership Balancing Act</a:t>
            </a: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If you’ve been in leadership for more than five minutes, you already know—leadership is hard. And it’s hard because you’re constantly balancing contradictions:</a:t>
            </a: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Be tougher. Be more empathetic</a:t>
            </a: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Drive accountability. Don’t be a micromanager. </a:t>
            </a: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Speed up. Slow down. </a:t>
            </a: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Think bigger picture. Be more detailed. </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Leadership today feels like carrying a backpack full of boulders—weighed down by every expectation of those you lead, every demand of the business. And just when you think you’ve adjusted to the weight, someone sneaks in another rock labeled ‘AI Strategy’ or ‘Hybrid Work Policy.’ </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At this point, we’re less like leaders and more like walking stress tests waiting to hit our failure threshold.</a:t>
            </a:r>
          </a:p>
          <a:p>
            <a:pPr marL="346843" indent="-346843">
              <a:lnSpc>
                <a:spcPct val="115000"/>
              </a:lnSpc>
              <a:spcAft>
                <a:spcPts val="809"/>
              </a:spcAft>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Where do we spend our time and how can we possibly get it all done?  </a:t>
            </a:r>
          </a:p>
          <a:p>
            <a:pPr marL="346843" indent="-346843">
              <a:lnSpc>
                <a:spcPct val="107000"/>
              </a:lnSpc>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The good news?  You don’t have to do it all and you don’t have to fight your nature to be an effective leader—you can start winning with it.</a:t>
            </a:r>
          </a:p>
          <a:p>
            <a:pPr marL="346843" indent="-346843">
              <a:lnSpc>
                <a:spcPct val="107000"/>
              </a:lnSpc>
              <a:buSzPts val="1000"/>
              <a:buFont typeface="Symbol" panose="05050102010706020507" pitchFamily="18" charset="2"/>
              <a:buChar char=""/>
              <a:tabLst>
                <a:tab pos="462458" algn="l"/>
              </a:tabLst>
            </a:pPr>
            <a:r>
              <a:rPr lang="en-US" kern="100">
                <a:latin typeface="Aptos" panose="020B0004020202020204" pitchFamily="34" charset="0"/>
                <a:ea typeface="Aptos" panose="020B0004020202020204" pitchFamily="34" charset="0"/>
                <a:cs typeface="Times New Roman" panose="02020603050405020304" pitchFamily="18" charset="0"/>
              </a:rPr>
              <a:t> </a:t>
            </a:r>
          </a:p>
          <a:p>
            <a:pPr marL="751494" lvl="1" indent="-289036">
              <a:lnSpc>
                <a:spcPct val="107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Today, I’ll share practical steps to help you get there.</a:t>
            </a:r>
          </a:p>
          <a:p>
            <a:pPr marL="751494" lvl="1" indent="-289036">
              <a:lnSpc>
                <a:spcPct val="107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Let’s start creating your blueprint for success</a:t>
            </a:r>
          </a:p>
          <a:p>
            <a:pPr marL="751494" lvl="1" indent="-289036">
              <a:lnSpc>
                <a:spcPct val="107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Draw three boxes</a:t>
            </a:r>
          </a:p>
          <a:p>
            <a:pPr marL="751494" lvl="1" indent="-289036">
              <a:lnSpc>
                <a:spcPct val="107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Title these boxes Invest, Maximize, Understand</a:t>
            </a:r>
          </a:p>
          <a:p>
            <a:pPr marL="751494" lvl="1" indent="-289036">
              <a:lnSpc>
                <a:spcPct val="107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Leave room for 3 bullet points in each box</a:t>
            </a:r>
          </a:p>
          <a:p>
            <a:pPr marL="751494" lvl="1" indent="-289036">
              <a:lnSpc>
                <a:spcPct val="107000"/>
              </a:lnSpc>
              <a:spcAft>
                <a:spcPts val="809"/>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When we are done today you will have a blue print for strategic leadership success with practical steps to get you started</a:t>
            </a:r>
          </a:p>
          <a:p>
            <a:pPr marL="462458" lvl="1">
              <a:lnSpc>
                <a:spcPct val="107000"/>
              </a:lnSpc>
              <a:spcAft>
                <a:spcPts val="809"/>
              </a:spcAft>
              <a:buSzPts val="1000"/>
              <a:tabLst>
                <a:tab pos="924916" algn="l"/>
              </a:tabLst>
            </a:pPr>
            <a:endParaRPr lang="en-US" kern="100">
              <a:latin typeface="Aptos" panose="020B0004020202020204" pitchFamily="34" charset="0"/>
              <a:ea typeface="Aptos" panose="020B000402020202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6</a:t>
            </a:fld>
            <a:endParaRPr lang="en-US"/>
          </a:p>
        </p:txBody>
      </p:sp>
    </p:spTree>
    <p:extLst>
      <p:ext uri="{BB962C8B-B14F-4D97-AF65-F5344CB8AC3E}">
        <p14:creationId xmlns:p14="http://schemas.microsoft.com/office/powerpoint/2010/main" val="2674677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6843" indent="-346843">
              <a:lnSpc>
                <a:spcPct val="115000"/>
              </a:lnSpc>
              <a:spcAft>
                <a:spcPts val="809"/>
              </a:spcAft>
              <a:buSzPts val="1000"/>
              <a:buFont typeface="Symbol" panose="05050102010706020507" pitchFamily="18" charset="2"/>
              <a:buChar char=""/>
              <a:tabLst>
                <a:tab pos="462458" algn="l"/>
              </a:tabLst>
            </a:pPr>
            <a:r>
              <a:rPr lang="en-US" b="1" kern="0">
                <a:solidFill>
                  <a:srgbClr val="4C94D8"/>
                </a:solidFill>
                <a:latin typeface="Aptos" panose="020B0004020202020204" pitchFamily="34" charset="0"/>
                <a:ea typeface="Times New Roman" panose="02020603050405020304" pitchFamily="18" charset="0"/>
                <a:cs typeface="Aptos" panose="020B0004020202020204" pitchFamily="34" charset="0"/>
              </a:rPr>
              <a:t>INVEST</a:t>
            </a:r>
            <a:endParaRPr lang="en-US" kern="100">
              <a:solidFill>
                <a:srgbClr val="4C94D8"/>
              </a:solidFill>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spcAft>
                <a:spcPts val="607"/>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The best leaders invest in their strengths. </a:t>
            </a:r>
          </a:p>
          <a:p>
            <a:pPr marL="751494" lvl="1" indent="-289036">
              <a:lnSpc>
                <a:spcPct val="115000"/>
              </a:lnSpc>
              <a:spcAft>
                <a:spcPts val="607"/>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And that investment starts with one critical thing—awareness.</a:t>
            </a:r>
          </a:p>
          <a:p>
            <a:pPr marL="751494" lvl="1" indent="-289036">
              <a:lnSpc>
                <a:spcPct val="115000"/>
              </a:lnSpc>
              <a:spcAft>
                <a:spcPts val="607"/>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Former NATO commander said, I’ve never met an effective leader who wasn’t aware of his/her talents and working to sharpen them.</a:t>
            </a:r>
          </a:p>
          <a:p>
            <a:pPr marL="751494" lvl="1" indent="-289036">
              <a:lnSpc>
                <a:spcPct val="115000"/>
              </a:lnSpc>
              <a:spcAft>
                <a:spcPts val="607"/>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Statistically we are incapable of accurately assessing our own talent.</a:t>
            </a:r>
          </a:p>
          <a:p>
            <a:pPr marL="751494" lvl="1" indent="-289036">
              <a:lnSpc>
                <a:spcPct val="115000"/>
              </a:lnSpc>
              <a:spcAft>
                <a:spcPts val="607"/>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I want to give you 3 practical steps to begin investing in your strengths</a:t>
            </a:r>
          </a:p>
          <a:p>
            <a:pPr marL="1208694" lvl="2" indent="-289036">
              <a:lnSpc>
                <a:spcPct val="115000"/>
              </a:lnSpc>
              <a:spcAft>
                <a:spcPts val="607"/>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Learn the Language</a:t>
            </a:r>
          </a:p>
          <a:p>
            <a:pPr marL="1208694" lvl="2" indent="-289036">
              <a:lnSpc>
                <a:spcPct val="115000"/>
              </a:lnSpc>
              <a:spcAft>
                <a:spcPts val="607"/>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Learn to Look</a:t>
            </a:r>
          </a:p>
          <a:p>
            <a:pPr marL="1208694" lvl="2" indent="-289036">
              <a:lnSpc>
                <a:spcPct val="115000"/>
              </a:lnSpc>
              <a:spcAft>
                <a:spcPts val="607"/>
              </a:spcAft>
              <a:buSzPts val="1000"/>
              <a:buFont typeface="Courier New" panose="02070309020205020404" pitchFamily="49" charset="0"/>
              <a:buChar char="o"/>
              <a:tabLst>
                <a:tab pos="924916" algn="l"/>
              </a:tabLst>
            </a:pPr>
            <a:r>
              <a:rPr lang="en-US" kern="100">
                <a:latin typeface="Aptos" panose="020B0004020202020204" pitchFamily="34" charset="0"/>
                <a:ea typeface="Aptos" panose="020B0004020202020204" pitchFamily="34" charset="0"/>
                <a:cs typeface="Times New Roman" panose="02020603050405020304" pitchFamily="18" charset="0"/>
              </a:rPr>
              <a:t>Build Talent into Strength</a:t>
            </a:r>
          </a:p>
          <a:p>
            <a:pPr marL="1208694" lvl="2" indent="-289036">
              <a:lnSpc>
                <a:spcPct val="115000"/>
              </a:lnSpc>
              <a:spcAft>
                <a:spcPts val="607"/>
              </a:spcAft>
              <a:buSzPts val="1000"/>
              <a:buFont typeface="Courier New" panose="02070309020205020404" pitchFamily="49" charset="0"/>
              <a:buChar char="o"/>
              <a:tabLst>
                <a:tab pos="924916" algn="l"/>
              </a:tabLst>
            </a:pPr>
            <a:endParaRPr lang="en-US" kern="100">
              <a:latin typeface="Aptos" panose="020B0004020202020204" pitchFamily="34" charset="0"/>
              <a:ea typeface="Aptos" panose="020B0004020202020204" pitchFamily="34" charset="0"/>
              <a:cs typeface="Times New Roman" panose="02020603050405020304" pitchFamily="18" charset="0"/>
            </a:endParaRPr>
          </a:p>
          <a:p>
            <a:pPr marL="751494" lvl="1" indent="-289036">
              <a:lnSpc>
                <a:spcPct val="115000"/>
              </a:lnSpc>
              <a:spcAft>
                <a:spcPts val="607"/>
              </a:spcAft>
              <a:buSzPts val="1000"/>
              <a:buFont typeface="Courier New" panose="02070309020205020404" pitchFamily="49" charset="0"/>
              <a:buChar char="o"/>
              <a:tabLst>
                <a:tab pos="924916" algn="l"/>
              </a:tabLst>
            </a:pPr>
            <a:endParaRPr lang="en-US" kern="100">
              <a:latin typeface="Aptos" panose="020B0004020202020204" pitchFamily="34" charset="0"/>
              <a:ea typeface="Aptos" panose="020B000402020202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7</a:t>
            </a:fld>
            <a:endParaRPr lang="en-US"/>
          </a:p>
        </p:txBody>
      </p:sp>
    </p:spTree>
    <p:extLst>
      <p:ext uri="{BB962C8B-B14F-4D97-AF65-F5344CB8AC3E}">
        <p14:creationId xmlns:p14="http://schemas.microsoft.com/office/powerpoint/2010/main" val="4151259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51494" lvl="1" indent="-289036">
              <a:lnSpc>
                <a:spcPct val="107000"/>
              </a:lnSpc>
              <a:spcAft>
                <a:spcPts val="809"/>
              </a:spcAft>
              <a:buSzPts val="1000"/>
              <a:buFont typeface="Courier New" panose="02070309020205020404" pitchFamily="49" charset="0"/>
              <a:buChar char="o"/>
              <a:tabLst>
                <a:tab pos="924916"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Acquire the Language:  What is Clifton Strengths?  </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That’s where </a:t>
            </a:r>
            <a:r>
              <a:rPr lang="en-US" kern="100" err="1">
                <a:latin typeface="Aptos" panose="020B0004020202020204" pitchFamily="34" charset="0"/>
                <a:ea typeface="Aptos" panose="020B0004020202020204" pitchFamily="34" charset="0"/>
                <a:cs typeface="Times New Roman" panose="02020603050405020304" pitchFamily="18" charset="0"/>
              </a:rPr>
              <a:t>CliftonStrengths</a:t>
            </a:r>
            <a:r>
              <a:rPr lang="en-US" kern="100">
                <a:latin typeface="Aptos" panose="020B0004020202020204" pitchFamily="34" charset="0"/>
                <a:ea typeface="Aptos" panose="020B0004020202020204" pitchFamily="34" charset="0"/>
                <a:cs typeface="Times New Roman" panose="02020603050405020304" pitchFamily="18" charset="0"/>
              </a:rPr>
              <a:t> comes in.</a:t>
            </a:r>
          </a:p>
          <a:p>
            <a:pPr marL="1156145" lvl="2" indent="-231229">
              <a:lnSpc>
                <a:spcPct val="115000"/>
              </a:lnSpc>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30 million people  (90% of fortune 500 companies)</a:t>
            </a:r>
          </a:p>
          <a:p>
            <a:pPr marL="1156145" lvl="2" indent="-231229">
              <a:lnSpc>
                <a:spcPct val="115000"/>
              </a:lnSpc>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34 Strengths Themes</a:t>
            </a:r>
          </a:p>
          <a:p>
            <a:pPr marL="1156145" lvl="2" indent="-231229">
              <a:lnSpc>
                <a:spcPct val="115000"/>
              </a:lnSpc>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1 in 275,000</a:t>
            </a:r>
          </a:p>
          <a:p>
            <a:pPr marL="1156145" lvl="2" indent="-231229">
              <a:lnSpc>
                <a:spcPct val="115000"/>
              </a:lnSpc>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Similar to a fingerprint, the sequence of a person’s themes is unique to him or her. </a:t>
            </a:r>
          </a:p>
          <a:p>
            <a:pPr marL="1156145" lvl="2" indent="-231229">
              <a:lnSpc>
                <a:spcPct val="115000"/>
              </a:lnSpc>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The odds that two people have the same five Signature Themes in the same order are 1 in 33 million</a:t>
            </a:r>
          </a:p>
          <a:p>
            <a:pPr marL="1156145" lvl="2" indent="-231229">
              <a:lnSpc>
                <a:spcPct val="115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Our greatest talents do more than make us unique individuals. They serve as our best opportunity for excellence</a:t>
            </a: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8</a:t>
            </a:fld>
            <a:endParaRPr lang="en-US"/>
          </a:p>
        </p:txBody>
      </p:sp>
    </p:spTree>
    <p:extLst>
      <p:ext uri="{BB962C8B-B14F-4D97-AF65-F5344CB8AC3E}">
        <p14:creationId xmlns:p14="http://schemas.microsoft.com/office/powerpoint/2010/main" val="2000641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51494" lvl="1" indent="-289036">
              <a:lnSpc>
                <a:spcPct val="115000"/>
              </a:lnSpc>
              <a:spcAft>
                <a:spcPts val="809"/>
              </a:spcAft>
              <a:buSzPts val="1000"/>
              <a:buFont typeface="Courier New" panose="02070309020205020404" pitchFamily="49" charset="0"/>
              <a:buChar char="o"/>
              <a:tabLst>
                <a:tab pos="924916" algn="l"/>
              </a:tabLst>
            </a:pPr>
            <a:r>
              <a:rPr lang="en-US" b="1" kern="100">
                <a:solidFill>
                  <a:srgbClr val="4C94D8"/>
                </a:solidFill>
                <a:latin typeface="Aptos" panose="020B0004020202020204" pitchFamily="34" charset="0"/>
                <a:ea typeface="Aptos" panose="020B0004020202020204" pitchFamily="34" charset="0"/>
                <a:cs typeface="Times New Roman" panose="02020603050405020304" pitchFamily="18" charset="0"/>
              </a:rPr>
              <a:t>Stand Up Exercise</a:t>
            </a:r>
            <a:endParaRPr lang="en-US" kern="100">
              <a:latin typeface="Aptos" panose="020B0004020202020204" pitchFamily="34" charset="0"/>
              <a:ea typeface="Aptos" panose="020B0004020202020204" pitchFamily="34" charset="0"/>
              <a:cs typeface="Times New Roman" panose="02020603050405020304" pitchFamily="18" charset="0"/>
            </a:endParaRPr>
          </a:p>
          <a:p>
            <a:pPr marL="1156145" lvl="2" indent="-231229">
              <a:lnSpc>
                <a:spcPct val="107000"/>
              </a:lnSpc>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Let’s conduct an exercise that provides us with clues to your natural talents.</a:t>
            </a:r>
          </a:p>
          <a:p>
            <a:pPr marL="1156145" lvl="2" indent="-231229">
              <a:lnSpc>
                <a:spcPct val="107000"/>
              </a:lnSpc>
              <a:spcAft>
                <a:spcPts val="809"/>
              </a:spcAft>
              <a:buSzPts val="1000"/>
              <a:buFont typeface="Wingdings" panose="05000000000000000000" pitchFamily="2" charset="2"/>
              <a:buChar char=""/>
              <a:tabLst>
                <a:tab pos="1387373" algn="l"/>
              </a:tabLst>
            </a:pPr>
            <a:r>
              <a:rPr lang="en-US" kern="100">
                <a:latin typeface="Aptos" panose="020B0004020202020204" pitchFamily="34" charset="0"/>
                <a:ea typeface="Aptos" panose="020B0004020202020204" pitchFamily="34" charset="0"/>
                <a:cs typeface="Times New Roman" panose="02020603050405020304" pitchFamily="18" charset="0"/>
              </a:rPr>
              <a:t>7 of these statements – stand if </a:t>
            </a:r>
          </a:p>
          <a:p>
            <a:endParaRPr lang="en-US"/>
          </a:p>
        </p:txBody>
      </p:sp>
      <p:sp>
        <p:nvSpPr>
          <p:cNvPr id="4" name="Slide Number Placeholder 3"/>
          <p:cNvSpPr>
            <a:spLocks noGrp="1"/>
          </p:cNvSpPr>
          <p:nvPr>
            <p:ph type="sldNum" sz="quarter" idx="5"/>
          </p:nvPr>
        </p:nvSpPr>
        <p:spPr/>
        <p:txBody>
          <a:bodyPr/>
          <a:lstStyle/>
          <a:p>
            <a:fld id="{28E266F0-CB73-4052-B9A7-CF70A0CA67A9}" type="slidenum">
              <a:rPr lang="en-US" smtClean="0"/>
              <a:t>9</a:t>
            </a:fld>
            <a:endParaRPr lang="en-US"/>
          </a:p>
        </p:txBody>
      </p:sp>
    </p:spTree>
    <p:extLst>
      <p:ext uri="{BB962C8B-B14F-4D97-AF65-F5344CB8AC3E}">
        <p14:creationId xmlns:p14="http://schemas.microsoft.com/office/powerpoint/2010/main" val="3533137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000" y="895350"/>
            <a:ext cx="7848600" cy="1866900"/>
          </a:xfrm>
        </p:spPr>
        <p:txBody>
          <a:bodyPr anchor="b"/>
          <a:lstStyle>
            <a:lvl1pPr>
              <a:defRPr sz="4800" baseline="0">
                <a:ln>
                  <a:noFill/>
                </a:ln>
                <a:solidFill>
                  <a:srgbClr val="12121F"/>
                </a:solidFill>
                <a:latin typeface="Oswald SemiBold" panose="00000700000000000000" pitchFamily="2" charset="0"/>
              </a:defRPr>
            </a:lvl1pPr>
          </a:lstStyle>
          <a:p>
            <a:r>
              <a:rPr lang="en-US" dirty="0"/>
              <a:t>PRESENTATION TITLE</a:t>
            </a:r>
          </a:p>
        </p:txBody>
      </p:sp>
      <p:sp>
        <p:nvSpPr>
          <p:cNvPr id="3" name="Subtitle 2"/>
          <p:cNvSpPr>
            <a:spLocks noGrp="1"/>
          </p:cNvSpPr>
          <p:nvPr>
            <p:ph type="subTitle" idx="1" hasCustomPrompt="1"/>
          </p:nvPr>
        </p:nvSpPr>
        <p:spPr>
          <a:xfrm>
            <a:off x="381000" y="3105150"/>
            <a:ext cx="7848600" cy="800100"/>
          </a:xfrm>
        </p:spPr>
        <p:txBody>
          <a:bodyPr anchor="t">
            <a:normAutofit/>
          </a:bodyPr>
          <a:lstStyle>
            <a:lvl1pPr marL="0" indent="0" algn="l">
              <a:buNone/>
              <a:defRPr sz="2400">
                <a:solidFill>
                  <a:srgbClr val="12121F"/>
                </a:solidFill>
                <a:latin typeface="Calibri" panose="020F0502020204030204" pitchFamily="34" charset="0"/>
                <a:cs typeface="Calibri" panose="020F050202020403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Presenter’s Name</a:t>
            </a:r>
          </a:p>
          <a:p>
            <a:r>
              <a:rPr lang="en-US" dirty="0"/>
              <a:t>Strength | Strength | Strength | Strength | Strength</a:t>
            </a:r>
          </a:p>
          <a:p>
            <a:endParaRPr lang="en-US" dirty="0"/>
          </a:p>
        </p:txBody>
      </p:sp>
      <p:sp>
        <p:nvSpPr>
          <p:cNvPr id="8" name="Slide Number Placeholder 8">
            <a:extLst>
              <a:ext uri="{FF2B5EF4-FFF2-40B4-BE49-F238E27FC236}">
                <a16:creationId xmlns:a16="http://schemas.microsoft.com/office/drawing/2014/main" id="{2D264EA0-6AE8-C14C-8C29-F9FB38FB0993}"/>
              </a:ext>
            </a:extLst>
          </p:cNvPr>
          <p:cNvSpPr>
            <a:spLocks noGrp="1"/>
          </p:cNvSpPr>
          <p:nvPr>
            <p:ph type="sldNum" sz="quarter" idx="4"/>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Divider_Full Bleed Image Option">
    <p:bg>
      <p:bgPr>
        <a:solidFill>
          <a:schemeClr val="tx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7124DE6-AF42-B285-875D-A5F478979DCC}"/>
              </a:ext>
            </a:extLst>
          </p:cNvPr>
          <p:cNvSpPr>
            <a:spLocks noGrp="1"/>
          </p:cNvSpPr>
          <p:nvPr>
            <p:ph type="sldNum" sz="quarter" idx="10"/>
          </p:nvPr>
        </p:nvSpPr>
        <p:spPr/>
        <p:txBody>
          <a:bodyPr/>
          <a:lstStyle/>
          <a:p>
            <a:fld id="{ED8EE51A-7F38-4B48-8B16-251F4868D1D4}" type="slidenum">
              <a:rPr lang="en-US" smtClean="0"/>
              <a:pPr/>
              <a:t>‹#›</a:t>
            </a:fld>
            <a:endParaRPr lang="en-US"/>
          </a:p>
        </p:txBody>
      </p:sp>
    </p:spTree>
    <p:extLst>
      <p:ext uri="{BB962C8B-B14F-4D97-AF65-F5344CB8AC3E}">
        <p14:creationId xmlns:p14="http://schemas.microsoft.com/office/powerpoint/2010/main" val="147372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solidFill>
                  <a:srgbClr val="12121F"/>
                </a:solidFill>
                <a:latin typeface="Oswald SemiBold" panose="00000700000000000000" pitchFamily="2" charset="0"/>
              </a:defRPr>
            </a:lvl1pPr>
          </a:lstStyle>
          <a:p>
            <a:r>
              <a:rPr lang="en-US"/>
              <a:t>CLICK TO EDIT MASTER TITLE STYLE</a:t>
            </a:r>
          </a:p>
        </p:txBody>
      </p:sp>
      <p:sp>
        <p:nvSpPr>
          <p:cNvPr id="3" name="Content Placeholder 2"/>
          <p:cNvSpPr>
            <a:spLocks noGrp="1"/>
          </p:cNvSpPr>
          <p:nvPr>
            <p:ph idx="1"/>
          </p:nvPr>
        </p:nvSpPr>
        <p:spPr>
          <a:xfrm>
            <a:off x="228600" y="1200150"/>
            <a:ext cx="8686800" cy="3257550"/>
          </a:xfrm>
        </p:spPr>
        <p:txBody>
          <a:bodyPr/>
          <a:lstStyle>
            <a:lvl1pPr>
              <a:defRPr>
                <a:solidFill>
                  <a:srgbClr val="12121F"/>
                </a:solidFill>
                <a:latin typeface="Calibri" panose="020F0502020204030204" pitchFamily="34" charset="0"/>
                <a:cs typeface="Calibri" panose="020F0502020204030204" pitchFamily="34" charset="0"/>
              </a:defRPr>
            </a:lvl1pPr>
            <a:lvl2pPr>
              <a:defRPr>
                <a:solidFill>
                  <a:srgbClr val="12121F"/>
                </a:solidFill>
                <a:latin typeface="Calibri" panose="020F0502020204030204" pitchFamily="34" charset="0"/>
                <a:cs typeface="Calibri" panose="020F0502020204030204" pitchFamily="34" charset="0"/>
              </a:defRPr>
            </a:lvl2pPr>
            <a:lvl3pPr>
              <a:defRPr>
                <a:solidFill>
                  <a:srgbClr val="12121F"/>
                </a:solidFill>
                <a:latin typeface="Calibri" panose="020F0502020204030204" pitchFamily="34" charset="0"/>
                <a:cs typeface="Calibri" panose="020F0502020204030204" pitchFamily="34" charset="0"/>
              </a:defRPr>
            </a:lvl3pPr>
            <a:lvl4pPr>
              <a:defRPr>
                <a:solidFill>
                  <a:srgbClr val="12121F"/>
                </a:solidFill>
                <a:latin typeface="Calibri" panose="020F0502020204030204" pitchFamily="34" charset="0"/>
                <a:cs typeface="Calibri" panose="020F0502020204030204" pitchFamily="34" charset="0"/>
              </a:defRPr>
            </a:lvl4pPr>
            <a:lvl5pPr>
              <a:defRPr>
                <a:solidFill>
                  <a:srgbClr val="12121F"/>
                </a:solidFill>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8">
            <a:extLst>
              <a:ext uri="{FF2B5EF4-FFF2-40B4-BE49-F238E27FC236}">
                <a16:creationId xmlns:a16="http://schemas.microsoft.com/office/drawing/2014/main" id="{A9D5C364-75C2-0A42-A90C-AFA091A01FFF}"/>
              </a:ext>
            </a:extLst>
          </p:cNvPr>
          <p:cNvSpPr>
            <a:spLocks noGrp="1"/>
          </p:cNvSpPr>
          <p:nvPr>
            <p:ph type="sldNum" sz="quarter" idx="4"/>
          </p:nvPr>
        </p:nvSpPr>
        <p:spPr>
          <a:xfrm>
            <a:off x="8847128"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solidFill>
                  <a:srgbClr val="12121F"/>
                </a:solidFill>
                <a:latin typeface="Oswald SemiBold" panose="00000700000000000000" pitchFamily="2" charset="0"/>
              </a:defRPr>
            </a:lvl1pPr>
          </a:lstStyle>
          <a:p>
            <a:r>
              <a:rPr lang="en-US"/>
              <a:t>CLICK TO EDIT MASTER TITLE STYLE</a:t>
            </a:r>
          </a:p>
        </p:txBody>
      </p:sp>
      <p:sp>
        <p:nvSpPr>
          <p:cNvPr id="7" name="Chart Placeholder 6"/>
          <p:cNvSpPr>
            <a:spLocks noGrp="1"/>
          </p:cNvSpPr>
          <p:nvPr>
            <p:ph type="chart" sz="quarter" idx="13"/>
          </p:nvPr>
        </p:nvSpPr>
        <p:spPr>
          <a:xfrm>
            <a:off x="533400" y="1314450"/>
            <a:ext cx="3886200" cy="2743200"/>
          </a:xfrm>
        </p:spPr>
        <p:txBody>
          <a:bodyPr/>
          <a:lstStyle/>
          <a:p>
            <a:endParaRPr lang="en-US"/>
          </a:p>
        </p:txBody>
      </p:sp>
      <p:sp>
        <p:nvSpPr>
          <p:cNvPr id="9" name="Text Placeholder 8"/>
          <p:cNvSpPr>
            <a:spLocks noGrp="1"/>
          </p:cNvSpPr>
          <p:nvPr>
            <p:ph type="body" sz="quarter" idx="14"/>
          </p:nvPr>
        </p:nvSpPr>
        <p:spPr>
          <a:xfrm>
            <a:off x="4648200" y="1314450"/>
            <a:ext cx="3200400" cy="2743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8">
            <a:extLst>
              <a:ext uri="{FF2B5EF4-FFF2-40B4-BE49-F238E27FC236}">
                <a16:creationId xmlns:a16="http://schemas.microsoft.com/office/drawing/2014/main" id="{0004E9D1-71F8-1C4D-A638-1BB2748E78AE}"/>
              </a:ext>
            </a:extLst>
          </p:cNvPr>
          <p:cNvSpPr>
            <a:spLocks noGrp="1"/>
          </p:cNvSpPr>
          <p:nvPr>
            <p:ph type="sldNum" sz="quarter" idx="4"/>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a:p>
        </p:txBody>
      </p:sp>
    </p:spTree>
    <p:extLst>
      <p:ext uri="{BB962C8B-B14F-4D97-AF65-F5344CB8AC3E}">
        <p14:creationId xmlns:p14="http://schemas.microsoft.com/office/powerpoint/2010/main" val="39140799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3543300"/>
            <a:ext cx="7659687" cy="876300"/>
          </a:xfrm>
        </p:spPr>
        <p:txBody>
          <a:bodyPr anchor="t"/>
          <a:lstStyle>
            <a:lvl1pPr algn="l">
              <a:defRPr sz="2700" b="0" cap="all"/>
            </a:lvl1pPr>
          </a:lstStyle>
          <a:p>
            <a:r>
              <a:rPr lang="en-US" dirty="0"/>
              <a:t>Click to edit Master title style</a:t>
            </a:r>
          </a:p>
        </p:txBody>
      </p:sp>
      <p:sp>
        <p:nvSpPr>
          <p:cNvPr id="3" name="Text Placeholder 2"/>
          <p:cNvSpPr>
            <a:spLocks noGrp="1"/>
          </p:cNvSpPr>
          <p:nvPr>
            <p:ph type="body" idx="1"/>
          </p:nvPr>
        </p:nvSpPr>
        <p:spPr>
          <a:xfrm>
            <a:off x="685801" y="2286000"/>
            <a:ext cx="6135687" cy="1225154"/>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Click to edit Master text styles</a:t>
            </a:r>
          </a:p>
        </p:txBody>
      </p:sp>
      <p:sp>
        <p:nvSpPr>
          <p:cNvPr id="5" name="Slide Number Placeholder 8">
            <a:extLst>
              <a:ext uri="{FF2B5EF4-FFF2-40B4-BE49-F238E27FC236}">
                <a16:creationId xmlns:a16="http://schemas.microsoft.com/office/drawing/2014/main" id="{11373B47-8A77-4840-8E63-F0F522FB59EE}"/>
              </a:ext>
            </a:extLst>
          </p:cNvPr>
          <p:cNvSpPr>
            <a:spLocks noGrp="1"/>
          </p:cNvSpPr>
          <p:nvPr>
            <p:ph type="sldNum" sz="quarter" idx="4"/>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52144"/>
            <a:ext cx="3657600" cy="330555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419600" y="1152144"/>
            <a:ext cx="3657600" cy="330555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8">
            <a:extLst>
              <a:ext uri="{FF2B5EF4-FFF2-40B4-BE49-F238E27FC236}">
                <a16:creationId xmlns:a16="http://schemas.microsoft.com/office/drawing/2014/main" id="{44BD3269-9DCE-DB42-A27A-77E594822DD7}"/>
              </a:ext>
            </a:extLst>
          </p:cNvPr>
          <p:cNvSpPr>
            <a:spLocks noGrp="1"/>
          </p:cNvSpPr>
          <p:nvPr>
            <p:ph type="sldNum" sz="quarter" idx="4"/>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a:p>
        </p:txBody>
      </p:sp>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3657600" cy="479822"/>
          </a:xfrm>
        </p:spPr>
        <p:txBody>
          <a:bodyPr anchor="b">
            <a:noAutofit/>
          </a:bodyPr>
          <a:lstStyle>
            <a:lvl1pPr marL="0" indent="0" algn="ctr">
              <a:buNone/>
              <a:defRPr sz="1500" b="1" baseline="0">
                <a:solidFill>
                  <a:srgbClr val="00875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7"/>
            <a:ext cx="3657600" cy="282654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419600" y="1151335"/>
            <a:ext cx="3657600" cy="479822"/>
          </a:xfrm>
        </p:spPr>
        <p:txBody>
          <a:bodyPr anchor="b">
            <a:noAutofit/>
          </a:bodyPr>
          <a:lstStyle>
            <a:lvl1pPr marL="0" indent="0" algn="ctr">
              <a:buNone/>
              <a:defRPr sz="1500" b="1" baseline="0">
                <a:solidFill>
                  <a:srgbClr val="00875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419600" y="1631157"/>
            <a:ext cx="3657600" cy="282654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8">
            <a:extLst>
              <a:ext uri="{FF2B5EF4-FFF2-40B4-BE49-F238E27FC236}">
                <a16:creationId xmlns:a16="http://schemas.microsoft.com/office/drawing/2014/main" id="{F6A50C31-6231-0742-939E-60A6348C330A}"/>
              </a:ext>
            </a:extLst>
          </p:cNvPr>
          <p:cNvSpPr>
            <a:spLocks noGrp="1"/>
          </p:cNvSpPr>
          <p:nvPr>
            <p:ph type="sldNum" sz="quarter" idx="10"/>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solidFill>
                  <a:srgbClr val="12121F"/>
                </a:solidFill>
                <a:latin typeface="Oswald SemiBold" panose="00000700000000000000" pitchFamily="2" charset="0"/>
              </a:defRPr>
            </a:lvl1pPr>
          </a:lstStyle>
          <a:p>
            <a:r>
              <a:rPr lang="en-US" dirty="0"/>
              <a:t>CLICK TO EDIT MASTER TITLE STYLE</a:t>
            </a:r>
          </a:p>
        </p:txBody>
      </p:sp>
      <p:sp>
        <p:nvSpPr>
          <p:cNvPr id="4" name="Slide Number Placeholder 8">
            <a:extLst>
              <a:ext uri="{FF2B5EF4-FFF2-40B4-BE49-F238E27FC236}">
                <a16:creationId xmlns:a16="http://schemas.microsoft.com/office/drawing/2014/main" id="{A956203F-E8AA-0B47-BD25-DB7600F86C8E}"/>
              </a:ext>
            </a:extLst>
          </p:cNvPr>
          <p:cNvSpPr>
            <a:spLocks noGrp="1"/>
          </p:cNvSpPr>
          <p:nvPr>
            <p:ph type="sldNum" sz="quarter" idx="4"/>
          </p:nvPr>
        </p:nvSpPr>
        <p:spPr>
          <a:xfrm>
            <a:off x="8839200" y="4857750"/>
            <a:ext cx="304800" cy="285749"/>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a:p>
        </p:txBody>
      </p:sp>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CBA921D8-F02B-9548-9965-AF9E9D4B9477}"/>
              </a:ext>
            </a:extLst>
          </p:cNvPr>
          <p:cNvSpPr>
            <a:spLocks noGrp="1"/>
          </p:cNvSpPr>
          <p:nvPr>
            <p:ph type="sldNum" sz="quarter" idx="4"/>
          </p:nvPr>
        </p:nvSpPr>
        <p:spPr>
          <a:xfrm>
            <a:off x="8830391"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3771900"/>
            <a:ext cx="8534400" cy="445770"/>
          </a:xfrm>
        </p:spPr>
        <p:txBody>
          <a:bodyPr anchor="b"/>
          <a:lstStyle>
            <a:lvl1pPr algn="ctr">
              <a:defRPr sz="1650" b="1" baseline="0"/>
            </a:lvl1pPr>
          </a:lstStyle>
          <a:p>
            <a:r>
              <a:rPr lang="en-US" dirty="0"/>
              <a:t>Click to edit Master title style</a:t>
            </a:r>
          </a:p>
        </p:txBody>
      </p:sp>
      <p:sp>
        <p:nvSpPr>
          <p:cNvPr id="9" name="Content Placeholder 8"/>
          <p:cNvSpPr>
            <a:spLocks noGrp="1"/>
          </p:cNvSpPr>
          <p:nvPr>
            <p:ph sz="quarter" idx="13"/>
          </p:nvPr>
        </p:nvSpPr>
        <p:spPr>
          <a:xfrm>
            <a:off x="304800" y="285750"/>
            <a:ext cx="8534400" cy="3429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8">
            <a:extLst>
              <a:ext uri="{FF2B5EF4-FFF2-40B4-BE49-F238E27FC236}">
                <a16:creationId xmlns:a16="http://schemas.microsoft.com/office/drawing/2014/main" id="{A8200305-73C2-9849-8748-7D740D31DBF8}"/>
              </a:ext>
            </a:extLst>
          </p:cNvPr>
          <p:cNvSpPr>
            <a:spLocks noGrp="1"/>
          </p:cNvSpPr>
          <p:nvPr>
            <p:ph type="sldNum" sz="quarter" idx="4"/>
          </p:nvPr>
        </p:nvSpPr>
        <p:spPr>
          <a:xfrm>
            <a:off x="8839200" y="4857750"/>
            <a:ext cx="304800" cy="285750"/>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E579F27-F81F-0040-BF50-66A6ED8F9AB5}"/>
              </a:ext>
            </a:extLst>
          </p:cNvPr>
          <p:cNvSpPr/>
          <p:nvPr userDrawn="1"/>
        </p:nvSpPr>
        <p:spPr>
          <a:xfrm>
            <a:off x="0" y="4857751"/>
            <a:ext cx="8839200" cy="291860"/>
          </a:xfrm>
          <a:prstGeom prst="rect">
            <a:avLst/>
          </a:prstGeom>
          <a:solidFill>
            <a:srgbClr val="134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a:t> </a:t>
            </a:r>
          </a:p>
        </p:txBody>
      </p:sp>
      <p:sp>
        <p:nvSpPr>
          <p:cNvPr id="2" name="Title Placeholder 1"/>
          <p:cNvSpPr>
            <a:spLocks noGrp="1"/>
          </p:cNvSpPr>
          <p:nvPr>
            <p:ph type="title"/>
          </p:nvPr>
        </p:nvSpPr>
        <p:spPr>
          <a:xfrm>
            <a:off x="228600" y="205979"/>
            <a:ext cx="8686800" cy="857250"/>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228600" y="1200150"/>
            <a:ext cx="8686800" cy="36004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p:cNvSpPr/>
          <p:nvPr userDrawn="1"/>
        </p:nvSpPr>
        <p:spPr>
          <a:xfrm>
            <a:off x="8839200" y="4857751"/>
            <a:ext cx="304800" cy="292668"/>
          </a:xfrm>
          <a:prstGeom prst="rect">
            <a:avLst/>
          </a:prstGeom>
          <a:solidFill>
            <a:srgbClr val="121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75" spc="225" baseline="0"/>
              <a:t>  </a:t>
            </a:r>
          </a:p>
        </p:txBody>
      </p:sp>
      <p:sp>
        <p:nvSpPr>
          <p:cNvPr id="9" name="Slide Number Placeholder 8">
            <a:extLst>
              <a:ext uri="{FF2B5EF4-FFF2-40B4-BE49-F238E27FC236}">
                <a16:creationId xmlns:a16="http://schemas.microsoft.com/office/drawing/2014/main" id="{B59906A0-918A-9F4A-AA24-1834F483BB98}"/>
              </a:ext>
            </a:extLst>
          </p:cNvPr>
          <p:cNvSpPr>
            <a:spLocks noGrp="1"/>
          </p:cNvSpPr>
          <p:nvPr>
            <p:ph type="sldNum" sz="quarter" idx="4"/>
          </p:nvPr>
        </p:nvSpPr>
        <p:spPr>
          <a:xfrm>
            <a:off x="8839200" y="4864319"/>
            <a:ext cx="304800" cy="292668"/>
          </a:xfrm>
          <a:prstGeom prst="rect">
            <a:avLst/>
          </a:prstGeom>
        </p:spPr>
        <p:txBody>
          <a:bodyPr vert="horz" lIns="91440" tIns="45720" rIns="91440" bIns="45720" rtlCol="0" anchor="ctr"/>
          <a:lstStyle>
            <a:lvl1pPr algn="ctr">
              <a:defRPr sz="675" baseline="0">
                <a:solidFill>
                  <a:schemeClr val="bg1"/>
                </a:solidFill>
              </a:defRPr>
            </a:lvl1pPr>
          </a:lstStyle>
          <a:p>
            <a:fld id="{891C554B-0DB2-8C43-9B67-3B0F5D3AA45D}" type="slidenum">
              <a:rPr lang="en-US" smtClean="0"/>
              <a:pPr/>
              <a:t>‹#›</a:t>
            </a:fld>
            <a:endParaRPr lang="en-US"/>
          </a:p>
        </p:txBody>
      </p:sp>
      <p:sp>
        <p:nvSpPr>
          <p:cNvPr id="10" name="TextBox 9">
            <a:extLst>
              <a:ext uri="{FF2B5EF4-FFF2-40B4-BE49-F238E27FC236}">
                <a16:creationId xmlns:a16="http://schemas.microsoft.com/office/drawing/2014/main" id="{2243C4DD-99AF-FB41-B715-C0BC45B75071}"/>
              </a:ext>
            </a:extLst>
          </p:cNvPr>
          <p:cNvSpPr txBox="1"/>
          <p:nvPr userDrawn="1"/>
        </p:nvSpPr>
        <p:spPr>
          <a:xfrm>
            <a:off x="1905000" y="4900364"/>
            <a:ext cx="6858000" cy="2308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00" spc="150" baseline="0" dirty="0">
                <a:solidFill>
                  <a:schemeClr val="bg1"/>
                </a:solidFill>
              </a:rPr>
              <a:t>2025 ANNUAL CONFERENCE</a:t>
            </a:r>
          </a:p>
        </p:txBody>
      </p:sp>
      <p:pic>
        <p:nvPicPr>
          <p:cNvPr id="12" name="Picture 2">
            <a:extLst>
              <a:ext uri="{FF2B5EF4-FFF2-40B4-BE49-F238E27FC236}">
                <a16:creationId xmlns:a16="http://schemas.microsoft.com/office/drawing/2014/main" id="{D4EC1223-4ED7-0D4F-B3B3-E19FE9E2A2AA}"/>
              </a:ext>
            </a:extLst>
          </p:cNvPr>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p:blipFill>
        <p:spPr bwMode="auto">
          <a:xfrm>
            <a:off x="200025" y="4908177"/>
            <a:ext cx="1217034" cy="204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a:extLst>
              <a:ext uri="{FF2B5EF4-FFF2-40B4-BE49-F238E27FC236}">
                <a16:creationId xmlns:a16="http://schemas.microsoft.com/office/drawing/2014/main" id="{97E3F49D-C8AA-6DDD-DC03-C052B740A788}"/>
              </a:ext>
            </a:extLst>
          </p:cNvPr>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p:blipFill>
        <p:spPr bwMode="auto">
          <a:xfrm>
            <a:off x="200025" y="4909092"/>
            <a:ext cx="1217034" cy="204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a:extLst>
              <a:ext uri="{FF2B5EF4-FFF2-40B4-BE49-F238E27FC236}">
                <a16:creationId xmlns:a16="http://schemas.microsoft.com/office/drawing/2014/main" id="{034E050C-6480-469C-48D7-FC9E611983DA}"/>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2971800" y="4864319"/>
            <a:ext cx="3491139" cy="292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83" r:id="rId3"/>
    <p:sldLayoutId id="2147483675" r:id="rId4"/>
    <p:sldLayoutId id="2147483676" r:id="rId5"/>
    <p:sldLayoutId id="2147483677" r:id="rId6"/>
    <p:sldLayoutId id="2147483678" r:id="rId7"/>
    <p:sldLayoutId id="2147483679" r:id="rId8"/>
    <p:sldLayoutId id="2147483680" r:id="rId9"/>
    <p:sldLayoutId id="2147483684" r:id="rId10"/>
  </p:sldLayoutIdLst>
  <p:hf hdr="0"/>
  <p:txStyles>
    <p:titleStyle>
      <a:lvl1pPr algn="l" defTabSz="685800" rtl="0" eaLnBrk="1" latinLnBrk="0" hangingPunct="1">
        <a:spcBef>
          <a:spcPct val="0"/>
        </a:spcBef>
        <a:buNone/>
        <a:defRPr sz="3450" kern="1200" cap="none" spc="-75" baseline="0">
          <a:ln>
            <a:noFill/>
          </a:ln>
          <a:solidFill>
            <a:srgbClr val="015A84"/>
          </a:solidFill>
          <a:effectLst/>
          <a:latin typeface="+mj-lt"/>
          <a:ea typeface="+mj-ea"/>
          <a:cs typeface="+mj-cs"/>
        </a:defRPr>
      </a:lvl1pPr>
    </p:titleStyle>
    <p:bodyStyle>
      <a:lvl1pPr marL="257175" indent="-171450" algn="l" defTabSz="685800" rtl="0" eaLnBrk="1" latinLnBrk="0" hangingPunct="1">
        <a:spcBef>
          <a:spcPct val="20000"/>
        </a:spcBef>
        <a:buClr>
          <a:schemeClr val="accent1"/>
        </a:buClr>
        <a:buFont typeface="Arial" pitchFamily="34" charset="0"/>
        <a:buChar char="•"/>
        <a:defRPr sz="1650" kern="1200">
          <a:solidFill>
            <a:srgbClr val="005984"/>
          </a:solidFill>
          <a:latin typeface="+mn-lt"/>
          <a:ea typeface="+mn-ea"/>
          <a:cs typeface="+mn-cs"/>
        </a:defRPr>
      </a:lvl1pPr>
      <a:lvl2pPr marL="480060" indent="-171450" algn="l" defTabSz="685800" rtl="0" eaLnBrk="1" latinLnBrk="0" hangingPunct="1">
        <a:spcBef>
          <a:spcPct val="20000"/>
        </a:spcBef>
        <a:buClr>
          <a:schemeClr val="accent2"/>
        </a:buClr>
        <a:buFont typeface="Arial" pitchFamily="34" charset="0"/>
        <a:buChar char="•"/>
        <a:defRPr sz="1500" kern="1200">
          <a:solidFill>
            <a:srgbClr val="005984"/>
          </a:solidFill>
          <a:latin typeface="+mn-lt"/>
          <a:ea typeface="+mn-ea"/>
          <a:cs typeface="+mn-cs"/>
        </a:defRPr>
      </a:lvl2pPr>
      <a:lvl3pPr marL="754380" indent="-171450" algn="l" defTabSz="685800" rtl="0" eaLnBrk="1" latinLnBrk="0" hangingPunct="1">
        <a:spcBef>
          <a:spcPct val="20000"/>
        </a:spcBef>
        <a:buClr>
          <a:schemeClr val="accent3"/>
        </a:buClr>
        <a:buFont typeface="Arial" pitchFamily="34" charset="0"/>
        <a:buChar char="•"/>
        <a:defRPr sz="1350" kern="1200" baseline="0">
          <a:solidFill>
            <a:srgbClr val="005984"/>
          </a:solidFill>
          <a:latin typeface="+mn-lt"/>
          <a:ea typeface="+mn-ea"/>
          <a:cs typeface="+mn-cs"/>
        </a:defRPr>
      </a:lvl3pPr>
      <a:lvl4pPr marL="960120" indent="-171450" algn="l" defTabSz="685800" rtl="0" eaLnBrk="1" latinLnBrk="0" hangingPunct="1">
        <a:spcBef>
          <a:spcPct val="20000"/>
        </a:spcBef>
        <a:buClr>
          <a:schemeClr val="accent4"/>
        </a:buClr>
        <a:buFont typeface="Arial" pitchFamily="34" charset="0"/>
        <a:buChar char="•"/>
        <a:defRPr sz="1200" kern="1200">
          <a:solidFill>
            <a:srgbClr val="005984"/>
          </a:solidFill>
          <a:latin typeface="+mn-lt"/>
          <a:ea typeface="+mn-ea"/>
          <a:cs typeface="+mn-cs"/>
        </a:defRPr>
      </a:lvl4pPr>
      <a:lvl5pPr marL="1165860" indent="-171450" algn="l" defTabSz="685800" rtl="0" eaLnBrk="1" latinLnBrk="0" hangingPunct="1">
        <a:spcBef>
          <a:spcPct val="20000"/>
        </a:spcBef>
        <a:buClr>
          <a:schemeClr val="accent5"/>
        </a:buClr>
        <a:buFont typeface="Arial" pitchFamily="34" charset="0"/>
        <a:buChar char="•"/>
        <a:defRPr sz="1050" kern="1200" baseline="0">
          <a:solidFill>
            <a:srgbClr val="005984"/>
          </a:solidFill>
          <a:latin typeface="+mn-lt"/>
          <a:ea typeface="+mn-ea"/>
          <a:cs typeface="+mn-cs"/>
        </a:defRPr>
      </a:lvl5pPr>
      <a:lvl6pPr marL="1303020" indent="-137160" algn="l" defTabSz="685800" rtl="0" eaLnBrk="1" latinLnBrk="0" hangingPunct="1">
        <a:spcBef>
          <a:spcPct val="20000"/>
        </a:spcBef>
        <a:buClr>
          <a:schemeClr val="accent1"/>
        </a:buClr>
        <a:buFont typeface="Arial" pitchFamily="34" charset="0"/>
        <a:buChar char="•"/>
        <a:defRPr sz="1050" kern="1200" baseline="0">
          <a:solidFill>
            <a:schemeClr val="tx1"/>
          </a:solidFill>
          <a:latin typeface="+mn-lt"/>
          <a:ea typeface="+mn-ea"/>
          <a:cs typeface="+mn-cs"/>
        </a:defRPr>
      </a:lvl6pPr>
      <a:lvl7pPr marL="1440180" indent="-137160" algn="l" defTabSz="685800" rtl="0" eaLnBrk="1" latinLnBrk="0" hangingPunct="1">
        <a:spcBef>
          <a:spcPct val="20000"/>
        </a:spcBef>
        <a:buClr>
          <a:schemeClr val="accent2"/>
        </a:buClr>
        <a:buFont typeface="Arial" pitchFamily="34" charset="0"/>
        <a:buChar char="•"/>
        <a:defRPr sz="1050" kern="1200">
          <a:solidFill>
            <a:schemeClr val="tx1"/>
          </a:solidFill>
          <a:latin typeface="+mn-lt"/>
          <a:ea typeface="+mn-ea"/>
          <a:cs typeface="+mn-cs"/>
        </a:defRPr>
      </a:lvl7pPr>
      <a:lvl8pPr marL="1577340" indent="-137160" algn="l" defTabSz="685800" rtl="0" eaLnBrk="1" latinLnBrk="0" hangingPunct="1">
        <a:spcBef>
          <a:spcPct val="20000"/>
        </a:spcBef>
        <a:buClr>
          <a:schemeClr val="accent3"/>
        </a:buClr>
        <a:buFont typeface="Arial" pitchFamily="34" charset="0"/>
        <a:buChar char="•"/>
        <a:defRPr sz="1050" kern="1200">
          <a:solidFill>
            <a:schemeClr val="tx1"/>
          </a:solidFill>
          <a:latin typeface="+mn-lt"/>
          <a:ea typeface="+mn-ea"/>
          <a:cs typeface="+mn-cs"/>
        </a:defRPr>
      </a:lvl8pPr>
      <a:lvl9pPr marL="1714500" indent="-137160" algn="l" defTabSz="685800" rtl="0" eaLnBrk="1" latinLnBrk="0" hangingPunct="1">
        <a:spcBef>
          <a:spcPct val="20000"/>
        </a:spcBef>
        <a:buClr>
          <a:schemeClr val="accent4"/>
        </a:buClr>
        <a:buFont typeface="Arial"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5" Type="http://schemas.microsoft.com/office/2018/10/relationships/comments" Target="../comments/modernComment_351_15F7C69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325_D8165040.xm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microsoft.com/office/2018/10/relationships/comments" Target="../comments/modernComment_326_785976FF.xml"/><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microsoft.com/office/2018/10/relationships/comments" Target="../comments/modernComment_329_4680A970.xm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microsoft.com/office/2018/10/relationships/comments" Target="../comments/modernComment_32D_A6C051C1.xml"/><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microsoft.com/office/2018/10/relationships/comments" Target="../comments/modernComment_32F_84EC4227.xm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microsoft.com/office/2018/10/relationships/comments" Target="../comments/modernComment_330_869FC8D2.xml"/><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28.png"/><Relationship Id="rId5" Type="http://schemas.openxmlformats.org/officeDocument/2006/relationships/customXml" Target="../ink/ink4.xml"/><Relationship Id="rId4" Type="http://schemas.microsoft.com/office/2018/10/relationships/comments" Target="../comments/modernComment_363_89521960.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356_B6212751.xm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microsoft.com/office/2018/10/relationships/comments" Target="../comments/modernComment_39D_D8E096A4.xml"/><Relationship Id="rId7" Type="http://schemas.openxmlformats.org/officeDocument/2006/relationships/customXml" Target="../ink/ink7.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customXml" Target="../ink/ink6.xml"/><Relationship Id="rId5" Type="http://schemas.openxmlformats.org/officeDocument/2006/relationships/image" Target="../media/image30.png"/><Relationship Id="rId4" Type="http://schemas.openxmlformats.org/officeDocument/2006/relationships/customXml" Target="../ink/ink5.xml"/></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18/10/relationships/comments" Target="../comments/modernComment_38F_4B1CADF3.xml"/><Relationship Id="rId7" Type="http://schemas.openxmlformats.org/officeDocument/2006/relationships/image" Target="../media/image16.sv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18.svg"/></Relationships>
</file>

<file path=ppt/slides/_rels/slide22.xml.rels><?xml version="1.0" encoding="UTF-8" standalone="yes"?>
<Relationships xmlns="http://schemas.openxmlformats.org/package/2006/relationships"><Relationship Id="rId3" Type="http://schemas.microsoft.com/office/2018/10/relationships/comments" Target="../comments/modernComment_376_9E8E10A2.xml"/><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microsoft.com/office/2018/10/relationships/comments" Target="../comments/modernComment_396_18D6FC53.xml"/><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microsoft.com/office/2018/10/relationships/comments" Target="../comments/modernComment_352_328A523A.xml"/><Relationship Id="rId7"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customXml" Target="../ink/ink8.xml"/><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customXml" Target="../ink/ink9.xml"/><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microsoft.com/office/2018/10/relationships/comments" Target="../comments/modernComment_348_1EE49FDB.xml"/><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3" Type="http://schemas.openxmlformats.org/officeDocument/2006/relationships/customXml" Target="../ink/ink10.xml"/><Relationship Id="rId2" Type="http://schemas.microsoft.com/office/2018/10/relationships/comments" Target="../comments/modernComment_39E_948B196F.xml"/><Relationship Id="rId1" Type="http://schemas.openxmlformats.org/officeDocument/2006/relationships/slideLayout" Target="../slideLayouts/slideLayout7.xml"/><Relationship Id="rId6" Type="http://schemas.openxmlformats.org/officeDocument/2006/relationships/customXml" Target="../ink/ink12.xml"/><Relationship Id="rId5" Type="http://schemas.openxmlformats.org/officeDocument/2006/relationships/customXml" Target="../ink/ink11.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microsoft.com/office/2018/10/relationships/comments" Target="../comments/modernComment_35E_DA28233D.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18/10/relationships/comments" Target="../comments/modernComment_390_3910E49D.xml"/><Relationship Id="rId7" Type="http://schemas.openxmlformats.org/officeDocument/2006/relationships/image" Target="../media/image16.sv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18.sv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customXml" Target="../ink/ink13.xml"/><Relationship Id="rId1" Type="http://schemas.openxmlformats.org/officeDocument/2006/relationships/slideLayout" Target="../slideLayouts/slideLayout7.xml"/><Relationship Id="rId6" Type="http://schemas.openxmlformats.org/officeDocument/2006/relationships/customXml" Target="../ink/ink16.xml"/><Relationship Id="rId5" Type="http://schemas.openxmlformats.org/officeDocument/2006/relationships/customXml" Target="../ink/ink15.xml"/><Relationship Id="rId4" Type="http://schemas.openxmlformats.org/officeDocument/2006/relationships/customXml" Target="../ink/ink14.xml"/></Relationships>
</file>

<file path=ppt/slides/_rels/slide32.xml.rels><?xml version="1.0" encoding="UTF-8" standalone="yes"?>
<Relationships xmlns="http://schemas.openxmlformats.org/package/2006/relationships"><Relationship Id="rId3" Type="http://schemas.microsoft.com/office/2018/10/relationships/comments" Target="../comments/modernComment_343_954FDCD2.xml"/><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3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microsoft.com/office/2018/10/relationships/comments" Target="../comments/modernComment_344_9DCD82F8.xml"/><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35.xml.rels><?xml version="1.0" encoding="UTF-8" standalone="yes"?>
<Relationships xmlns="http://schemas.openxmlformats.org/package/2006/relationships"><Relationship Id="rId3" Type="http://schemas.microsoft.com/office/2018/10/relationships/comments" Target="../comments/modernComment_33D_5E2E1644.xml"/><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microsoft.com/office/2018/10/relationships/comments" Target="../comments/modernComment_34F_D2C029F7.xml"/><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3" Type="http://schemas.microsoft.com/office/2018/10/relationships/comments" Target="../comments/modernComment_36A_BF89EA9A.xml"/><Relationship Id="rId7"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9.xml"/><Relationship Id="rId5" Type="http://schemas.openxmlformats.org/officeDocument/2006/relationships/image" Target="../media/image51.png"/><Relationship Id="rId4" Type="http://schemas.openxmlformats.org/officeDocument/2006/relationships/customXml" Target="../ink/ink17.xml"/></Relationships>
</file>

<file path=ppt/slides/_rels/slide39.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 Id="rId9" Type="http://schemas.openxmlformats.org/officeDocument/2006/relationships/image" Target="../media/image51.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11.png"/><Relationship Id="rId4" Type="http://schemas.openxmlformats.org/officeDocument/2006/relationships/customXml" Target="../ink/ink1.xml"/></Relationships>
</file>

<file path=ppt/slides/_rels/slide40.xml.rels><?xml version="1.0" encoding="UTF-8" standalone="yes"?>
<Relationships xmlns="http://schemas.openxmlformats.org/package/2006/relationships"><Relationship Id="rId3" Type="http://schemas.microsoft.com/office/2018/10/relationships/comments" Target="../comments/modernComment_338_DA68E64C.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customXml" Target="../ink/ink18.xml"/><Relationship Id="rId2" Type="http://schemas.microsoft.com/office/2018/10/relationships/comments" Target="../comments/modernComment_39F_4DBE57C4.xml"/><Relationship Id="rId1" Type="http://schemas.openxmlformats.org/officeDocument/2006/relationships/slideLayout" Target="../slideLayouts/slideLayout7.xml"/><Relationship Id="rId6" Type="http://schemas.openxmlformats.org/officeDocument/2006/relationships/customXml" Target="../ink/ink20.xml"/><Relationship Id="rId5" Type="http://schemas.openxmlformats.org/officeDocument/2006/relationships/customXml" Target="../ink/ink19.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18/10/relationships/comments" Target="../comments/modernComment_391_5CA34FD3.xml"/><Relationship Id="rId7" Type="http://schemas.openxmlformats.org/officeDocument/2006/relationships/image" Target="../media/image14.sv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16.svg"/></Relationships>
</file>

<file path=ppt/slides/_rels/slide43.xml.rels><?xml version="1.0" encoding="UTF-8" standalone="yes"?>
<Relationships xmlns="http://schemas.openxmlformats.org/package/2006/relationships"><Relationship Id="rId8" Type="http://schemas.openxmlformats.org/officeDocument/2006/relationships/diagramColors" Target="../diagrams/colors1.xml"/><Relationship Id="rId3" Type="http://schemas.microsoft.com/office/2018/10/relationships/comments" Target="../comments/modernComment_372_4D5D9D4A.xml"/><Relationship Id="rId7" Type="http://schemas.openxmlformats.org/officeDocument/2006/relationships/diagramQuickStyle" Target="../diagrams/quickStyle1.xml"/><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52.jpeg"/><Relationship Id="rId9" Type="http://schemas.microsoft.com/office/2007/relationships/diagramDrawing" Target="../diagrams/drawing1.xml"/></Relationships>
</file>

<file path=ppt/slides/_rels/slide44.xml.rels><?xml version="1.0" encoding="UTF-8" standalone="yes"?>
<Relationships xmlns="http://schemas.openxmlformats.org/package/2006/relationships"><Relationship Id="rId3" Type="http://schemas.microsoft.com/office/2018/10/relationships/comments" Target="../comments/modernComment_327_C8D92EB3.xml"/><Relationship Id="rId2" Type="http://schemas.openxmlformats.org/officeDocument/2006/relationships/notesSlide" Target="../notesSlides/notesSlide41.xml"/><Relationship Id="rId1" Type="http://schemas.openxmlformats.org/officeDocument/2006/relationships/slideLayout" Target="../slideLayouts/slideLayout5.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sv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18/10/relationships/comments" Target="../comments/modernComment_37D_A76D23C7.xml"/><Relationship Id="rId7" Type="http://schemas.openxmlformats.org/officeDocument/2006/relationships/image" Target="../media/image16.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18.sv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18/10/relationships/comments" Target="../comments/modernComment_38A_21505027.xml"/><Relationship Id="rId7" Type="http://schemas.openxmlformats.org/officeDocument/2006/relationships/image" Target="../media/image16.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18.svg"/></Relationships>
</file>

<file path=ppt/slides/_rels/slide8.xml.rels><?xml version="1.0" encoding="UTF-8" standalone="yes"?>
<Relationships xmlns="http://schemas.openxmlformats.org/package/2006/relationships"><Relationship Id="rId3" Type="http://schemas.microsoft.com/office/2018/10/relationships/comments" Target="../comments/modernComment_39C_DAFFC92A.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61ADB-9B90-100B-8043-934BF4E04816}"/>
              </a:ext>
            </a:extLst>
          </p:cNvPr>
          <p:cNvSpPr>
            <a:spLocks noGrp="1"/>
          </p:cNvSpPr>
          <p:nvPr>
            <p:ph type="title"/>
          </p:nvPr>
        </p:nvSpPr>
        <p:spPr/>
        <p:txBody>
          <a:bodyPr/>
          <a:lstStyle/>
          <a:p>
            <a:r>
              <a:rPr lang="en-US"/>
              <a:t>MR. JENSEN VIDEO</a:t>
            </a:r>
          </a:p>
        </p:txBody>
      </p:sp>
      <p:sp>
        <p:nvSpPr>
          <p:cNvPr id="3" name="Slide Number Placeholder 2">
            <a:extLst>
              <a:ext uri="{FF2B5EF4-FFF2-40B4-BE49-F238E27FC236}">
                <a16:creationId xmlns:a16="http://schemas.microsoft.com/office/drawing/2014/main" id="{B06F2D06-266C-4B4F-7F34-30B5CF725701}"/>
              </a:ext>
            </a:extLst>
          </p:cNvPr>
          <p:cNvSpPr>
            <a:spLocks noGrp="1"/>
          </p:cNvSpPr>
          <p:nvPr>
            <p:ph type="sldNum" sz="quarter" idx="4"/>
          </p:nvPr>
        </p:nvSpPr>
        <p:spPr/>
        <p:txBody>
          <a:bodyPr/>
          <a:lstStyle/>
          <a:p>
            <a:fld id="{891C554B-0DB2-8C43-9B67-3B0F5D3AA45D}" type="slidenum">
              <a:rPr lang="en-US" smtClean="0"/>
              <a:pPr/>
              <a:t>1</a:t>
            </a:fld>
            <a:endParaRPr lang="en-US"/>
          </a:p>
        </p:txBody>
      </p:sp>
      <p:pic>
        <p:nvPicPr>
          <p:cNvPr id="4" name="Updated Inspirational Video- Be a Mr Jensen">
            <a:hlinkClick r:id="" action="ppaction://media"/>
            <a:extLst>
              <a:ext uri="{FF2B5EF4-FFF2-40B4-BE49-F238E27FC236}">
                <a16:creationId xmlns:a16="http://schemas.microsoft.com/office/drawing/2014/main" id="{27ECBB79-8AD7-1B7A-F79A-0C9200F51E0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1594" y="-1"/>
            <a:ext cx="9195593" cy="5172521"/>
          </a:xfrm>
          <a:prstGeom prst="rect">
            <a:avLst/>
          </a:prstGeom>
        </p:spPr>
      </p:pic>
    </p:spTree>
    <p:extLst>
      <p:ext uri="{BB962C8B-B14F-4D97-AF65-F5344CB8AC3E}">
        <p14:creationId xmlns:p14="http://schemas.microsoft.com/office/powerpoint/2010/main" val="368559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06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extLst>
    <p:ext uri="{6950BFC3-D8DA-4A85-94F7-54DA5524770B}">
      <p188:commentRel xmlns:p188="http://schemas.microsoft.com/office/powerpoint/2018/8/main" r:id="rId5"/>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
            <a:extLst>
              <a:ext uri="{FF2B5EF4-FFF2-40B4-BE49-F238E27FC236}">
                <a16:creationId xmlns:a16="http://schemas.microsoft.com/office/drawing/2014/main" id="{F2406D6C-64DC-6630-499B-9246C9F804F8}"/>
              </a:ext>
            </a:extLst>
          </p:cNvPr>
          <p:cNvSpPr txBox="1">
            <a:spLocks/>
          </p:cNvSpPr>
          <p:nvPr/>
        </p:nvSpPr>
        <p:spPr>
          <a:xfrm>
            <a:off x="8610600" y="635635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400" kern="1200" baseline="0">
                <a:solidFill>
                  <a:schemeClr val="accent1"/>
                </a:solidFill>
                <a:latin typeface="Calibri Light" panose="020F0302020204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4620C38-E5E8-4708-89F5-C689573873D6}" type="slidenum">
              <a:rPr lang="en-US" smtClean="0"/>
              <a:pPr/>
              <a:t>10</a:t>
            </a:fld>
            <a:endParaRPr lang="en-US"/>
          </a:p>
        </p:txBody>
      </p:sp>
      <p:pic>
        <p:nvPicPr>
          <p:cNvPr id="6" name="Picture 5">
            <a:extLst>
              <a:ext uri="{FF2B5EF4-FFF2-40B4-BE49-F238E27FC236}">
                <a16:creationId xmlns:a16="http://schemas.microsoft.com/office/drawing/2014/main" id="{5C5004EC-A04A-6D50-E62B-CEB6B77CD309}"/>
              </a:ext>
            </a:extLst>
          </p:cNvPr>
          <p:cNvPicPr>
            <a:picLocks noChangeAspect="1"/>
          </p:cNvPicPr>
          <p:nvPr/>
        </p:nvPicPr>
        <p:blipFill>
          <a:blip r:embed="rId4">
            <a:alphaModFix amt="52000"/>
          </a:blip>
          <a:srcRect l="6302" t="7802" r="9678" b="7802"/>
          <a:stretch/>
        </p:blipFill>
        <p:spPr>
          <a:xfrm>
            <a:off x="-1" y="0"/>
            <a:ext cx="9144001" cy="4857750"/>
          </a:xfrm>
          <a:prstGeom prst="rect">
            <a:avLst/>
          </a:prstGeom>
        </p:spPr>
      </p:pic>
      <p:sp>
        <p:nvSpPr>
          <p:cNvPr id="7" name="Title 1">
            <a:extLst>
              <a:ext uri="{FF2B5EF4-FFF2-40B4-BE49-F238E27FC236}">
                <a16:creationId xmlns:a16="http://schemas.microsoft.com/office/drawing/2014/main" id="{A21BF3AF-35A8-0DD7-A0CA-0115457C705B}"/>
              </a:ext>
            </a:extLst>
          </p:cNvPr>
          <p:cNvSpPr txBox="1">
            <a:spLocks/>
          </p:cNvSpPr>
          <p:nvPr/>
        </p:nvSpPr>
        <p:spPr>
          <a:xfrm>
            <a:off x="914399" y="1876425"/>
            <a:ext cx="7315200" cy="1104900"/>
          </a:xfrm>
          <a:prstGeom prst="rect">
            <a:avLst/>
          </a:prstGeom>
        </p:spPr>
        <p:txBody>
          <a:bodyPr/>
          <a:lstStyle>
            <a:lvl1pPr algn="l" defTabSz="685800" rtl="0" eaLnBrk="1" latinLnBrk="0" hangingPunct="1">
              <a:spcBef>
                <a:spcPct val="0"/>
              </a:spcBef>
              <a:buNone/>
              <a:defRPr sz="3450" kern="1200" cap="none" spc="-75" baseline="0">
                <a:ln>
                  <a:noFill/>
                </a:ln>
                <a:solidFill>
                  <a:srgbClr val="015A84"/>
                </a:solidFill>
                <a:effectLst/>
                <a:latin typeface="+mj-lt"/>
                <a:ea typeface="+mj-ea"/>
                <a:cs typeface="+mj-cs"/>
              </a:defRPr>
            </a:lvl1pPr>
          </a:lstStyle>
          <a:p>
            <a:pPr algn="ctr"/>
            <a:r>
              <a:rPr lang="en-US" b="1">
                <a:solidFill>
                  <a:srgbClr val="12121F"/>
                </a:solidFill>
                <a:latin typeface="Oswald SemiBold" panose="00000700000000000000" pitchFamily="2" charset="0"/>
              </a:rPr>
              <a:t>TALK TO PEOPLE IN ELEVATORS, AIRPLANES, GROCERY STORES, WHEREVER YOU GO</a:t>
            </a:r>
            <a:endParaRPr lang="en-US" b="1">
              <a:solidFill>
                <a:schemeClr val="tx1"/>
              </a:solidFill>
              <a:latin typeface="Oswald SemiBold" panose="00000700000000000000" pitchFamily="2" charset="0"/>
            </a:endParaRPr>
          </a:p>
        </p:txBody>
      </p:sp>
      <p:sp>
        <p:nvSpPr>
          <p:cNvPr id="2" name="Slide Number Placeholder 1">
            <a:extLst>
              <a:ext uri="{FF2B5EF4-FFF2-40B4-BE49-F238E27FC236}">
                <a16:creationId xmlns:a16="http://schemas.microsoft.com/office/drawing/2014/main" id="{D75F15A2-21EF-96CD-B9FD-4C4A77703D8E}"/>
              </a:ext>
            </a:extLst>
          </p:cNvPr>
          <p:cNvSpPr>
            <a:spLocks noGrp="1"/>
          </p:cNvSpPr>
          <p:nvPr>
            <p:ph type="sldNum" sz="quarter" idx="4"/>
          </p:nvPr>
        </p:nvSpPr>
        <p:spPr>
          <a:xfrm>
            <a:off x="8830391" y="4857750"/>
            <a:ext cx="304800" cy="285750"/>
          </a:xfrm>
        </p:spPr>
        <p:txBody>
          <a:bodyPr/>
          <a:lstStyle/>
          <a:p>
            <a:fld id="{891C554B-0DB2-8C43-9B67-3B0F5D3AA45D}" type="slidenum">
              <a:rPr lang="en-US" smtClean="0"/>
              <a:pPr/>
              <a:t>10</a:t>
            </a:fld>
            <a:endParaRPr lang="en-US"/>
          </a:p>
        </p:txBody>
      </p:sp>
    </p:spTree>
    <p:extLst>
      <p:ext uri="{BB962C8B-B14F-4D97-AF65-F5344CB8AC3E}">
        <p14:creationId xmlns:p14="http://schemas.microsoft.com/office/powerpoint/2010/main" val="3625340992"/>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a:extLst>
              <a:ext uri="{FF2B5EF4-FFF2-40B4-BE49-F238E27FC236}">
                <a16:creationId xmlns:a16="http://schemas.microsoft.com/office/drawing/2014/main" id="{2C0B1FD8-37FF-3DB5-F2FD-9E57F62E413E}"/>
              </a:ext>
            </a:extLst>
          </p:cNvPr>
          <p:cNvSpPr txBox="1">
            <a:spLocks/>
          </p:cNvSpPr>
          <p:nvPr/>
        </p:nvSpPr>
        <p:spPr>
          <a:xfrm>
            <a:off x="8610600" y="635635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400" kern="1200" baseline="0">
                <a:solidFill>
                  <a:schemeClr val="accent1"/>
                </a:solidFill>
                <a:latin typeface="Calibri Light" panose="020F0302020204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4620C38-E5E8-4708-89F5-C689573873D6}" type="slidenum">
              <a:rPr lang="en-US" smtClean="0"/>
              <a:pPr/>
              <a:t>11</a:t>
            </a:fld>
            <a:endParaRPr lang="en-US"/>
          </a:p>
        </p:txBody>
      </p:sp>
      <p:pic>
        <p:nvPicPr>
          <p:cNvPr id="6" name="Picture 5">
            <a:extLst>
              <a:ext uri="{FF2B5EF4-FFF2-40B4-BE49-F238E27FC236}">
                <a16:creationId xmlns:a16="http://schemas.microsoft.com/office/drawing/2014/main" id="{3B3F54A6-1284-A2A6-044E-05721B5085D5}"/>
              </a:ext>
            </a:extLst>
          </p:cNvPr>
          <p:cNvPicPr>
            <a:picLocks noChangeAspect="1"/>
          </p:cNvPicPr>
          <p:nvPr/>
        </p:nvPicPr>
        <p:blipFill>
          <a:blip r:embed="rId4">
            <a:alphaModFix amt="44000"/>
          </a:blip>
          <a:srcRect t="11272" r="4000" b="429"/>
          <a:stretch/>
        </p:blipFill>
        <p:spPr>
          <a:xfrm>
            <a:off x="0" y="0"/>
            <a:ext cx="9144000" cy="4857750"/>
          </a:xfrm>
          <a:prstGeom prst="rect">
            <a:avLst/>
          </a:prstGeom>
        </p:spPr>
      </p:pic>
      <p:sp>
        <p:nvSpPr>
          <p:cNvPr id="7" name="Title 1">
            <a:extLst>
              <a:ext uri="{FF2B5EF4-FFF2-40B4-BE49-F238E27FC236}">
                <a16:creationId xmlns:a16="http://schemas.microsoft.com/office/drawing/2014/main" id="{CD4324C2-CF9F-0F39-4DF7-C48E22CF000B}"/>
              </a:ext>
            </a:extLst>
          </p:cNvPr>
          <p:cNvSpPr txBox="1">
            <a:spLocks/>
          </p:cNvSpPr>
          <p:nvPr/>
        </p:nvSpPr>
        <p:spPr>
          <a:xfrm>
            <a:off x="914400" y="2019300"/>
            <a:ext cx="7315200" cy="1104900"/>
          </a:xfrm>
          <a:prstGeom prst="rect">
            <a:avLst/>
          </a:prstGeom>
        </p:spPr>
        <p:txBody>
          <a:bodyPr lIns="91440" tIns="45720" rIns="91440" bIns="45720" anchor="t"/>
          <a:lstStyle>
            <a:lvl1pPr algn="l" defTabSz="685800" rtl="0" eaLnBrk="1" latinLnBrk="0" hangingPunct="1">
              <a:spcBef>
                <a:spcPct val="0"/>
              </a:spcBef>
              <a:buNone/>
              <a:defRPr sz="3450" kern="1200" cap="none" spc="-75" baseline="0">
                <a:ln>
                  <a:noFill/>
                </a:ln>
                <a:solidFill>
                  <a:srgbClr val="015A84"/>
                </a:solidFill>
                <a:effectLst/>
                <a:latin typeface="+mj-lt"/>
                <a:ea typeface="+mj-ea"/>
                <a:cs typeface="+mj-cs"/>
              </a:defRPr>
            </a:lvl1pPr>
          </a:lstStyle>
          <a:p>
            <a:pPr algn="ctr"/>
            <a:r>
              <a:rPr lang="en-US" b="1">
                <a:solidFill>
                  <a:srgbClr val="12121F"/>
                </a:solidFill>
                <a:latin typeface="Oswald SemiBold"/>
              </a:rPr>
              <a:t>MAKE THE BED OR TIDY UP BEFORE YOU LEAVE THE HOUSE</a:t>
            </a:r>
            <a:endParaRPr lang="en-US" b="1">
              <a:solidFill>
                <a:schemeClr val="tx1"/>
              </a:solidFill>
              <a:latin typeface="Oswald SemiBold"/>
            </a:endParaRPr>
          </a:p>
        </p:txBody>
      </p:sp>
      <p:sp>
        <p:nvSpPr>
          <p:cNvPr id="2" name="Slide Number Placeholder 1">
            <a:extLst>
              <a:ext uri="{FF2B5EF4-FFF2-40B4-BE49-F238E27FC236}">
                <a16:creationId xmlns:a16="http://schemas.microsoft.com/office/drawing/2014/main" id="{FAA49445-28A0-3E6D-2BBD-D012B93261F5}"/>
              </a:ext>
            </a:extLst>
          </p:cNvPr>
          <p:cNvSpPr>
            <a:spLocks noGrp="1"/>
          </p:cNvSpPr>
          <p:nvPr>
            <p:ph type="sldNum" sz="quarter" idx="4"/>
          </p:nvPr>
        </p:nvSpPr>
        <p:spPr>
          <a:xfrm>
            <a:off x="8830391" y="4857750"/>
            <a:ext cx="304800" cy="285750"/>
          </a:xfrm>
        </p:spPr>
        <p:txBody>
          <a:bodyPr/>
          <a:lstStyle/>
          <a:p>
            <a:fld id="{891C554B-0DB2-8C43-9B67-3B0F5D3AA45D}" type="slidenum">
              <a:rPr lang="en-US" smtClean="0"/>
              <a:pPr/>
              <a:t>11</a:t>
            </a:fld>
            <a:endParaRPr lang="en-US"/>
          </a:p>
        </p:txBody>
      </p:sp>
    </p:spTree>
    <p:extLst>
      <p:ext uri="{BB962C8B-B14F-4D97-AF65-F5344CB8AC3E}">
        <p14:creationId xmlns:p14="http://schemas.microsoft.com/office/powerpoint/2010/main" val="2019129087"/>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a:extLst>
              <a:ext uri="{FF2B5EF4-FFF2-40B4-BE49-F238E27FC236}">
                <a16:creationId xmlns:a16="http://schemas.microsoft.com/office/drawing/2014/main" id="{E4ACB171-D4D7-A8AC-F9F2-02B026C58AA5}"/>
              </a:ext>
            </a:extLst>
          </p:cNvPr>
          <p:cNvSpPr txBox="1">
            <a:spLocks/>
          </p:cNvSpPr>
          <p:nvPr/>
        </p:nvSpPr>
        <p:spPr>
          <a:xfrm>
            <a:off x="8610600" y="635635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400" kern="1200" baseline="0">
                <a:solidFill>
                  <a:schemeClr val="accent1"/>
                </a:solidFill>
                <a:latin typeface="Calibri Light" panose="020F0302020204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4620C38-E5E8-4708-89F5-C689573873D6}" type="slidenum">
              <a:rPr lang="en-US" smtClean="0"/>
              <a:pPr/>
              <a:t>12</a:t>
            </a:fld>
            <a:endParaRPr lang="en-US"/>
          </a:p>
        </p:txBody>
      </p:sp>
      <p:pic>
        <p:nvPicPr>
          <p:cNvPr id="6" name="Picture 5">
            <a:extLst>
              <a:ext uri="{FF2B5EF4-FFF2-40B4-BE49-F238E27FC236}">
                <a16:creationId xmlns:a16="http://schemas.microsoft.com/office/drawing/2014/main" id="{5BC7B031-FACF-7CBF-3A25-D6FF1956BA23}"/>
              </a:ext>
            </a:extLst>
          </p:cNvPr>
          <p:cNvPicPr>
            <a:picLocks noChangeAspect="1"/>
          </p:cNvPicPr>
          <p:nvPr/>
        </p:nvPicPr>
        <p:blipFill>
          <a:blip r:embed="rId4">
            <a:alphaModFix amt="40000"/>
          </a:blip>
          <a:srcRect t="1429" b="14196"/>
          <a:stretch/>
        </p:blipFill>
        <p:spPr>
          <a:xfrm>
            <a:off x="0" y="0"/>
            <a:ext cx="9144000" cy="4857750"/>
          </a:xfrm>
          <a:prstGeom prst="rect">
            <a:avLst/>
          </a:prstGeom>
        </p:spPr>
      </p:pic>
      <p:sp>
        <p:nvSpPr>
          <p:cNvPr id="7" name="Title 1">
            <a:extLst>
              <a:ext uri="{FF2B5EF4-FFF2-40B4-BE49-F238E27FC236}">
                <a16:creationId xmlns:a16="http://schemas.microsoft.com/office/drawing/2014/main" id="{417329DD-AF06-9F8A-10D9-FC8025D09C2A}"/>
              </a:ext>
            </a:extLst>
          </p:cNvPr>
          <p:cNvSpPr txBox="1">
            <a:spLocks/>
          </p:cNvSpPr>
          <p:nvPr/>
        </p:nvSpPr>
        <p:spPr>
          <a:xfrm>
            <a:off x="914400" y="2019300"/>
            <a:ext cx="7315200" cy="1104900"/>
          </a:xfrm>
          <a:prstGeom prst="rect">
            <a:avLst/>
          </a:prstGeom>
        </p:spPr>
        <p:txBody>
          <a:bodyPr/>
          <a:lstStyle>
            <a:lvl1pPr algn="l" defTabSz="685800" rtl="0" eaLnBrk="1" latinLnBrk="0" hangingPunct="1">
              <a:spcBef>
                <a:spcPct val="0"/>
              </a:spcBef>
              <a:buNone/>
              <a:defRPr sz="3450" kern="1200" cap="none" spc="-75" baseline="0">
                <a:ln>
                  <a:noFill/>
                </a:ln>
                <a:solidFill>
                  <a:srgbClr val="015A84"/>
                </a:solidFill>
                <a:effectLst/>
                <a:latin typeface="+mj-lt"/>
                <a:ea typeface="+mj-ea"/>
                <a:cs typeface="+mj-cs"/>
              </a:defRPr>
            </a:lvl1pPr>
          </a:lstStyle>
          <a:p>
            <a:pPr algn="ctr"/>
            <a:r>
              <a:rPr lang="en-US" b="1">
                <a:solidFill>
                  <a:srgbClr val="12121F"/>
                </a:solidFill>
                <a:latin typeface="Oswald SemiBold" panose="00000700000000000000" pitchFamily="2" charset="0"/>
              </a:rPr>
              <a:t>HAVE A COLOR-CODED OR OTHERWISE ORGANIZED CLOSET</a:t>
            </a:r>
            <a:endParaRPr lang="en-US" b="1">
              <a:solidFill>
                <a:schemeClr val="tx1"/>
              </a:solidFill>
              <a:latin typeface="Oswald SemiBold" panose="00000700000000000000" pitchFamily="2" charset="0"/>
            </a:endParaRPr>
          </a:p>
        </p:txBody>
      </p:sp>
      <p:sp>
        <p:nvSpPr>
          <p:cNvPr id="2" name="Slide Number Placeholder 1">
            <a:extLst>
              <a:ext uri="{FF2B5EF4-FFF2-40B4-BE49-F238E27FC236}">
                <a16:creationId xmlns:a16="http://schemas.microsoft.com/office/drawing/2014/main" id="{3C1F4E1E-4528-50D2-1135-309C4376122F}"/>
              </a:ext>
            </a:extLst>
          </p:cNvPr>
          <p:cNvSpPr>
            <a:spLocks noGrp="1"/>
          </p:cNvSpPr>
          <p:nvPr>
            <p:ph type="sldNum" sz="quarter" idx="4"/>
          </p:nvPr>
        </p:nvSpPr>
        <p:spPr>
          <a:xfrm>
            <a:off x="8830391" y="4857750"/>
            <a:ext cx="304800" cy="285750"/>
          </a:xfrm>
        </p:spPr>
        <p:txBody>
          <a:bodyPr/>
          <a:lstStyle/>
          <a:p>
            <a:fld id="{891C554B-0DB2-8C43-9B67-3B0F5D3AA45D}" type="slidenum">
              <a:rPr lang="en-US" smtClean="0"/>
              <a:pPr/>
              <a:t>12</a:t>
            </a:fld>
            <a:endParaRPr lang="en-US"/>
          </a:p>
        </p:txBody>
      </p:sp>
    </p:spTree>
    <p:extLst>
      <p:ext uri="{BB962C8B-B14F-4D97-AF65-F5344CB8AC3E}">
        <p14:creationId xmlns:p14="http://schemas.microsoft.com/office/powerpoint/2010/main" val="1182837104"/>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A09C7-3117-887A-7CDA-68B7127D588F}"/>
            </a:ext>
          </a:extLst>
        </p:cNvPr>
        <p:cNvGrpSpPr/>
        <p:nvPr/>
      </p:nvGrpSpPr>
      <p:grpSpPr>
        <a:xfrm>
          <a:off x="0" y="0"/>
          <a:ext cx="0" cy="0"/>
          <a:chOff x="0" y="0"/>
          <a:chExt cx="0" cy="0"/>
        </a:xfrm>
      </p:grpSpPr>
      <p:sp>
        <p:nvSpPr>
          <p:cNvPr id="3" name="Slide Number Placeholder 1">
            <a:extLst>
              <a:ext uri="{FF2B5EF4-FFF2-40B4-BE49-F238E27FC236}">
                <a16:creationId xmlns:a16="http://schemas.microsoft.com/office/drawing/2014/main" id="{3683C633-57DC-3309-556B-2B2584DD27C3}"/>
              </a:ext>
            </a:extLst>
          </p:cNvPr>
          <p:cNvSpPr>
            <a:spLocks noGrp="1"/>
          </p:cNvSpPr>
          <p:nvPr>
            <p:ph type="sldNum" sz="quarter" idx="4"/>
          </p:nvPr>
        </p:nvSpPr>
        <p:spPr>
          <a:xfrm>
            <a:off x="8830391" y="4857750"/>
            <a:ext cx="304800" cy="285750"/>
          </a:xfrm>
        </p:spPr>
        <p:txBody>
          <a:bodyPr/>
          <a:lstStyle/>
          <a:p>
            <a:fld id="{891C554B-0DB2-8C43-9B67-3B0F5D3AA45D}" type="slidenum">
              <a:rPr lang="en-US" smtClean="0"/>
              <a:pPr/>
              <a:t>13</a:t>
            </a:fld>
            <a:endParaRPr lang="en-US"/>
          </a:p>
        </p:txBody>
      </p:sp>
      <p:pic>
        <p:nvPicPr>
          <p:cNvPr id="6" name="Picture 5">
            <a:extLst>
              <a:ext uri="{FF2B5EF4-FFF2-40B4-BE49-F238E27FC236}">
                <a16:creationId xmlns:a16="http://schemas.microsoft.com/office/drawing/2014/main" id="{DEE2D9A8-D15F-0DF8-0F03-BB64C00094A3}"/>
              </a:ext>
            </a:extLst>
          </p:cNvPr>
          <p:cNvPicPr>
            <a:picLocks noChangeAspect="1"/>
          </p:cNvPicPr>
          <p:nvPr/>
        </p:nvPicPr>
        <p:blipFill>
          <a:blip r:embed="rId3">
            <a:alphaModFix amt="46000"/>
          </a:blip>
          <a:srcRect t="8957" b="15898"/>
          <a:stretch/>
        </p:blipFill>
        <p:spPr>
          <a:xfrm>
            <a:off x="0" y="0"/>
            <a:ext cx="9159744" cy="4857750"/>
          </a:xfrm>
          <a:prstGeom prst="rect">
            <a:avLst/>
          </a:prstGeom>
        </p:spPr>
      </p:pic>
      <p:sp>
        <p:nvSpPr>
          <p:cNvPr id="7" name="Title 1">
            <a:extLst>
              <a:ext uri="{FF2B5EF4-FFF2-40B4-BE49-F238E27FC236}">
                <a16:creationId xmlns:a16="http://schemas.microsoft.com/office/drawing/2014/main" id="{D85F2ED6-BB95-1FE0-C521-189E9FED42E9}"/>
              </a:ext>
            </a:extLst>
          </p:cNvPr>
          <p:cNvSpPr txBox="1">
            <a:spLocks/>
          </p:cNvSpPr>
          <p:nvPr/>
        </p:nvSpPr>
        <p:spPr>
          <a:xfrm>
            <a:off x="922272" y="2019300"/>
            <a:ext cx="7315200" cy="1104900"/>
          </a:xfrm>
          <a:prstGeom prst="rect">
            <a:avLst/>
          </a:prstGeom>
        </p:spPr>
        <p:txBody>
          <a:bodyPr/>
          <a:lstStyle>
            <a:lvl1pPr algn="l" defTabSz="685800" rtl="0" eaLnBrk="1" latinLnBrk="0" hangingPunct="1">
              <a:spcBef>
                <a:spcPct val="0"/>
              </a:spcBef>
              <a:buNone/>
              <a:defRPr sz="3450" kern="1200" cap="none" spc="-75" baseline="0">
                <a:ln>
                  <a:noFill/>
                </a:ln>
                <a:solidFill>
                  <a:srgbClr val="015A84"/>
                </a:solidFill>
                <a:effectLst/>
                <a:latin typeface="+mj-lt"/>
                <a:ea typeface="+mj-ea"/>
                <a:cs typeface="+mj-cs"/>
              </a:defRPr>
            </a:lvl1pPr>
          </a:lstStyle>
          <a:p>
            <a:pPr algn="ctr"/>
            <a:r>
              <a:rPr lang="en-US" b="1">
                <a:solidFill>
                  <a:srgbClr val="12121F"/>
                </a:solidFill>
                <a:latin typeface="Oswald SemiBold" panose="00000700000000000000" pitchFamily="2" charset="0"/>
              </a:rPr>
              <a:t>MAKE A BEELINE FOR A FAMILIAR FACE AT A PARTY</a:t>
            </a:r>
            <a:endParaRPr lang="en-US" b="1">
              <a:solidFill>
                <a:schemeClr val="tx1"/>
              </a:solidFill>
              <a:latin typeface="Oswald SemiBold" panose="00000700000000000000" pitchFamily="2" charset="0"/>
            </a:endParaRPr>
          </a:p>
        </p:txBody>
      </p:sp>
    </p:spTree>
    <p:extLst>
      <p:ext uri="{BB962C8B-B14F-4D97-AF65-F5344CB8AC3E}">
        <p14:creationId xmlns:p14="http://schemas.microsoft.com/office/powerpoint/2010/main" val="37681155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a:extLst>
              <a:ext uri="{FF2B5EF4-FFF2-40B4-BE49-F238E27FC236}">
                <a16:creationId xmlns:a16="http://schemas.microsoft.com/office/drawing/2014/main" id="{47B71657-226E-F078-E511-4928E1DE90B7}"/>
              </a:ext>
            </a:extLst>
          </p:cNvPr>
          <p:cNvSpPr txBox="1">
            <a:spLocks/>
          </p:cNvSpPr>
          <p:nvPr/>
        </p:nvSpPr>
        <p:spPr>
          <a:xfrm>
            <a:off x="8610600" y="635635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400" kern="1200" baseline="0">
                <a:solidFill>
                  <a:schemeClr val="accent1"/>
                </a:solidFill>
                <a:latin typeface="Calibri Light" panose="020F0302020204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4620C38-E5E8-4708-89F5-C689573873D6}" type="slidenum">
              <a:rPr lang="en-US" smtClean="0"/>
              <a:pPr/>
              <a:t>14</a:t>
            </a:fld>
            <a:endParaRPr lang="en-US"/>
          </a:p>
        </p:txBody>
      </p:sp>
      <p:pic>
        <p:nvPicPr>
          <p:cNvPr id="6" name="Picture 5" descr="H:\Instructional Design\HP\Images\New images\shutterstock_14267164.jpg">
            <a:extLst>
              <a:ext uri="{FF2B5EF4-FFF2-40B4-BE49-F238E27FC236}">
                <a16:creationId xmlns:a16="http://schemas.microsoft.com/office/drawing/2014/main" id="{F3F9E439-16DC-32AF-A699-8CE418C38EAD}"/>
              </a:ext>
            </a:extLst>
          </p:cNvPr>
          <p:cNvPicPr>
            <a:picLocks noChangeAspect="1" noChangeArrowheads="1"/>
          </p:cNvPicPr>
          <p:nvPr/>
        </p:nvPicPr>
        <p:blipFill rotWithShape="1">
          <a:blip r:embed="rId4" cstate="email">
            <a:alphaModFix amt="44000"/>
            <a:extLst>
              <a:ext uri="{28A0092B-C50C-407E-A947-70E740481C1C}">
                <a14:useLocalDpi xmlns:a14="http://schemas.microsoft.com/office/drawing/2010/main"/>
              </a:ext>
            </a:extLst>
          </a:blip>
          <a:srcRect l="1682" t="10791" r="64" b="6313"/>
          <a:stretch/>
        </p:blipFill>
        <p:spPr bwMode="auto">
          <a:xfrm>
            <a:off x="-1" y="0"/>
            <a:ext cx="9144001" cy="485775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D569A84D-F61A-275E-24D1-62DA652C8598}"/>
              </a:ext>
            </a:extLst>
          </p:cNvPr>
          <p:cNvSpPr txBox="1">
            <a:spLocks/>
          </p:cNvSpPr>
          <p:nvPr/>
        </p:nvSpPr>
        <p:spPr>
          <a:xfrm>
            <a:off x="914399" y="2019300"/>
            <a:ext cx="7315200" cy="1104900"/>
          </a:xfrm>
          <a:prstGeom prst="rect">
            <a:avLst/>
          </a:prstGeom>
        </p:spPr>
        <p:txBody>
          <a:bodyPr/>
          <a:lstStyle>
            <a:lvl1pPr algn="l" defTabSz="685800" rtl="0" eaLnBrk="1" latinLnBrk="0" hangingPunct="1">
              <a:spcBef>
                <a:spcPct val="0"/>
              </a:spcBef>
              <a:buNone/>
              <a:defRPr sz="3450" kern="1200" cap="none" spc="-75" baseline="0">
                <a:ln>
                  <a:noFill/>
                </a:ln>
                <a:solidFill>
                  <a:srgbClr val="015A84"/>
                </a:solidFill>
                <a:effectLst/>
                <a:latin typeface="+mj-lt"/>
                <a:ea typeface="+mj-ea"/>
                <a:cs typeface="+mj-cs"/>
              </a:defRPr>
            </a:lvl1pPr>
          </a:lstStyle>
          <a:p>
            <a:pPr algn="ctr"/>
            <a:r>
              <a:rPr lang="en-US" b="1">
                <a:solidFill>
                  <a:srgbClr val="12121F"/>
                </a:solidFill>
                <a:latin typeface="Oswald SemiBold" panose="00000700000000000000" pitchFamily="2" charset="0"/>
              </a:rPr>
              <a:t>NEED TO PICK SOMEONE TO RACE WHILE DRIVING</a:t>
            </a:r>
            <a:endParaRPr lang="en-US" b="1">
              <a:solidFill>
                <a:schemeClr val="tx1"/>
              </a:solidFill>
              <a:latin typeface="Oswald SemiBold" panose="00000700000000000000" pitchFamily="2" charset="0"/>
            </a:endParaRPr>
          </a:p>
        </p:txBody>
      </p:sp>
      <p:sp>
        <p:nvSpPr>
          <p:cNvPr id="2" name="Slide Number Placeholder 1">
            <a:extLst>
              <a:ext uri="{FF2B5EF4-FFF2-40B4-BE49-F238E27FC236}">
                <a16:creationId xmlns:a16="http://schemas.microsoft.com/office/drawing/2014/main" id="{F66FECB1-76CC-7E13-E1C6-6ADD27639748}"/>
              </a:ext>
            </a:extLst>
          </p:cNvPr>
          <p:cNvSpPr>
            <a:spLocks noGrp="1"/>
          </p:cNvSpPr>
          <p:nvPr>
            <p:ph type="sldNum" sz="quarter" idx="4"/>
          </p:nvPr>
        </p:nvSpPr>
        <p:spPr>
          <a:xfrm>
            <a:off x="8830391" y="4863649"/>
            <a:ext cx="304800" cy="285750"/>
          </a:xfrm>
        </p:spPr>
        <p:txBody>
          <a:bodyPr/>
          <a:lstStyle/>
          <a:p>
            <a:fld id="{891C554B-0DB2-8C43-9B67-3B0F5D3AA45D}" type="slidenum">
              <a:rPr lang="en-US" smtClean="0"/>
              <a:pPr/>
              <a:t>14</a:t>
            </a:fld>
            <a:endParaRPr lang="en-US"/>
          </a:p>
        </p:txBody>
      </p:sp>
    </p:spTree>
    <p:extLst>
      <p:ext uri="{BB962C8B-B14F-4D97-AF65-F5344CB8AC3E}">
        <p14:creationId xmlns:p14="http://schemas.microsoft.com/office/powerpoint/2010/main" val="2797621697"/>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 of people's heads and raised hands at corporate presentation with speaker and whiteboard out of focus in background">
            <a:extLst>
              <a:ext uri="{FF2B5EF4-FFF2-40B4-BE49-F238E27FC236}">
                <a16:creationId xmlns:a16="http://schemas.microsoft.com/office/drawing/2014/main" id="{2D8C8BD7-7833-9E2E-9BD7-155494421418}"/>
              </a:ext>
            </a:extLst>
          </p:cNvPr>
          <p:cNvPicPr>
            <a:picLocks noChangeAspect="1"/>
          </p:cNvPicPr>
          <p:nvPr/>
        </p:nvPicPr>
        <p:blipFill>
          <a:blip r:embed="rId4" cstate="print">
            <a:alphaModFix amt="42000"/>
            <a:extLst>
              <a:ext uri="{28A0092B-C50C-407E-A947-70E740481C1C}">
                <a14:useLocalDpi xmlns:a14="http://schemas.microsoft.com/office/drawing/2010/main" val="0"/>
              </a:ext>
            </a:extLst>
          </a:blip>
          <a:srcRect l="413" t="13969" r="413" b="6873"/>
          <a:stretch/>
        </p:blipFill>
        <p:spPr>
          <a:xfrm>
            <a:off x="0" y="0"/>
            <a:ext cx="9144000" cy="4857750"/>
          </a:xfrm>
          <a:prstGeom prst="rect">
            <a:avLst/>
          </a:prstGeom>
          <a:solidFill>
            <a:schemeClr val="bg1"/>
          </a:solidFill>
        </p:spPr>
      </p:pic>
      <p:sp>
        <p:nvSpPr>
          <p:cNvPr id="5" name="Slide Number Placeholder 1">
            <a:extLst>
              <a:ext uri="{FF2B5EF4-FFF2-40B4-BE49-F238E27FC236}">
                <a16:creationId xmlns:a16="http://schemas.microsoft.com/office/drawing/2014/main" id="{C4166752-C9DB-D41D-B360-6536F849D554}"/>
              </a:ext>
            </a:extLst>
          </p:cNvPr>
          <p:cNvSpPr txBox="1">
            <a:spLocks/>
          </p:cNvSpPr>
          <p:nvPr/>
        </p:nvSpPr>
        <p:spPr>
          <a:xfrm>
            <a:off x="8610600" y="635635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400" kern="1200" baseline="0">
                <a:solidFill>
                  <a:schemeClr val="accent1"/>
                </a:solidFill>
                <a:latin typeface="Calibri Light" panose="020F0302020204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4620C38-E5E8-4708-89F5-C689573873D6}" type="slidenum">
              <a:rPr lang="en-US" smtClean="0"/>
              <a:pPr/>
              <a:t>15</a:t>
            </a:fld>
            <a:endParaRPr lang="en-US"/>
          </a:p>
        </p:txBody>
      </p:sp>
      <p:sp>
        <p:nvSpPr>
          <p:cNvPr id="6" name="Title 1">
            <a:extLst>
              <a:ext uri="{FF2B5EF4-FFF2-40B4-BE49-F238E27FC236}">
                <a16:creationId xmlns:a16="http://schemas.microsoft.com/office/drawing/2014/main" id="{933B025B-778E-FAE6-34BC-9E798DD4F44A}"/>
              </a:ext>
            </a:extLst>
          </p:cNvPr>
          <p:cNvSpPr txBox="1">
            <a:spLocks/>
          </p:cNvSpPr>
          <p:nvPr/>
        </p:nvSpPr>
        <p:spPr>
          <a:xfrm>
            <a:off x="914400" y="2295525"/>
            <a:ext cx="7315200" cy="552450"/>
          </a:xfrm>
          <a:prstGeom prst="rect">
            <a:avLst/>
          </a:prstGeom>
        </p:spPr>
        <p:txBody>
          <a:bodyPr/>
          <a:lstStyle>
            <a:lvl1pPr algn="l" defTabSz="685800" rtl="0" eaLnBrk="1" latinLnBrk="0" hangingPunct="1">
              <a:spcBef>
                <a:spcPct val="0"/>
              </a:spcBef>
              <a:buNone/>
              <a:defRPr sz="3450" kern="1200" cap="none" spc="-75" baseline="0">
                <a:ln>
                  <a:noFill/>
                </a:ln>
                <a:solidFill>
                  <a:srgbClr val="015A84"/>
                </a:solidFill>
                <a:effectLst/>
                <a:latin typeface="+mj-lt"/>
                <a:ea typeface="+mj-ea"/>
                <a:cs typeface="+mj-cs"/>
              </a:defRPr>
            </a:lvl1pPr>
          </a:lstStyle>
          <a:p>
            <a:pPr algn="ctr"/>
            <a:r>
              <a:rPr lang="en-US" b="1">
                <a:solidFill>
                  <a:srgbClr val="12121F"/>
                </a:solidFill>
                <a:latin typeface="Oswald SemiBold" panose="00000700000000000000" pitchFamily="2" charset="0"/>
              </a:rPr>
              <a:t>ASK TOO MANY QUESTIONS</a:t>
            </a:r>
            <a:endParaRPr lang="en-US" b="1">
              <a:solidFill>
                <a:schemeClr val="tx1"/>
              </a:solidFill>
              <a:latin typeface="Oswald SemiBold" panose="00000700000000000000" pitchFamily="2" charset="0"/>
            </a:endParaRPr>
          </a:p>
        </p:txBody>
      </p:sp>
      <p:sp>
        <p:nvSpPr>
          <p:cNvPr id="7" name="Slide Number Placeholder 1">
            <a:extLst>
              <a:ext uri="{FF2B5EF4-FFF2-40B4-BE49-F238E27FC236}">
                <a16:creationId xmlns:a16="http://schemas.microsoft.com/office/drawing/2014/main" id="{D682479A-D3A1-9A0D-0432-60D9C992D90C}"/>
              </a:ext>
            </a:extLst>
          </p:cNvPr>
          <p:cNvSpPr>
            <a:spLocks noGrp="1"/>
          </p:cNvSpPr>
          <p:nvPr>
            <p:ph type="sldNum" sz="quarter" idx="4"/>
          </p:nvPr>
        </p:nvSpPr>
        <p:spPr>
          <a:xfrm>
            <a:off x="8830391" y="4857750"/>
            <a:ext cx="304800" cy="285750"/>
          </a:xfrm>
        </p:spPr>
        <p:txBody>
          <a:bodyPr/>
          <a:lstStyle/>
          <a:p>
            <a:fld id="{891C554B-0DB2-8C43-9B67-3B0F5D3AA45D}" type="slidenum">
              <a:rPr lang="en-US" smtClean="0"/>
              <a:pPr/>
              <a:t>15</a:t>
            </a:fld>
            <a:endParaRPr lang="en-US"/>
          </a:p>
        </p:txBody>
      </p:sp>
    </p:spTree>
    <p:extLst>
      <p:ext uri="{BB962C8B-B14F-4D97-AF65-F5344CB8AC3E}">
        <p14:creationId xmlns:p14="http://schemas.microsoft.com/office/powerpoint/2010/main" val="2230075943"/>
      </p:ext>
    </p:extLst>
  </p:cSld>
  <p:clrMapOvr>
    <a:masterClrMapping/>
  </p:clrMapOvr>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a:extLst>
              <a:ext uri="{FF2B5EF4-FFF2-40B4-BE49-F238E27FC236}">
                <a16:creationId xmlns:a16="http://schemas.microsoft.com/office/drawing/2014/main" id="{BAE4E962-5036-A010-9C62-5B48B2007FAD}"/>
              </a:ext>
            </a:extLst>
          </p:cNvPr>
          <p:cNvSpPr txBox="1">
            <a:spLocks/>
          </p:cNvSpPr>
          <p:nvPr/>
        </p:nvSpPr>
        <p:spPr>
          <a:xfrm>
            <a:off x="8610600" y="635635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400" kern="1200" baseline="0">
                <a:solidFill>
                  <a:schemeClr val="accent1"/>
                </a:solidFill>
                <a:latin typeface="Calibri Light" panose="020F0302020204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4620C38-E5E8-4708-89F5-C689573873D6}" type="slidenum">
              <a:rPr lang="en-US" smtClean="0"/>
              <a:pPr/>
              <a:t>16</a:t>
            </a:fld>
            <a:endParaRPr lang="en-US"/>
          </a:p>
        </p:txBody>
      </p:sp>
      <p:pic>
        <p:nvPicPr>
          <p:cNvPr id="5" name="Picture 2" descr="How Dwayne Johnson Came Up with The Rock Eyebrow Signature">
            <a:extLst>
              <a:ext uri="{FF2B5EF4-FFF2-40B4-BE49-F238E27FC236}">
                <a16:creationId xmlns:a16="http://schemas.microsoft.com/office/drawing/2014/main" id="{C64442D2-0F27-C38E-5D90-1F006A12FF94}"/>
              </a:ext>
            </a:extLst>
          </p:cNvPr>
          <p:cNvPicPr>
            <a:picLocks noChangeAspect="1" noChangeArrowheads="1"/>
          </p:cNvPicPr>
          <p:nvPr/>
        </p:nvPicPr>
        <p:blipFill rotWithShape="1">
          <a:blip r:embed="rId4">
            <a:alphaModFix amt="46000"/>
            <a:extLst>
              <a:ext uri="{28A0092B-C50C-407E-A947-70E740481C1C}">
                <a14:useLocalDpi xmlns:a14="http://schemas.microsoft.com/office/drawing/2010/main" val="0"/>
              </a:ext>
            </a:extLst>
          </a:blip>
          <a:srcRect r="6666"/>
          <a:stretch/>
        </p:blipFill>
        <p:spPr bwMode="auto">
          <a:xfrm>
            <a:off x="-1" y="0"/>
            <a:ext cx="9144001" cy="485775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EFF7567C-0AA7-F6E8-536E-ED25EA90378E}"/>
              </a:ext>
            </a:extLst>
          </p:cNvPr>
          <p:cNvSpPr txBox="1">
            <a:spLocks/>
          </p:cNvSpPr>
          <p:nvPr/>
        </p:nvSpPr>
        <p:spPr>
          <a:xfrm>
            <a:off x="914400" y="2295525"/>
            <a:ext cx="7315200" cy="552450"/>
          </a:xfrm>
          <a:prstGeom prst="rect">
            <a:avLst/>
          </a:prstGeom>
        </p:spPr>
        <p:txBody>
          <a:bodyPr/>
          <a:lstStyle>
            <a:lvl1pPr algn="l" defTabSz="685800" rtl="0" eaLnBrk="1" latinLnBrk="0" hangingPunct="1">
              <a:spcBef>
                <a:spcPct val="0"/>
              </a:spcBef>
              <a:buNone/>
              <a:defRPr sz="3450" kern="1200" cap="none" spc="-75" baseline="0">
                <a:ln>
                  <a:noFill/>
                </a:ln>
                <a:solidFill>
                  <a:srgbClr val="015A84"/>
                </a:solidFill>
                <a:effectLst/>
                <a:latin typeface="+mj-lt"/>
                <a:ea typeface="+mj-ea"/>
                <a:cs typeface="+mj-cs"/>
              </a:defRPr>
            </a:lvl1pPr>
          </a:lstStyle>
          <a:p>
            <a:pPr algn="ctr"/>
            <a:r>
              <a:rPr lang="en-US" b="1">
                <a:solidFill>
                  <a:srgbClr val="12121F"/>
                </a:solidFill>
                <a:latin typeface="Oswald SemiBold" panose="00000700000000000000" pitchFamily="2" charset="0"/>
              </a:rPr>
              <a:t>ARE SKEPTICAL UNLESS GIVEN PROOF</a:t>
            </a:r>
            <a:endParaRPr lang="en-US" b="1">
              <a:solidFill>
                <a:schemeClr val="tx1"/>
              </a:solidFill>
              <a:latin typeface="Oswald SemiBold" panose="00000700000000000000" pitchFamily="2" charset="0"/>
            </a:endParaRPr>
          </a:p>
        </p:txBody>
      </p:sp>
      <p:sp>
        <p:nvSpPr>
          <p:cNvPr id="2" name="Slide Number Placeholder 1">
            <a:extLst>
              <a:ext uri="{FF2B5EF4-FFF2-40B4-BE49-F238E27FC236}">
                <a16:creationId xmlns:a16="http://schemas.microsoft.com/office/drawing/2014/main" id="{C81D6B91-7A30-44F5-44F6-ACE8D7652A4F}"/>
              </a:ext>
            </a:extLst>
          </p:cNvPr>
          <p:cNvSpPr>
            <a:spLocks noGrp="1"/>
          </p:cNvSpPr>
          <p:nvPr>
            <p:ph type="sldNum" sz="quarter" idx="4"/>
          </p:nvPr>
        </p:nvSpPr>
        <p:spPr>
          <a:xfrm>
            <a:off x="8830391" y="4857750"/>
            <a:ext cx="304800" cy="285750"/>
          </a:xfrm>
        </p:spPr>
        <p:txBody>
          <a:bodyPr/>
          <a:lstStyle/>
          <a:p>
            <a:fld id="{891C554B-0DB2-8C43-9B67-3B0F5D3AA45D}" type="slidenum">
              <a:rPr lang="en-US" smtClean="0"/>
              <a:pPr/>
              <a:t>16</a:t>
            </a:fld>
            <a:endParaRPr lang="en-US"/>
          </a:p>
        </p:txBody>
      </p:sp>
    </p:spTree>
    <p:extLst>
      <p:ext uri="{BB962C8B-B14F-4D97-AF65-F5344CB8AC3E}">
        <p14:creationId xmlns:p14="http://schemas.microsoft.com/office/powerpoint/2010/main" val="2258618578"/>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B4797E-E1B4-83D0-3FB3-B25BF8E33199}"/>
              </a:ext>
            </a:extLst>
          </p:cNvPr>
          <p:cNvSpPr>
            <a:spLocks noGrp="1"/>
          </p:cNvSpPr>
          <p:nvPr>
            <p:ph type="sldNum" sz="quarter" idx="4"/>
          </p:nvPr>
        </p:nvSpPr>
        <p:spPr/>
        <p:txBody>
          <a:bodyPr/>
          <a:lstStyle/>
          <a:p>
            <a:fld id="{891C554B-0DB2-8C43-9B67-3B0F5D3AA45D}" type="slidenum">
              <a:rPr lang="en-US" smtClean="0"/>
              <a:pPr/>
              <a:t>17</a:t>
            </a:fld>
            <a:endParaRPr lang="en-US"/>
          </a:p>
        </p:txBody>
      </p:sp>
      <p:sp>
        <p:nvSpPr>
          <p:cNvPr id="4" name="Slide Number Placeholder 3">
            <a:extLst>
              <a:ext uri="{FF2B5EF4-FFF2-40B4-BE49-F238E27FC236}">
                <a16:creationId xmlns:a16="http://schemas.microsoft.com/office/drawing/2014/main" id="{5804EEBA-2E14-5B45-D8A4-92291D701DA6}"/>
              </a:ext>
            </a:extLst>
          </p:cNvPr>
          <p:cNvSpPr txBox="1">
            <a:spLocks/>
          </p:cNvSpPr>
          <p:nvPr/>
        </p:nvSpPr>
        <p:spPr>
          <a:xfrm>
            <a:off x="8839200" y="4857750"/>
            <a:ext cx="304800" cy="285750"/>
          </a:xfrm>
          <a:prstGeom prst="rect">
            <a:avLst/>
          </a:prstGeom>
        </p:spPr>
        <p:txBody>
          <a:bodyPr vert="horz" lIns="91440" tIns="45720" rIns="91440" bIns="45720" rtlCol="0" anchor="ctr"/>
          <a:lstStyle>
            <a:defPPr>
              <a:defRPr lang="en-US"/>
            </a:defPPr>
            <a:lvl1pPr marL="0" algn="ctr" defTabSz="914400" rtl="0" eaLnBrk="1" latinLnBrk="0" hangingPunct="1">
              <a:defRPr sz="675" kern="12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91C554B-0DB2-8C43-9B67-3B0F5D3AA45D}" type="slidenum">
              <a:rPr lang="en-US" smtClean="0"/>
              <a:pPr/>
              <a:t>17</a:t>
            </a:fld>
            <a:endParaRPr lang="en-US"/>
          </a:p>
        </p:txBody>
      </p:sp>
      <p:sp>
        <p:nvSpPr>
          <p:cNvPr id="5" name="Rectangle 4">
            <a:extLst>
              <a:ext uri="{FF2B5EF4-FFF2-40B4-BE49-F238E27FC236}">
                <a16:creationId xmlns:a16="http://schemas.microsoft.com/office/drawing/2014/main" id="{F9F829F7-2F70-7127-6691-B9C1D91D3F38}"/>
              </a:ext>
            </a:extLst>
          </p:cNvPr>
          <p:cNvSpPr/>
          <p:nvPr/>
        </p:nvSpPr>
        <p:spPr>
          <a:xfrm>
            <a:off x="0" y="0"/>
            <a:ext cx="4713197" cy="4857750"/>
          </a:xfrm>
          <a:prstGeom prst="rect">
            <a:avLst/>
          </a:prstGeom>
          <a:solidFill>
            <a:srgbClr val="5D9E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0A0A0A"/>
              </a:solidFill>
            </a:endParaRPr>
          </a:p>
        </p:txBody>
      </p:sp>
      <p:sp>
        <p:nvSpPr>
          <p:cNvPr id="6" name="Slide Number Placeholder 1">
            <a:extLst>
              <a:ext uri="{FF2B5EF4-FFF2-40B4-BE49-F238E27FC236}">
                <a16:creationId xmlns:a16="http://schemas.microsoft.com/office/drawing/2014/main" id="{9C26B76E-836C-5F86-E50E-8A5A717FEA7D}"/>
              </a:ext>
            </a:extLst>
          </p:cNvPr>
          <p:cNvSpPr txBox="1">
            <a:spLocks/>
          </p:cNvSpPr>
          <p:nvPr/>
        </p:nvSpPr>
        <p:spPr>
          <a:xfrm>
            <a:off x="8830391" y="4857750"/>
            <a:ext cx="304800" cy="285750"/>
          </a:xfrm>
          <a:prstGeom prst="rect">
            <a:avLst/>
          </a:prstGeom>
        </p:spPr>
        <p:txBody>
          <a:bodyPr vert="horz" lIns="91440" tIns="45720" rIns="91440" bIns="45720" rtlCol="0" anchor="ctr"/>
          <a:lstStyle>
            <a:defPPr>
              <a:defRPr lang="en-US"/>
            </a:defPPr>
            <a:lvl1pPr marL="0" algn="ctr" defTabSz="914400" rtl="0" eaLnBrk="1" latinLnBrk="0" hangingPunct="1">
              <a:defRPr sz="675" kern="12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91C554B-0DB2-8C43-9B67-3B0F5D3AA45D}" type="slidenum">
              <a:rPr lang="en-US" smtClean="0"/>
              <a:pPr/>
              <a:t>17</a:t>
            </a:fld>
            <a:endParaRPr lang="en-US"/>
          </a:p>
        </p:txBody>
      </p:sp>
      <p:sp>
        <p:nvSpPr>
          <p:cNvPr id="7" name="TextBox 10">
            <a:extLst>
              <a:ext uri="{FF2B5EF4-FFF2-40B4-BE49-F238E27FC236}">
                <a16:creationId xmlns:a16="http://schemas.microsoft.com/office/drawing/2014/main" id="{E731EF21-7A52-CEA7-A90A-4FB637F0B896}"/>
              </a:ext>
            </a:extLst>
          </p:cNvPr>
          <p:cNvSpPr txBox="1"/>
          <p:nvPr/>
        </p:nvSpPr>
        <p:spPr>
          <a:xfrm>
            <a:off x="617220" y="1661165"/>
            <a:ext cx="3650358" cy="1535420"/>
          </a:xfrm>
          <a:prstGeom prst="rect">
            <a:avLst/>
          </a:prstGeom>
        </p:spPr>
        <p:txBody>
          <a:bodyPr wrap="square" lIns="0" tIns="0" rIns="0" bIns="0" rtlCol="0" anchor="t">
            <a:spAutoFit/>
          </a:bodyPr>
          <a:lstStyle>
            <a:defPPr>
              <a:defRPr lang="en-US"/>
            </a:defPPr>
            <a:lvl1pPr defTabSz="685800">
              <a:lnSpc>
                <a:spcPts val="6158"/>
              </a:lnSpc>
              <a:spcBef>
                <a:spcPct val="0"/>
              </a:spcBef>
              <a:defRPr sz="4800" spc="-75">
                <a:latin typeface="Oswald SemiBold"/>
                <a:ea typeface="+mj-ea"/>
                <a:cs typeface="+mj-cs"/>
              </a:defRPr>
            </a:lvl1pPr>
          </a:lstStyle>
          <a:p>
            <a:r>
              <a:rPr lang="en-US">
                <a:solidFill>
                  <a:schemeClr val="bg1"/>
                </a:solidFill>
                <a:effectLst>
                  <a:outerShdw blurRad="38100" dist="38100" dir="2700000" algn="tl">
                    <a:srgbClr val="000000">
                      <a:alpha val="43137"/>
                    </a:srgbClr>
                  </a:outerShdw>
                </a:effectLst>
              </a:rPr>
              <a:t>EVERYONE HAS A TALENT</a:t>
            </a:r>
          </a:p>
        </p:txBody>
      </p:sp>
      <p:sp>
        <p:nvSpPr>
          <p:cNvPr id="8" name="Rectangle 7">
            <a:extLst>
              <a:ext uri="{FF2B5EF4-FFF2-40B4-BE49-F238E27FC236}">
                <a16:creationId xmlns:a16="http://schemas.microsoft.com/office/drawing/2014/main" id="{B0467E3A-12CA-400F-D0B0-6DC5D11DE991}"/>
              </a:ext>
            </a:extLst>
          </p:cNvPr>
          <p:cNvSpPr/>
          <p:nvPr/>
        </p:nvSpPr>
        <p:spPr>
          <a:xfrm>
            <a:off x="4713197" y="0"/>
            <a:ext cx="4430803" cy="48577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endParaRPr>
          </a:p>
        </p:txBody>
      </p:sp>
      <p:grpSp>
        <p:nvGrpSpPr>
          <p:cNvPr id="12" name="Group 11">
            <a:extLst>
              <a:ext uri="{FF2B5EF4-FFF2-40B4-BE49-F238E27FC236}">
                <a16:creationId xmlns:a16="http://schemas.microsoft.com/office/drawing/2014/main" id="{EBCA34CA-AC7F-90BC-1299-4B7FB9A87AC4}"/>
              </a:ext>
            </a:extLst>
          </p:cNvPr>
          <p:cNvGrpSpPr/>
          <p:nvPr/>
        </p:nvGrpSpPr>
        <p:grpSpPr>
          <a:xfrm>
            <a:off x="4956068" y="1008654"/>
            <a:ext cx="3945060" cy="2661314"/>
            <a:chOff x="5005007" y="891903"/>
            <a:chExt cx="3945060" cy="2661314"/>
          </a:xfrm>
        </p:grpSpPr>
        <p:sp>
          <p:nvSpPr>
            <p:cNvPr id="9" name="TextBox 8">
              <a:extLst>
                <a:ext uri="{FF2B5EF4-FFF2-40B4-BE49-F238E27FC236}">
                  <a16:creationId xmlns:a16="http://schemas.microsoft.com/office/drawing/2014/main" id="{CBC6550E-10A5-4839-B6CF-E53040DEFECA}"/>
                </a:ext>
              </a:extLst>
            </p:cNvPr>
            <p:cNvSpPr txBox="1"/>
            <p:nvPr/>
          </p:nvSpPr>
          <p:spPr>
            <a:xfrm>
              <a:off x="5005007" y="2229778"/>
              <a:ext cx="3910014" cy="1323439"/>
            </a:xfrm>
            <a:prstGeom prst="rect">
              <a:avLst/>
            </a:prstGeom>
            <a:noFill/>
          </p:spPr>
          <p:txBody>
            <a:bodyPr wrap="square" rtlCol="0">
              <a:spAutoFit/>
            </a:bodyPr>
            <a:lstStyle/>
            <a:p>
              <a:pPr algn="ctr"/>
              <a:r>
                <a:rPr lang="en-US" sz="2000" spc="0">
                  <a:solidFill>
                    <a:srgbClr val="0A0A0A"/>
                  </a:solidFill>
                  <a:latin typeface="Calibri" panose="020F0502020204030204" pitchFamily="34" charset="0"/>
                  <a:cs typeface="Calibri" panose="020F0502020204030204" pitchFamily="34" charset="0"/>
                </a:rPr>
                <a:t>Talent is a naturally recurring pattern of thought, feeling, or behavior that can be productively applied.</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EC53D1E7-49EF-2A9C-D7AA-3C258BFC7ECF}"/>
                    </a:ext>
                  </a:extLst>
                </p14:cNvPr>
                <p14:cNvContentPartPr/>
                <p14:nvPr/>
              </p14:nvContentPartPr>
              <p14:xfrm rot="8343596">
                <a:off x="5654234" y="891903"/>
                <a:ext cx="2835137" cy="2464453"/>
              </p14:xfrm>
            </p:contentPart>
          </mc:Choice>
          <mc:Fallback xmlns="">
            <p:pic>
              <p:nvPicPr>
                <p:cNvPr id="10" name="Ink 9">
                  <a:extLst>
                    <a:ext uri="{FF2B5EF4-FFF2-40B4-BE49-F238E27FC236}">
                      <a16:creationId xmlns:a16="http://schemas.microsoft.com/office/drawing/2014/main" id="{EC53D1E7-49EF-2A9C-D7AA-3C258BFC7ECF}"/>
                    </a:ext>
                  </a:extLst>
                </p:cNvPr>
                <p:cNvPicPr/>
                <p:nvPr/>
              </p:nvPicPr>
              <p:blipFill>
                <a:blip r:embed="rId4"/>
                <a:stretch>
                  <a:fillRect/>
                </a:stretch>
              </p:blipFill>
              <p:spPr>
                <a:xfrm rot="8343596">
                  <a:off x="5641633" y="879304"/>
                  <a:ext cx="2860338" cy="2489652"/>
                </a:xfrm>
                <a:prstGeom prst="rect">
                  <a:avLst/>
                </a:prstGeom>
              </p:spPr>
            </p:pic>
          </mc:Fallback>
        </mc:AlternateContent>
        <p:sp>
          <p:nvSpPr>
            <p:cNvPr id="11" name="TextBox 10">
              <a:extLst>
                <a:ext uri="{FF2B5EF4-FFF2-40B4-BE49-F238E27FC236}">
                  <a16:creationId xmlns:a16="http://schemas.microsoft.com/office/drawing/2014/main" id="{C401066F-FF56-DCF4-EC07-6B45C8F3A1E3}"/>
                </a:ext>
              </a:extLst>
            </p:cNvPr>
            <p:cNvSpPr txBox="1"/>
            <p:nvPr/>
          </p:nvSpPr>
          <p:spPr>
            <a:xfrm>
              <a:off x="5193536" y="1692788"/>
              <a:ext cx="3756531" cy="400110"/>
            </a:xfrm>
            <a:prstGeom prst="rect">
              <a:avLst/>
            </a:prstGeom>
            <a:noFill/>
          </p:spPr>
          <p:txBody>
            <a:bodyPr wrap="square" rtlCol="0">
              <a:spAutoFit/>
            </a:bodyPr>
            <a:lstStyle/>
            <a:p>
              <a:pPr algn="ctr"/>
              <a:r>
                <a:rPr lang="en-US" sz="2000">
                  <a:latin typeface="Oswald SemiBold" panose="00000700000000000000" pitchFamily="2" charset="0"/>
                  <a:cs typeface="Calibri" panose="020F0502020204030204" pitchFamily="34" charset="0"/>
                </a:rPr>
                <a:t>TALENT IS A POTENTIAL STRENGTH</a:t>
              </a:r>
            </a:p>
          </p:txBody>
        </p:sp>
      </p:grpSp>
    </p:spTree>
    <p:extLst>
      <p:ext uri="{BB962C8B-B14F-4D97-AF65-F5344CB8AC3E}">
        <p14:creationId xmlns:p14="http://schemas.microsoft.com/office/powerpoint/2010/main" val="6113557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0BA29-C5B6-35FA-35E9-F6B4B96C1A61}"/>
              </a:ext>
            </a:extLst>
          </p:cNvPr>
          <p:cNvSpPr>
            <a:spLocks noGrp="1"/>
          </p:cNvSpPr>
          <p:nvPr>
            <p:ph type="title"/>
          </p:nvPr>
        </p:nvSpPr>
        <p:spPr/>
        <p:txBody>
          <a:bodyPr/>
          <a:lstStyle/>
          <a:p>
            <a:r>
              <a:rPr lang="en-US"/>
              <a:t>TALENT SCOUT:  </a:t>
            </a:r>
            <a:r>
              <a:rPr lang="en-US">
                <a:solidFill>
                  <a:srgbClr val="00546B"/>
                </a:solidFill>
              </a:rPr>
              <a:t>LEARN TO LOOK</a:t>
            </a:r>
          </a:p>
        </p:txBody>
      </p:sp>
      <p:sp>
        <p:nvSpPr>
          <p:cNvPr id="3" name="Slide Number Placeholder 2">
            <a:extLst>
              <a:ext uri="{FF2B5EF4-FFF2-40B4-BE49-F238E27FC236}">
                <a16:creationId xmlns:a16="http://schemas.microsoft.com/office/drawing/2014/main" id="{A15E1C16-353D-E963-E010-C644ECA23E18}"/>
              </a:ext>
            </a:extLst>
          </p:cNvPr>
          <p:cNvSpPr>
            <a:spLocks noGrp="1"/>
          </p:cNvSpPr>
          <p:nvPr>
            <p:ph type="sldNum" sz="quarter" idx="4"/>
          </p:nvPr>
        </p:nvSpPr>
        <p:spPr/>
        <p:txBody>
          <a:bodyPr/>
          <a:lstStyle/>
          <a:p>
            <a:fld id="{891C554B-0DB2-8C43-9B67-3B0F5D3AA45D}" type="slidenum">
              <a:rPr lang="en-US" smtClean="0"/>
              <a:pPr/>
              <a:t>18</a:t>
            </a:fld>
            <a:endParaRPr lang="en-US"/>
          </a:p>
        </p:txBody>
      </p:sp>
      <p:grpSp>
        <p:nvGrpSpPr>
          <p:cNvPr id="11" name="Group 10">
            <a:extLst>
              <a:ext uri="{FF2B5EF4-FFF2-40B4-BE49-F238E27FC236}">
                <a16:creationId xmlns:a16="http://schemas.microsoft.com/office/drawing/2014/main" id="{941393AA-3AD3-4AE9-D123-E58F60748BE6}"/>
              </a:ext>
            </a:extLst>
          </p:cNvPr>
          <p:cNvGrpSpPr/>
          <p:nvPr/>
        </p:nvGrpSpPr>
        <p:grpSpPr>
          <a:xfrm>
            <a:off x="145439" y="1311628"/>
            <a:ext cx="9030365" cy="3107972"/>
            <a:chOff x="145439" y="1216378"/>
            <a:chExt cx="9030365" cy="3107972"/>
          </a:xfrm>
        </p:grpSpPr>
        <p:sp>
          <p:nvSpPr>
            <p:cNvPr id="4" name="TextBox 3">
              <a:extLst>
                <a:ext uri="{FF2B5EF4-FFF2-40B4-BE49-F238E27FC236}">
                  <a16:creationId xmlns:a16="http://schemas.microsoft.com/office/drawing/2014/main" id="{96FD429C-385F-94FD-73C0-3C1DE3B2EC39}"/>
                </a:ext>
              </a:extLst>
            </p:cNvPr>
            <p:cNvSpPr txBox="1"/>
            <p:nvPr/>
          </p:nvSpPr>
          <p:spPr>
            <a:xfrm>
              <a:off x="145439" y="1216378"/>
              <a:ext cx="3060087" cy="3000821"/>
            </a:xfrm>
            <a:prstGeom prst="rect">
              <a:avLst/>
            </a:prstGeom>
            <a:noFill/>
          </p:spPr>
          <p:txBody>
            <a:bodyPr wrap="square" rtlCol="0">
              <a:spAutoFit/>
            </a:bodyPr>
            <a:lstStyle>
              <a:defPPr>
                <a:defRPr lang="en-US"/>
              </a:defPPr>
              <a:lvl1pPr algn="r">
                <a:defRPr sz="2100">
                  <a:latin typeface="Oswald Light" panose="00000400000000000000" pitchFamily="2" charset="0"/>
                </a:defRPr>
              </a:lvl1pPr>
            </a:lstStyle>
            <a:p>
              <a:r>
                <a:rPr lang="en-US">
                  <a:latin typeface="Oswald SemiBold" panose="00000700000000000000" pitchFamily="2" charset="0"/>
                </a:rPr>
                <a:t>YEARNING </a:t>
              </a:r>
            </a:p>
            <a:p>
              <a:endParaRPr lang="en-US">
                <a:latin typeface="Oswald SemiBold" panose="00000700000000000000" pitchFamily="2" charset="0"/>
              </a:endParaRPr>
            </a:p>
            <a:p>
              <a:r>
                <a:rPr lang="en-US">
                  <a:latin typeface="Oswald SemiBold" panose="00000700000000000000" pitchFamily="2" charset="0"/>
                </a:rPr>
                <a:t>RAPID LEARNING</a:t>
              </a:r>
            </a:p>
            <a:p>
              <a:endParaRPr lang="en-US">
                <a:latin typeface="Oswald SemiBold" panose="00000700000000000000" pitchFamily="2" charset="0"/>
              </a:endParaRPr>
            </a:p>
            <a:p>
              <a:r>
                <a:rPr lang="en-US">
                  <a:latin typeface="Oswald SemiBold" panose="00000700000000000000" pitchFamily="2" charset="0"/>
                </a:rPr>
                <a:t>FLOW</a:t>
              </a:r>
            </a:p>
            <a:p>
              <a:endParaRPr lang="en-US">
                <a:latin typeface="Oswald SemiBold" panose="00000700000000000000" pitchFamily="2" charset="0"/>
              </a:endParaRPr>
            </a:p>
            <a:p>
              <a:r>
                <a:rPr lang="en-US">
                  <a:latin typeface="Oswald SemiBold" panose="00000700000000000000" pitchFamily="2" charset="0"/>
                </a:rPr>
                <a:t>GLIMPSES OF EXCELLENCE</a:t>
              </a:r>
            </a:p>
            <a:p>
              <a:endParaRPr lang="en-US">
                <a:latin typeface="Oswald SemiBold" panose="00000700000000000000" pitchFamily="2" charset="0"/>
              </a:endParaRPr>
            </a:p>
            <a:p>
              <a:r>
                <a:rPr lang="en-US">
                  <a:latin typeface="Oswald SemiBold" panose="00000700000000000000" pitchFamily="2" charset="0"/>
                </a:rPr>
                <a:t>SATISFACTION</a:t>
              </a:r>
            </a:p>
          </p:txBody>
        </p:sp>
        <p:sp>
          <p:nvSpPr>
            <p:cNvPr id="5" name="TextBox 4">
              <a:extLst>
                <a:ext uri="{FF2B5EF4-FFF2-40B4-BE49-F238E27FC236}">
                  <a16:creationId xmlns:a16="http://schemas.microsoft.com/office/drawing/2014/main" id="{A07C3120-BBDE-25D2-8CEB-9812C674808F}"/>
                </a:ext>
              </a:extLst>
            </p:cNvPr>
            <p:cNvSpPr txBox="1"/>
            <p:nvPr/>
          </p:nvSpPr>
          <p:spPr>
            <a:xfrm>
              <a:off x="3649922" y="1239148"/>
              <a:ext cx="5084619" cy="323165"/>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r>
                <a:rPr lang="en-US"/>
                <a:t>What kinds of activities are you naturally drawn to?</a:t>
              </a:r>
            </a:p>
          </p:txBody>
        </p:sp>
        <p:sp>
          <p:nvSpPr>
            <p:cNvPr id="6" name="TextBox 5">
              <a:extLst>
                <a:ext uri="{FF2B5EF4-FFF2-40B4-BE49-F238E27FC236}">
                  <a16:creationId xmlns:a16="http://schemas.microsoft.com/office/drawing/2014/main" id="{3E34CB14-7DC2-EBF3-1211-6626355F569C}"/>
                </a:ext>
              </a:extLst>
            </p:cNvPr>
            <p:cNvSpPr txBox="1"/>
            <p:nvPr/>
          </p:nvSpPr>
          <p:spPr>
            <a:xfrm>
              <a:off x="3649922" y="1900171"/>
              <a:ext cx="5525882" cy="323165"/>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r>
                <a:rPr lang="en-US"/>
                <a:t>What kinds of activities do you seem to pick up quickly?</a:t>
              </a:r>
            </a:p>
          </p:txBody>
        </p:sp>
        <p:sp>
          <p:nvSpPr>
            <p:cNvPr id="7" name="TextBox 6">
              <a:extLst>
                <a:ext uri="{FF2B5EF4-FFF2-40B4-BE49-F238E27FC236}">
                  <a16:creationId xmlns:a16="http://schemas.microsoft.com/office/drawing/2014/main" id="{B81BF2DF-41C4-0B9F-C3C2-B02D36E48386}"/>
                </a:ext>
              </a:extLst>
            </p:cNvPr>
            <p:cNvSpPr txBox="1"/>
            <p:nvPr/>
          </p:nvSpPr>
          <p:spPr>
            <a:xfrm>
              <a:off x="3649922" y="2538195"/>
              <a:ext cx="5525882" cy="323165"/>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r>
                <a:rPr lang="en-US"/>
                <a:t>In what activities do you “lose track of time?”</a:t>
              </a:r>
            </a:p>
          </p:txBody>
        </p:sp>
        <p:sp>
          <p:nvSpPr>
            <p:cNvPr id="8" name="TextBox 7">
              <a:extLst>
                <a:ext uri="{FF2B5EF4-FFF2-40B4-BE49-F238E27FC236}">
                  <a16:creationId xmlns:a16="http://schemas.microsoft.com/office/drawing/2014/main" id="{76CDA6E4-BC20-FBE2-E9FB-2E37BA1919C0}"/>
                </a:ext>
              </a:extLst>
            </p:cNvPr>
            <p:cNvSpPr txBox="1"/>
            <p:nvPr/>
          </p:nvSpPr>
          <p:spPr>
            <a:xfrm>
              <a:off x="3649923" y="3081947"/>
              <a:ext cx="5278585" cy="553998"/>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r>
                <a:rPr lang="en-US"/>
                <a:t>During what activities have you had moments of subconscious excellence, “How did I do that?”</a:t>
              </a:r>
            </a:p>
          </p:txBody>
        </p:sp>
        <p:sp>
          <p:nvSpPr>
            <p:cNvPr id="9" name="TextBox 8">
              <a:extLst>
                <a:ext uri="{FF2B5EF4-FFF2-40B4-BE49-F238E27FC236}">
                  <a16:creationId xmlns:a16="http://schemas.microsoft.com/office/drawing/2014/main" id="{8334AF17-6143-21E6-F786-6A3757C06895}"/>
                </a:ext>
              </a:extLst>
            </p:cNvPr>
            <p:cNvSpPr txBox="1"/>
            <p:nvPr/>
          </p:nvSpPr>
          <p:spPr>
            <a:xfrm>
              <a:off x="3649922" y="3770352"/>
              <a:ext cx="5278585" cy="553998"/>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r>
                <a:rPr lang="en-US"/>
                <a:t>What activities give you a kick, either while doing them or immediately after finishing them, “Oh, when can I do that again?”</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CBA4B7DF-10E6-280E-9083-D767C71BA48C}"/>
                    </a:ext>
                  </a:extLst>
                </p14:cNvPr>
                <p14:cNvContentPartPr/>
                <p14:nvPr/>
              </p14:nvContentPartPr>
              <p14:xfrm rot="2913756">
                <a:off x="2277986" y="1762125"/>
                <a:ext cx="2332497" cy="2027531"/>
              </p14:xfrm>
            </p:contentPart>
          </mc:Choice>
          <mc:Fallback xmlns="">
            <p:pic>
              <p:nvPicPr>
                <p:cNvPr id="10" name="Ink 9">
                  <a:extLst>
                    <a:ext uri="{FF2B5EF4-FFF2-40B4-BE49-F238E27FC236}">
                      <a16:creationId xmlns:a16="http://schemas.microsoft.com/office/drawing/2014/main" id="{CBA4B7DF-10E6-280E-9083-D767C71BA48C}"/>
                    </a:ext>
                  </a:extLst>
                </p:cNvPr>
                <p:cNvPicPr/>
                <p:nvPr/>
              </p:nvPicPr>
              <p:blipFill>
                <a:blip r:embed="rId6"/>
                <a:stretch>
                  <a:fillRect/>
                </a:stretch>
              </p:blipFill>
              <p:spPr>
                <a:xfrm rot="2913756">
                  <a:off x="2265386" y="1749525"/>
                  <a:ext cx="2357698" cy="2052731"/>
                </a:xfrm>
                <a:prstGeom prst="rect">
                  <a:avLst/>
                </a:prstGeom>
              </p:spPr>
            </p:pic>
          </mc:Fallback>
        </mc:AlternateContent>
      </p:grpSp>
    </p:spTree>
    <p:extLst>
      <p:ext uri="{BB962C8B-B14F-4D97-AF65-F5344CB8AC3E}">
        <p14:creationId xmlns:p14="http://schemas.microsoft.com/office/powerpoint/2010/main" val="2303859040"/>
      </p:ext>
    </p:extLst>
  </p:cSld>
  <p:clrMapOvr>
    <a:overrideClrMapping bg1="lt1" tx1="dk1" bg2="lt2" tx2="dk2" accent1="accent1" accent2="accent2" accent3="accent3" accent4="accent4" accent5="accent5" accent6="accent6" hlink="hlink" folHlink="folHlink"/>
  </p:clrMapOvr>
  <p:extLst>
    <p:ext uri="{6950BFC3-D8DA-4A85-94F7-54DA5524770B}">
      <p188:commentRel xmlns:p188="http://schemas.microsoft.com/office/powerpoint/2018/8/main" r:id="rId4"/>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53611-8C1C-9ECB-71C4-E34314706995}"/>
              </a:ext>
            </a:extLst>
          </p:cNvPr>
          <p:cNvSpPr>
            <a:spLocks noGrp="1"/>
          </p:cNvSpPr>
          <p:nvPr>
            <p:ph type="title"/>
          </p:nvPr>
        </p:nvSpPr>
        <p:spPr>
          <a:xfrm>
            <a:off x="228600" y="205979"/>
            <a:ext cx="8686800" cy="857250"/>
          </a:xfrm>
        </p:spPr>
        <p:txBody>
          <a:bodyPr/>
          <a:lstStyle/>
          <a:p>
            <a:r>
              <a:rPr lang="en-US"/>
              <a:t>BUILD TALENT INTO STRENGTH</a:t>
            </a:r>
          </a:p>
        </p:txBody>
      </p:sp>
      <p:sp>
        <p:nvSpPr>
          <p:cNvPr id="3" name="Slide Number Placeholder 2">
            <a:extLst>
              <a:ext uri="{FF2B5EF4-FFF2-40B4-BE49-F238E27FC236}">
                <a16:creationId xmlns:a16="http://schemas.microsoft.com/office/drawing/2014/main" id="{EDB3CCA8-246D-77A7-E3F6-1346F8126735}"/>
              </a:ext>
            </a:extLst>
          </p:cNvPr>
          <p:cNvSpPr>
            <a:spLocks noGrp="1"/>
          </p:cNvSpPr>
          <p:nvPr>
            <p:ph type="sldNum" sz="quarter" idx="4"/>
          </p:nvPr>
        </p:nvSpPr>
        <p:spPr>
          <a:xfrm>
            <a:off x="8839200" y="4857750"/>
            <a:ext cx="304800" cy="285749"/>
          </a:xfrm>
        </p:spPr>
        <p:txBody>
          <a:bodyPr/>
          <a:lstStyle/>
          <a:p>
            <a:fld id="{891C554B-0DB2-8C43-9B67-3B0F5D3AA45D}" type="slidenum">
              <a:rPr lang="en-US" smtClean="0"/>
              <a:pPr/>
              <a:t>19</a:t>
            </a:fld>
            <a:endParaRPr lang="en-US"/>
          </a:p>
        </p:txBody>
      </p:sp>
      <p:cxnSp>
        <p:nvCxnSpPr>
          <p:cNvPr id="11" name="Straight Arrow Connector 10">
            <a:extLst>
              <a:ext uri="{FF2B5EF4-FFF2-40B4-BE49-F238E27FC236}">
                <a16:creationId xmlns:a16="http://schemas.microsoft.com/office/drawing/2014/main" id="{3E986670-8515-8CCF-4F51-02A2BCB54EA2}"/>
              </a:ext>
            </a:extLst>
          </p:cNvPr>
          <p:cNvCxnSpPr>
            <a:cxnSpLocks/>
          </p:cNvCxnSpPr>
          <p:nvPr/>
        </p:nvCxnSpPr>
        <p:spPr>
          <a:xfrm>
            <a:off x="4544774" y="2180107"/>
            <a:ext cx="0" cy="323772"/>
          </a:xfrm>
          <a:prstGeom prst="straightConnector1">
            <a:avLst/>
          </a:prstGeom>
          <a:ln>
            <a:solidFill>
              <a:srgbClr val="91C355"/>
            </a:solidFill>
            <a:tailEnd type="triangle"/>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89ED1E8D-0DB1-5348-5A7C-599B01652C0E}"/>
              </a:ext>
            </a:extLst>
          </p:cNvPr>
          <p:cNvGrpSpPr/>
          <p:nvPr/>
        </p:nvGrpSpPr>
        <p:grpSpPr>
          <a:xfrm>
            <a:off x="219434" y="1259299"/>
            <a:ext cx="8839633" cy="943351"/>
            <a:chOff x="219434" y="1449799"/>
            <a:chExt cx="8839633" cy="943351"/>
          </a:xfrm>
        </p:grpSpPr>
        <p:sp>
          <p:nvSpPr>
            <p:cNvPr id="5" name="Rectangle 4">
              <a:extLst>
                <a:ext uri="{FF2B5EF4-FFF2-40B4-BE49-F238E27FC236}">
                  <a16:creationId xmlns:a16="http://schemas.microsoft.com/office/drawing/2014/main" id="{5D789818-FE1B-AFAF-17B6-C0863E4ADC18}"/>
                </a:ext>
              </a:extLst>
            </p:cNvPr>
            <p:cNvSpPr/>
            <p:nvPr/>
          </p:nvSpPr>
          <p:spPr>
            <a:xfrm>
              <a:off x="469773" y="1449799"/>
              <a:ext cx="1709121" cy="707886"/>
            </a:xfrm>
            <a:prstGeom prst="rect">
              <a:avLst/>
            </a:prstGeom>
            <a:noFill/>
          </p:spPr>
          <p:txBody>
            <a:bodyPr wrap="none" lIns="91440" tIns="45720" rIns="91440" bIns="45720">
              <a:spAutoFit/>
              <a:sp3d extrusionH="57150" prstMaterial="matte">
                <a:bevelT w="63500" h="12700" prst="angle"/>
                <a:contourClr>
                  <a:schemeClr val="bg1">
                    <a:lumMod val="65000"/>
                  </a:schemeClr>
                </a:contourClr>
              </a:sp3d>
            </a:bodyPr>
            <a:lstStyle/>
            <a:p>
              <a:pPr algn="ctr"/>
              <a:r>
                <a:rPr lang="en-US" sz="4000" b="1">
                  <a:ln/>
                  <a:latin typeface="Oswald Heavy" panose="02000903000000000000" pitchFamily="2" charset="0"/>
                </a:rPr>
                <a:t>TALENT</a:t>
              </a:r>
              <a:endParaRPr lang="en-US" sz="4000" b="1" cap="none" spc="0">
                <a:ln/>
                <a:latin typeface="Oswald Heavy" panose="02000903000000000000" pitchFamily="2" charset="0"/>
              </a:endParaRPr>
            </a:p>
          </p:txBody>
        </p:sp>
        <p:sp>
          <p:nvSpPr>
            <p:cNvPr id="6" name="Rectangle 5">
              <a:extLst>
                <a:ext uri="{FF2B5EF4-FFF2-40B4-BE49-F238E27FC236}">
                  <a16:creationId xmlns:a16="http://schemas.microsoft.com/office/drawing/2014/main" id="{0C611D4D-D976-67B9-33FA-A2BBA4D01F83}"/>
                </a:ext>
              </a:extLst>
            </p:cNvPr>
            <p:cNvSpPr/>
            <p:nvPr/>
          </p:nvSpPr>
          <p:spPr>
            <a:xfrm>
              <a:off x="2836589" y="1449799"/>
              <a:ext cx="2781531" cy="707886"/>
            </a:xfrm>
            <a:prstGeom prst="rect">
              <a:avLst/>
            </a:prstGeom>
            <a:noFill/>
          </p:spPr>
          <p:txBody>
            <a:bodyPr wrap="none" lIns="91440" tIns="45720" rIns="91440" bIns="45720">
              <a:spAutoFit/>
              <a:sp3d extrusionH="57150" prstMaterial="matte">
                <a:bevelT w="63500" h="12700" prst="angle"/>
                <a:contourClr>
                  <a:schemeClr val="bg1">
                    <a:lumMod val="65000"/>
                  </a:schemeClr>
                </a:contourClr>
              </a:sp3d>
            </a:bodyPr>
            <a:lstStyle/>
            <a:p>
              <a:pPr algn="ctr"/>
              <a:r>
                <a:rPr lang="en-US" sz="4000" b="1">
                  <a:ln/>
                  <a:latin typeface="Oswald Heavy" panose="02000903000000000000" pitchFamily="2" charset="0"/>
                </a:rPr>
                <a:t>INVESTMENT</a:t>
              </a:r>
              <a:endParaRPr lang="en-US" sz="4000" b="1" cap="none" spc="0">
                <a:ln/>
                <a:effectLst/>
                <a:latin typeface="Oswald Heavy" panose="02000903000000000000" pitchFamily="2" charset="0"/>
              </a:endParaRPr>
            </a:p>
          </p:txBody>
        </p:sp>
        <p:sp>
          <p:nvSpPr>
            <p:cNvPr id="7" name="Rectangle 6">
              <a:extLst>
                <a:ext uri="{FF2B5EF4-FFF2-40B4-BE49-F238E27FC236}">
                  <a16:creationId xmlns:a16="http://schemas.microsoft.com/office/drawing/2014/main" id="{C2F2C3CF-BC3E-9DC0-D9EC-2E70DB0B2613}"/>
                </a:ext>
              </a:extLst>
            </p:cNvPr>
            <p:cNvSpPr/>
            <p:nvPr/>
          </p:nvSpPr>
          <p:spPr>
            <a:xfrm>
              <a:off x="6275815" y="1449799"/>
              <a:ext cx="2398412" cy="707886"/>
            </a:xfrm>
            <a:prstGeom prst="rect">
              <a:avLst/>
            </a:prstGeom>
            <a:noFill/>
          </p:spPr>
          <p:txBody>
            <a:bodyPr wrap="none" lIns="91440" tIns="45720" rIns="91440" bIns="45720">
              <a:spAutoFit/>
              <a:sp3d extrusionH="57150" prstMaterial="matte">
                <a:bevelT w="63500" h="12700" prst="angle"/>
                <a:contourClr>
                  <a:schemeClr val="bg1">
                    <a:lumMod val="65000"/>
                  </a:schemeClr>
                </a:contourClr>
              </a:sp3d>
            </a:bodyPr>
            <a:lstStyle/>
            <a:p>
              <a:pPr algn="ctr"/>
              <a:r>
                <a:rPr lang="en-US" sz="4000" b="1">
                  <a:ln/>
                  <a:latin typeface="Oswald Heavy" panose="02000903000000000000" pitchFamily="2" charset="0"/>
                </a:rPr>
                <a:t>STRENGTH</a:t>
              </a:r>
              <a:endParaRPr lang="en-US" sz="4000" b="1" cap="none" spc="0">
                <a:ln/>
                <a:effectLst/>
                <a:latin typeface="Oswald Heavy" panose="02000903000000000000" pitchFamily="2" charset="0"/>
              </a:endParaRPr>
            </a:p>
          </p:txBody>
        </p:sp>
        <p:sp>
          <p:nvSpPr>
            <p:cNvPr id="12" name="TextBox 11">
              <a:extLst>
                <a:ext uri="{FF2B5EF4-FFF2-40B4-BE49-F238E27FC236}">
                  <a16:creationId xmlns:a16="http://schemas.microsoft.com/office/drawing/2014/main" id="{F82024F8-CAC1-AF21-7435-5B98F749D633}"/>
                </a:ext>
              </a:extLst>
            </p:cNvPr>
            <p:cNvSpPr txBox="1"/>
            <p:nvPr/>
          </p:nvSpPr>
          <p:spPr>
            <a:xfrm>
              <a:off x="2317242" y="1619076"/>
              <a:ext cx="381000" cy="369332"/>
            </a:xfrm>
            <a:prstGeom prst="rect">
              <a:avLst/>
            </a:prstGeom>
            <a:noFill/>
          </p:spPr>
          <p:txBody>
            <a:bodyPr wrap="square" rtlCol="0">
              <a:spAutoFit/>
            </a:bodyPr>
            <a:lstStyle/>
            <a:p>
              <a:r>
                <a:rPr lang="en-US" b="1">
                  <a:solidFill>
                    <a:srgbClr val="91C355"/>
                  </a:solidFill>
                </a:rPr>
                <a:t>X</a:t>
              </a:r>
            </a:p>
          </p:txBody>
        </p:sp>
        <p:sp>
          <p:nvSpPr>
            <p:cNvPr id="13" name="TextBox 12">
              <a:extLst>
                <a:ext uri="{FF2B5EF4-FFF2-40B4-BE49-F238E27FC236}">
                  <a16:creationId xmlns:a16="http://schemas.microsoft.com/office/drawing/2014/main" id="{7146968F-FCEB-C9B7-23BC-EC69544BF9BB}"/>
                </a:ext>
              </a:extLst>
            </p:cNvPr>
            <p:cNvSpPr txBox="1"/>
            <p:nvPr/>
          </p:nvSpPr>
          <p:spPr>
            <a:xfrm>
              <a:off x="5756467" y="1608493"/>
              <a:ext cx="381000" cy="369332"/>
            </a:xfrm>
            <a:prstGeom prst="rect">
              <a:avLst/>
            </a:prstGeom>
            <a:noFill/>
          </p:spPr>
          <p:txBody>
            <a:bodyPr wrap="square" rtlCol="0">
              <a:spAutoFit/>
            </a:bodyPr>
            <a:lstStyle/>
            <a:p>
              <a:r>
                <a:rPr lang="en-US" b="1">
                  <a:solidFill>
                    <a:srgbClr val="91C355"/>
                  </a:solidFill>
                </a:rPr>
                <a:t>=</a:t>
              </a:r>
            </a:p>
          </p:txBody>
        </p:sp>
        <p:sp>
          <p:nvSpPr>
            <p:cNvPr id="10" name="TextBox 9">
              <a:extLst>
                <a:ext uri="{FF2B5EF4-FFF2-40B4-BE49-F238E27FC236}">
                  <a16:creationId xmlns:a16="http://schemas.microsoft.com/office/drawing/2014/main" id="{53D92B66-B990-B4E5-A608-B0CDF6203FA2}"/>
                </a:ext>
              </a:extLst>
            </p:cNvPr>
            <p:cNvSpPr txBox="1"/>
            <p:nvPr/>
          </p:nvSpPr>
          <p:spPr>
            <a:xfrm>
              <a:off x="219434" y="2023818"/>
              <a:ext cx="2209800" cy="369332"/>
            </a:xfrm>
            <a:prstGeom prst="rect">
              <a:avLst/>
            </a:prstGeom>
            <a:noFill/>
          </p:spPr>
          <p:txBody>
            <a:bodyPr wrap="square" rtlCol="0">
              <a:spAutoFit/>
            </a:bodyPr>
            <a:lstStyle>
              <a:defPPr>
                <a:defRPr lang="en-US"/>
              </a:defPPr>
              <a:lvl1pPr algn="ctr">
                <a:defRPr sz="1400">
                  <a:solidFill>
                    <a:srgbClr val="12121F"/>
                  </a:solidFill>
                  <a:latin typeface="Calibri" panose="020F0502020204030204" pitchFamily="34" charset="0"/>
                  <a:cs typeface="Calibri" panose="020F0502020204030204" pitchFamily="34" charset="0"/>
                </a:defRPr>
              </a:lvl1pPr>
            </a:lstStyle>
            <a:p>
              <a:r>
                <a:rPr lang="en-US"/>
                <a:t>(a potential strength)</a:t>
              </a:r>
            </a:p>
          </p:txBody>
        </p:sp>
        <p:sp>
          <p:nvSpPr>
            <p:cNvPr id="14" name="TextBox 13">
              <a:extLst>
                <a:ext uri="{FF2B5EF4-FFF2-40B4-BE49-F238E27FC236}">
                  <a16:creationId xmlns:a16="http://schemas.microsoft.com/office/drawing/2014/main" id="{435CECBE-32C3-5289-45ED-A7DE68D03927}"/>
                </a:ext>
              </a:extLst>
            </p:cNvPr>
            <p:cNvSpPr txBox="1"/>
            <p:nvPr/>
          </p:nvSpPr>
          <p:spPr>
            <a:xfrm>
              <a:off x="2836589" y="2023818"/>
              <a:ext cx="2781530" cy="307777"/>
            </a:xfrm>
            <a:prstGeom prst="rect">
              <a:avLst/>
            </a:prstGeom>
            <a:noFill/>
          </p:spPr>
          <p:txBody>
            <a:bodyPr wrap="square" rtlCol="0">
              <a:spAutoFit/>
            </a:bodyPr>
            <a:lstStyle>
              <a:defPPr>
                <a:defRPr lang="en-US"/>
              </a:defPPr>
              <a:lvl1pPr algn="ctr">
                <a:defRPr sz="1400">
                  <a:solidFill>
                    <a:srgbClr val="12121F"/>
                  </a:solidFill>
                  <a:latin typeface="Calibri" panose="020F0502020204030204" pitchFamily="34" charset="0"/>
                  <a:cs typeface="Calibri" panose="020F0502020204030204" pitchFamily="34" charset="0"/>
                </a:defRPr>
              </a:lvl1pPr>
            </a:lstStyle>
            <a:p>
              <a:r>
                <a:rPr lang="en-US"/>
                <a:t>(knowledge + skills + practice)</a:t>
              </a:r>
            </a:p>
          </p:txBody>
        </p:sp>
        <p:sp>
          <p:nvSpPr>
            <p:cNvPr id="15" name="TextBox 14">
              <a:extLst>
                <a:ext uri="{FF2B5EF4-FFF2-40B4-BE49-F238E27FC236}">
                  <a16:creationId xmlns:a16="http://schemas.microsoft.com/office/drawing/2014/main" id="{DCB6F89E-7B9A-E742-66EE-AAEDB67EEF70}"/>
                </a:ext>
              </a:extLst>
            </p:cNvPr>
            <p:cNvSpPr txBox="1"/>
            <p:nvPr/>
          </p:nvSpPr>
          <p:spPr>
            <a:xfrm>
              <a:off x="5890974" y="2023818"/>
              <a:ext cx="3168093" cy="307777"/>
            </a:xfrm>
            <a:prstGeom prst="rect">
              <a:avLst/>
            </a:prstGeom>
            <a:noFill/>
          </p:spPr>
          <p:txBody>
            <a:bodyPr wrap="square" rtlCol="0">
              <a:spAutoFit/>
            </a:bodyPr>
            <a:lstStyle/>
            <a:p>
              <a:pPr algn="ctr"/>
              <a:r>
                <a:rPr lang="en-US" sz="1400">
                  <a:solidFill>
                    <a:srgbClr val="12121F"/>
                  </a:solidFill>
                  <a:latin typeface="Calibri" panose="020F0502020204030204" pitchFamily="34" charset="0"/>
                  <a:cs typeface="Calibri" panose="020F0502020204030204" pitchFamily="34" charset="0"/>
                </a:rPr>
                <a:t>(consistent, near-perfect performance)</a:t>
              </a:r>
            </a:p>
          </p:txBody>
        </p:sp>
      </p:grpSp>
      <p:grpSp>
        <p:nvGrpSpPr>
          <p:cNvPr id="24" name="Group 23">
            <a:extLst>
              <a:ext uri="{FF2B5EF4-FFF2-40B4-BE49-F238E27FC236}">
                <a16:creationId xmlns:a16="http://schemas.microsoft.com/office/drawing/2014/main" id="{5C1096E4-F05B-4267-31ED-9657E6BAD830}"/>
              </a:ext>
            </a:extLst>
          </p:cNvPr>
          <p:cNvGrpSpPr/>
          <p:nvPr/>
        </p:nvGrpSpPr>
        <p:grpSpPr>
          <a:xfrm>
            <a:off x="543226" y="2737274"/>
            <a:ext cx="8003095" cy="1543778"/>
            <a:chOff x="517652" y="3078626"/>
            <a:chExt cx="6204618" cy="1196856"/>
          </a:xfrm>
        </p:grpSpPr>
        <p:pic>
          <p:nvPicPr>
            <p:cNvPr id="9" name="Picture 8" descr="A close-up of a chart&#10;&#10;AI-generated content may be incorrect.">
              <a:extLst>
                <a:ext uri="{FF2B5EF4-FFF2-40B4-BE49-F238E27FC236}">
                  <a16:creationId xmlns:a16="http://schemas.microsoft.com/office/drawing/2014/main" id="{7C5122A5-8EA0-B55B-D7D5-D7B8CDE36038}"/>
                </a:ext>
              </a:extLst>
            </p:cNvPr>
            <p:cNvPicPr>
              <a:picLocks noChangeAspect="1"/>
            </p:cNvPicPr>
            <p:nvPr/>
          </p:nvPicPr>
          <p:blipFill>
            <a:blip r:embed="rId4">
              <a:extLst>
                <a:ext uri="{28A0092B-C50C-407E-A947-70E740481C1C}">
                  <a14:useLocalDpi xmlns:a14="http://schemas.microsoft.com/office/drawing/2010/main" val="0"/>
                </a:ext>
              </a:extLst>
            </a:blip>
            <a:srcRect l="5675" t="8613" r="27560" b="74720"/>
            <a:stretch/>
          </p:blipFill>
          <p:spPr>
            <a:xfrm>
              <a:off x="517652" y="3078626"/>
              <a:ext cx="6204618" cy="1196856"/>
            </a:xfrm>
            <a:prstGeom prst="rect">
              <a:avLst/>
            </a:prstGeom>
          </p:spPr>
        </p:pic>
        <p:pic>
          <p:nvPicPr>
            <p:cNvPr id="18" name="Picture 17" descr="A close-up of a chart&#10;&#10;AI-generated content may be incorrect.">
              <a:extLst>
                <a:ext uri="{FF2B5EF4-FFF2-40B4-BE49-F238E27FC236}">
                  <a16:creationId xmlns:a16="http://schemas.microsoft.com/office/drawing/2014/main" id="{FB3D7524-E75F-6536-45F3-601C4CC503F7}"/>
                </a:ext>
              </a:extLst>
            </p:cNvPr>
            <p:cNvPicPr>
              <a:picLocks noChangeAspect="1"/>
            </p:cNvPicPr>
            <p:nvPr/>
          </p:nvPicPr>
          <p:blipFill>
            <a:blip r:embed="rId4">
              <a:extLst>
                <a:ext uri="{28A0092B-C50C-407E-A947-70E740481C1C}">
                  <a14:useLocalDpi xmlns:a14="http://schemas.microsoft.com/office/drawing/2010/main" val="0"/>
                </a:ext>
              </a:extLst>
            </a:blip>
            <a:srcRect l="34196" t="8949" r="55836" b="75399"/>
            <a:stretch/>
          </p:blipFill>
          <p:spPr>
            <a:xfrm>
              <a:off x="3140869" y="3102768"/>
              <a:ext cx="926306" cy="1123951"/>
            </a:xfrm>
            <a:prstGeom prst="rect">
              <a:avLst/>
            </a:prstGeom>
            <a:ln w="38100">
              <a:solidFill>
                <a:srgbClr val="0F8BF1"/>
              </a:solidFill>
            </a:ln>
            <a:effectLst>
              <a:glow rad="101600">
                <a:srgbClr val="0070C0">
                  <a:alpha val="60000"/>
                </a:srgbClr>
              </a:glow>
            </a:effectLst>
          </p:spPr>
        </p:pic>
        <p:pic>
          <p:nvPicPr>
            <p:cNvPr id="21" name="Picture 20" descr="A close-up of a chart&#10;&#10;AI-generated content may be incorrect.">
              <a:extLst>
                <a:ext uri="{FF2B5EF4-FFF2-40B4-BE49-F238E27FC236}">
                  <a16:creationId xmlns:a16="http://schemas.microsoft.com/office/drawing/2014/main" id="{1E41FC54-7A92-521C-2D6F-5AFB7A41A6AD}"/>
                </a:ext>
              </a:extLst>
            </p:cNvPr>
            <p:cNvPicPr>
              <a:picLocks noChangeAspect="1"/>
            </p:cNvPicPr>
            <p:nvPr/>
          </p:nvPicPr>
          <p:blipFill>
            <a:blip r:embed="rId4">
              <a:extLst>
                <a:ext uri="{28A0092B-C50C-407E-A947-70E740481C1C}">
                  <a14:useLocalDpi xmlns:a14="http://schemas.microsoft.com/office/drawing/2010/main" val="0"/>
                </a:ext>
              </a:extLst>
            </a:blip>
            <a:srcRect l="25589" t="8868" r="66414" b="75291"/>
            <a:stretch/>
          </p:blipFill>
          <p:spPr>
            <a:xfrm>
              <a:off x="2307705" y="3101669"/>
              <a:ext cx="769532" cy="1137510"/>
            </a:xfrm>
            <a:prstGeom prst="rect">
              <a:avLst/>
            </a:prstGeom>
            <a:ln w="38100">
              <a:solidFill>
                <a:srgbClr val="0F8BF1"/>
              </a:solidFill>
            </a:ln>
            <a:effectLst>
              <a:glow rad="101600">
                <a:srgbClr val="0070C0">
                  <a:alpha val="60000"/>
                </a:srgbClr>
              </a:glow>
            </a:effectLst>
          </p:spPr>
        </p:pic>
        <p:pic>
          <p:nvPicPr>
            <p:cNvPr id="23" name="Picture 22" descr="A close-up of a chart&#10;&#10;AI-generated content may be incorrect.">
              <a:extLst>
                <a:ext uri="{FF2B5EF4-FFF2-40B4-BE49-F238E27FC236}">
                  <a16:creationId xmlns:a16="http://schemas.microsoft.com/office/drawing/2014/main" id="{3C7F484C-0832-D01C-BCA6-067B5EBF97F8}"/>
                </a:ext>
              </a:extLst>
            </p:cNvPr>
            <p:cNvPicPr>
              <a:picLocks noChangeAspect="1"/>
            </p:cNvPicPr>
            <p:nvPr/>
          </p:nvPicPr>
          <p:blipFill>
            <a:blip r:embed="rId4">
              <a:extLst>
                <a:ext uri="{28A0092B-C50C-407E-A947-70E740481C1C}">
                  <a14:useLocalDpi xmlns:a14="http://schemas.microsoft.com/office/drawing/2010/main" val="0"/>
                </a:ext>
              </a:extLst>
            </a:blip>
            <a:srcRect l="63388" t="8987" r="27744" b="75091"/>
            <a:stretch/>
          </p:blipFill>
          <p:spPr>
            <a:xfrm>
              <a:off x="5898118" y="3099286"/>
              <a:ext cx="824151" cy="1123951"/>
            </a:xfrm>
            <a:prstGeom prst="rect">
              <a:avLst/>
            </a:prstGeom>
            <a:ln w="38100">
              <a:solidFill>
                <a:srgbClr val="0F8BF1"/>
              </a:solidFill>
            </a:ln>
            <a:effectLst>
              <a:glow rad="101600">
                <a:srgbClr val="0070C0">
                  <a:alpha val="60000"/>
                </a:srgbClr>
              </a:glow>
            </a:effectLst>
          </p:spPr>
        </p:pic>
      </p:grpSp>
      <p:sp>
        <p:nvSpPr>
          <p:cNvPr id="4" name="TextBox 3">
            <a:extLst>
              <a:ext uri="{FF2B5EF4-FFF2-40B4-BE49-F238E27FC236}">
                <a16:creationId xmlns:a16="http://schemas.microsoft.com/office/drawing/2014/main" id="{2C2003EC-98D2-3749-2BB0-EB482DED1CB7}"/>
              </a:ext>
            </a:extLst>
          </p:cNvPr>
          <p:cNvSpPr txBox="1"/>
          <p:nvPr/>
        </p:nvSpPr>
        <p:spPr>
          <a:xfrm>
            <a:off x="4902328" y="4312192"/>
            <a:ext cx="3771899" cy="246221"/>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pPr lvl="0" algn="r">
              <a:buFont typeface="Arial" panose="020B0604020202020204" pitchFamily="34" charset="0"/>
              <a:buNone/>
            </a:pPr>
            <a:r>
              <a:rPr lang="en-US" sz="1000" i="1">
                <a:solidFill>
                  <a:schemeClr val="bg1">
                    <a:lumMod val="50000"/>
                  </a:schemeClr>
                </a:solidFill>
              </a:rPr>
              <a:t>Source: </a:t>
            </a:r>
            <a:r>
              <a:rPr lang="en-US" sz="1000" i="1" err="1">
                <a:solidFill>
                  <a:schemeClr val="bg1">
                    <a:lumMod val="50000"/>
                  </a:schemeClr>
                </a:solidFill>
              </a:rPr>
              <a:t>CliftonStrengths</a:t>
            </a:r>
            <a:r>
              <a:rPr lang="en-US" sz="1000" i="1">
                <a:solidFill>
                  <a:schemeClr val="bg1">
                    <a:lumMod val="50000"/>
                  </a:schemeClr>
                </a:solidFill>
              </a:rPr>
              <a:t> Theme Insight Cards, Gallup.com</a:t>
            </a:r>
          </a:p>
        </p:txBody>
      </p:sp>
    </p:spTree>
    <p:extLst>
      <p:ext uri="{BB962C8B-B14F-4D97-AF65-F5344CB8AC3E}">
        <p14:creationId xmlns:p14="http://schemas.microsoft.com/office/powerpoint/2010/main" val="305562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182502-7B6C-1F35-13B8-3B0507CD4D19}"/>
            </a:ext>
          </a:extLst>
        </p:cNvPr>
        <p:cNvGrpSpPr/>
        <p:nvPr/>
      </p:nvGrpSpPr>
      <p:grpSpPr>
        <a:xfrm>
          <a:off x="0" y="0"/>
          <a:ext cx="0" cy="0"/>
          <a:chOff x="0" y="0"/>
          <a:chExt cx="0" cy="0"/>
        </a:xfrm>
      </p:grpSpPr>
      <p:pic>
        <p:nvPicPr>
          <p:cNvPr id="13" name="Picture 12" descr="Draft drawing of a floor plan">
            <a:extLst>
              <a:ext uri="{FF2B5EF4-FFF2-40B4-BE49-F238E27FC236}">
                <a16:creationId xmlns:a16="http://schemas.microsoft.com/office/drawing/2014/main" id="{168BC2EE-10DC-E3AA-827A-460002145FB5}"/>
              </a:ext>
            </a:extLst>
          </p:cNvPr>
          <p:cNvPicPr>
            <a:picLocks noChangeAspect="1"/>
          </p:cNvPicPr>
          <p:nvPr/>
        </p:nvPicPr>
        <p:blipFill>
          <a:blip r:embed="rId3" cstate="print">
            <a:alphaModFix amt="31000"/>
            <a:extLst>
              <a:ext uri="{28A0092B-C50C-407E-A947-70E740481C1C}">
                <a14:useLocalDpi xmlns:a14="http://schemas.microsoft.com/office/drawing/2010/main" val="0"/>
              </a:ext>
            </a:extLst>
          </a:blip>
          <a:srcRect t="4972" b="699"/>
          <a:stretch/>
        </p:blipFill>
        <p:spPr>
          <a:xfrm>
            <a:off x="0" y="-1"/>
            <a:ext cx="9144000" cy="4851799"/>
          </a:xfrm>
          <a:prstGeom prst="rect">
            <a:avLst/>
          </a:prstGeom>
        </p:spPr>
      </p:pic>
      <p:sp>
        <p:nvSpPr>
          <p:cNvPr id="14" name="Subtitle 2">
            <a:extLst>
              <a:ext uri="{FF2B5EF4-FFF2-40B4-BE49-F238E27FC236}">
                <a16:creationId xmlns:a16="http://schemas.microsoft.com/office/drawing/2014/main" id="{C446BDCB-A815-D070-3578-B194D4F2BA05}"/>
              </a:ext>
            </a:extLst>
          </p:cNvPr>
          <p:cNvSpPr>
            <a:spLocks noGrp="1"/>
          </p:cNvSpPr>
          <p:nvPr>
            <p:ph type="subTitle" idx="1"/>
          </p:nvPr>
        </p:nvSpPr>
        <p:spPr>
          <a:xfrm>
            <a:off x="465944" y="3539477"/>
            <a:ext cx="8458200" cy="1162050"/>
          </a:xfrm>
        </p:spPr>
        <p:txBody>
          <a:bodyPr>
            <a:normAutofit/>
          </a:bodyPr>
          <a:lstStyle/>
          <a:p>
            <a:r>
              <a:rPr lang="en-US">
                <a:solidFill>
                  <a:schemeClr val="tx1"/>
                </a:solidFill>
                <a:latin typeface="Oswald Regular" panose="02000503000000000000" pitchFamily="2" charset="0"/>
              </a:rPr>
              <a:t>Dallis Fontenot, Chief People Officer, ESI </a:t>
            </a:r>
          </a:p>
          <a:p>
            <a:r>
              <a:rPr lang="en-US" sz="1325" spc="300">
                <a:solidFill>
                  <a:schemeClr val="bg1">
                    <a:lumMod val="50000"/>
                  </a:schemeClr>
                </a:solidFill>
              </a:rPr>
              <a:t>ACTIVATOR | POSITIVITY | RESTORATIVE | IDEATION | CONNECTEDNESS</a:t>
            </a:r>
          </a:p>
          <a:p>
            <a:endParaRPr lang="en-US">
              <a:latin typeface="Oswald Regular" panose="02000503000000000000" pitchFamily="2" charset="0"/>
            </a:endParaRPr>
          </a:p>
        </p:txBody>
      </p:sp>
      <p:sp>
        <p:nvSpPr>
          <p:cNvPr id="15" name="Slide Number Placeholder 3">
            <a:extLst>
              <a:ext uri="{FF2B5EF4-FFF2-40B4-BE49-F238E27FC236}">
                <a16:creationId xmlns:a16="http://schemas.microsoft.com/office/drawing/2014/main" id="{75BA7FC0-53AC-8410-7C88-FC9E76CAF561}"/>
              </a:ext>
            </a:extLst>
          </p:cNvPr>
          <p:cNvSpPr>
            <a:spLocks noGrp="1"/>
          </p:cNvSpPr>
          <p:nvPr>
            <p:ph type="sldNum" sz="quarter" idx="4"/>
          </p:nvPr>
        </p:nvSpPr>
        <p:spPr>
          <a:xfrm>
            <a:off x="8839200" y="4857750"/>
            <a:ext cx="304800" cy="285750"/>
          </a:xfrm>
        </p:spPr>
        <p:txBody>
          <a:bodyPr/>
          <a:lstStyle/>
          <a:p>
            <a:fld id="{43D40276-83F3-4781-A95C-91C403F45549}" type="slidenum">
              <a:rPr lang="en-US" smtClean="0"/>
              <a:t>2</a:t>
            </a:fld>
            <a:endParaRPr lang="en-US"/>
          </a:p>
        </p:txBody>
      </p:sp>
      <p:sp>
        <p:nvSpPr>
          <p:cNvPr id="17" name="Text Placeholder 2">
            <a:extLst>
              <a:ext uri="{FF2B5EF4-FFF2-40B4-BE49-F238E27FC236}">
                <a16:creationId xmlns:a16="http://schemas.microsoft.com/office/drawing/2014/main" id="{77DEA494-CDFE-4F05-367C-8A7355B159C0}"/>
              </a:ext>
            </a:extLst>
          </p:cNvPr>
          <p:cNvSpPr txBox="1">
            <a:spLocks/>
          </p:cNvSpPr>
          <p:nvPr/>
        </p:nvSpPr>
        <p:spPr>
          <a:xfrm>
            <a:off x="480622" y="2388628"/>
            <a:ext cx="7886700" cy="792722"/>
          </a:xfrm>
          <a:prstGeom prst="rect">
            <a:avLst/>
          </a:prstGeom>
        </p:spPr>
        <p:txBody>
          <a:bodyPr vert="horz" lIns="68580" tIns="34290" rIns="68580" bIns="34290" rtlCol="0" anchor="t">
            <a:normAutofit/>
          </a:bodyPr>
          <a:lstStyle>
            <a:lvl1pPr marL="0" indent="0" algn="l" defTabSz="685800" rtl="0" eaLnBrk="1" latinLnBrk="0" hangingPunct="1">
              <a:spcBef>
                <a:spcPct val="20000"/>
              </a:spcBef>
              <a:buClr>
                <a:schemeClr val="accent1"/>
              </a:buClr>
              <a:buFont typeface="Arial" pitchFamily="34" charset="0"/>
              <a:buNone/>
              <a:defRPr sz="2400" kern="1200">
                <a:solidFill>
                  <a:srgbClr val="12121F"/>
                </a:solidFill>
                <a:latin typeface="Calibri" panose="020F0502020204030204" pitchFamily="34" charset="0"/>
                <a:ea typeface="+mn-ea"/>
                <a:cs typeface="Calibri" panose="020F0502020204030204" pitchFamily="34" charset="0"/>
              </a:defRPr>
            </a:lvl1pPr>
            <a:lvl2pPr marL="342900" indent="0" algn="ctr" defTabSz="685800" rtl="0" eaLnBrk="1" latinLnBrk="0" hangingPunct="1">
              <a:spcBef>
                <a:spcPct val="20000"/>
              </a:spcBef>
              <a:buClr>
                <a:schemeClr val="accent2"/>
              </a:buClr>
              <a:buFont typeface="Arial" pitchFamily="34" charset="0"/>
              <a:buNone/>
              <a:defRPr sz="1500" kern="1200">
                <a:solidFill>
                  <a:schemeClr val="tx1">
                    <a:tint val="75000"/>
                  </a:schemeClr>
                </a:solidFill>
                <a:latin typeface="+mn-lt"/>
                <a:ea typeface="+mn-ea"/>
                <a:cs typeface="+mn-cs"/>
              </a:defRPr>
            </a:lvl2pPr>
            <a:lvl3pPr marL="685800" indent="0" algn="ctr" defTabSz="685800" rtl="0" eaLnBrk="1" latinLnBrk="0" hangingPunct="1">
              <a:spcBef>
                <a:spcPct val="20000"/>
              </a:spcBef>
              <a:buClr>
                <a:schemeClr val="accent3"/>
              </a:buClr>
              <a:buFont typeface="Arial" pitchFamily="34" charset="0"/>
              <a:buNone/>
              <a:defRPr sz="1350" kern="1200" baseline="0">
                <a:solidFill>
                  <a:schemeClr val="tx1">
                    <a:tint val="75000"/>
                  </a:schemeClr>
                </a:solidFill>
                <a:latin typeface="+mn-lt"/>
                <a:ea typeface="+mn-ea"/>
                <a:cs typeface="+mn-cs"/>
              </a:defRPr>
            </a:lvl3pPr>
            <a:lvl4pPr marL="1028700" indent="0" algn="ctr" defTabSz="685800" rtl="0" eaLnBrk="1" latinLnBrk="0" hangingPunct="1">
              <a:spcBef>
                <a:spcPct val="20000"/>
              </a:spcBef>
              <a:buClr>
                <a:schemeClr val="accent4"/>
              </a:buClr>
              <a:buFont typeface="Arial" pitchFamily="34" charset="0"/>
              <a:buNone/>
              <a:defRPr sz="1200" kern="1200">
                <a:solidFill>
                  <a:schemeClr val="tx1">
                    <a:tint val="75000"/>
                  </a:schemeClr>
                </a:solidFill>
                <a:latin typeface="+mn-lt"/>
                <a:ea typeface="+mn-ea"/>
                <a:cs typeface="+mn-cs"/>
              </a:defRPr>
            </a:lvl4pPr>
            <a:lvl5pPr marL="1371600" indent="0" algn="ctr" defTabSz="685800" rtl="0" eaLnBrk="1" latinLnBrk="0" hangingPunct="1">
              <a:spcBef>
                <a:spcPct val="20000"/>
              </a:spcBef>
              <a:buClr>
                <a:schemeClr val="accent5"/>
              </a:buClr>
              <a:buFont typeface="Arial" pitchFamily="34" charset="0"/>
              <a:buNone/>
              <a:defRPr sz="1050" kern="1200" baseline="0">
                <a:solidFill>
                  <a:schemeClr val="tx1">
                    <a:tint val="75000"/>
                  </a:schemeClr>
                </a:solidFill>
                <a:latin typeface="+mn-lt"/>
                <a:ea typeface="+mn-ea"/>
                <a:cs typeface="+mn-cs"/>
              </a:defRPr>
            </a:lvl5pPr>
            <a:lvl6pPr marL="1714500" indent="0" algn="ctr" defTabSz="685800" rtl="0" eaLnBrk="1" latinLnBrk="0" hangingPunct="1">
              <a:spcBef>
                <a:spcPct val="20000"/>
              </a:spcBef>
              <a:buClr>
                <a:schemeClr val="accent1"/>
              </a:buClr>
              <a:buFont typeface="Arial" pitchFamily="34" charset="0"/>
              <a:buNone/>
              <a:defRPr sz="1050" kern="1200" baseline="0">
                <a:solidFill>
                  <a:schemeClr val="tx1">
                    <a:tint val="75000"/>
                  </a:schemeClr>
                </a:solidFill>
                <a:latin typeface="+mn-lt"/>
                <a:ea typeface="+mn-ea"/>
                <a:cs typeface="+mn-cs"/>
              </a:defRPr>
            </a:lvl6pPr>
            <a:lvl7pPr marL="2057400" indent="0" algn="ctr" defTabSz="685800" rtl="0" eaLnBrk="1" latinLnBrk="0" hangingPunct="1">
              <a:spcBef>
                <a:spcPct val="20000"/>
              </a:spcBef>
              <a:buClr>
                <a:schemeClr val="accent2"/>
              </a:buClr>
              <a:buFont typeface="Arial" pitchFamily="34" charset="0"/>
              <a:buNone/>
              <a:defRPr sz="1050" kern="1200">
                <a:solidFill>
                  <a:schemeClr val="tx1">
                    <a:tint val="75000"/>
                  </a:schemeClr>
                </a:solidFill>
                <a:latin typeface="+mn-lt"/>
                <a:ea typeface="+mn-ea"/>
                <a:cs typeface="+mn-cs"/>
              </a:defRPr>
            </a:lvl7pPr>
            <a:lvl8pPr marL="2400300" indent="0" algn="ctr" defTabSz="685800" rtl="0" eaLnBrk="1" latinLnBrk="0" hangingPunct="1">
              <a:spcBef>
                <a:spcPct val="20000"/>
              </a:spcBef>
              <a:buClr>
                <a:schemeClr val="accent3"/>
              </a:buClr>
              <a:buFont typeface="Arial" pitchFamily="34" charset="0"/>
              <a:buNone/>
              <a:defRPr sz="1050" kern="1200">
                <a:solidFill>
                  <a:schemeClr val="tx1">
                    <a:tint val="75000"/>
                  </a:schemeClr>
                </a:solidFill>
                <a:latin typeface="+mn-lt"/>
                <a:ea typeface="+mn-ea"/>
                <a:cs typeface="+mn-cs"/>
              </a:defRPr>
            </a:lvl8pPr>
            <a:lvl9pPr marL="2743200" indent="0" algn="ctr" defTabSz="685800" rtl="0" eaLnBrk="1" latinLnBrk="0" hangingPunct="1">
              <a:spcBef>
                <a:spcPct val="20000"/>
              </a:spcBef>
              <a:buClr>
                <a:schemeClr val="accent4"/>
              </a:buClr>
              <a:buFont typeface="Arial" pitchFamily="34" charset="0"/>
              <a:buNone/>
              <a:defRPr sz="1050" kern="1200">
                <a:solidFill>
                  <a:schemeClr val="tx1">
                    <a:tint val="75000"/>
                  </a:schemeClr>
                </a:solidFill>
                <a:latin typeface="+mn-lt"/>
                <a:ea typeface="+mn-ea"/>
                <a:cs typeface="+mn-cs"/>
              </a:defRPr>
            </a:lvl9pPr>
          </a:lstStyle>
          <a:p>
            <a:r>
              <a:rPr lang="en-US" spc="300">
                <a:solidFill>
                  <a:schemeClr val="tx1"/>
                </a:solidFill>
              </a:rPr>
              <a:t>A BLUEPRINT FOR STRATEGIC LEADERSHIP</a:t>
            </a:r>
          </a:p>
        </p:txBody>
      </p:sp>
      <p:sp>
        <p:nvSpPr>
          <p:cNvPr id="18" name="Title 3">
            <a:extLst>
              <a:ext uri="{FF2B5EF4-FFF2-40B4-BE49-F238E27FC236}">
                <a16:creationId xmlns:a16="http://schemas.microsoft.com/office/drawing/2014/main" id="{1123C5A9-2212-6FA8-7CF2-302B4DE54A4C}"/>
              </a:ext>
            </a:extLst>
          </p:cNvPr>
          <p:cNvSpPr txBox="1">
            <a:spLocks/>
          </p:cNvSpPr>
          <p:nvPr/>
        </p:nvSpPr>
        <p:spPr>
          <a:xfrm>
            <a:off x="446894" y="291702"/>
            <a:ext cx="7886700" cy="2139553"/>
          </a:xfrm>
          <a:prstGeom prst="rect">
            <a:avLst/>
          </a:prstGeom>
        </p:spPr>
        <p:txBody>
          <a:bodyPr vert="horz" lIns="91440" tIns="45720" rIns="91440" bIns="45720" rtlCol="0" anchor="b">
            <a:noAutofit/>
          </a:bodyPr>
          <a:lstStyle>
            <a:lvl1pPr algn="l" defTabSz="685800" rtl="0" eaLnBrk="1" latinLnBrk="0" hangingPunct="1">
              <a:spcBef>
                <a:spcPct val="0"/>
              </a:spcBef>
              <a:buNone/>
              <a:defRPr sz="4800" kern="1200" cap="none" spc="-75" baseline="0">
                <a:ln>
                  <a:noFill/>
                </a:ln>
                <a:solidFill>
                  <a:srgbClr val="12121F"/>
                </a:solidFill>
                <a:effectLst/>
                <a:latin typeface="Oswald SemiBold" panose="00000700000000000000" pitchFamily="2" charset="0"/>
                <a:ea typeface="+mj-ea"/>
                <a:cs typeface="+mj-cs"/>
              </a:defRPr>
            </a:lvl1pPr>
          </a:lstStyle>
          <a:p>
            <a:r>
              <a:rPr lang="en-US">
                <a:solidFill>
                  <a:schemeClr val="tx1"/>
                </a:solidFill>
                <a:latin typeface="Oswald SemiBold"/>
              </a:rPr>
              <a:t>EMPOWERING YOUR GUARDIANS</a:t>
            </a:r>
            <a:endParaRPr lang="en-US">
              <a:solidFill>
                <a:schemeClr val="tx1"/>
              </a:solidFill>
            </a:endParaRPr>
          </a:p>
        </p:txBody>
      </p:sp>
      <p:pic>
        <p:nvPicPr>
          <p:cNvPr id="19" name="Picture 18">
            <a:extLst>
              <a:ext uri="{FF2B5EF4-FFF2-40B4-BE49-F238E27FC236}">
                <a16:creationId xmlns:a16="http://schemas.microsoft.com/office/drawing/2014/main" id="{2EC73305-977B-F376-38B7-9A1158A208E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241" y="-40248"/>
            <a:ext cx="9235441" cy="792722"/>
          </a:xfrm>
          <a:prstGeom prst="rect">
            <a:avLst/>
          </a:prstGeom>
        </p:spPr>
      </p:pic>
      <p:sp>
        <p:nvSpPr>
          <p:cNvPr id="20" name="Title 1">
            <a:extLst>
              <a:ext uri="{FF2B5EF4-FFF2-40B4-BE49-F238E27FC236}">
                <a16:creationId xmlns:a16="http://schemas.microsoft.com/office/drawing/2014/main" id="{E9A98C9D-6A96-34D0-C4AA-D62BF464AA76}"/>
              </a:ext>
            </a:extLst>
          </p:cNvPr>
          <p:cNvSpPr txBox="1">
            <a:spLocks/>
          </p:cNvSpPr>
          <p:nvPr/>
        </p:nvSpPr>
        <p:spPr>
          <a:xfrm>
            <a:off x="1752600" y="-1447800"/>
            <a:ext cx="7391398" cy="2228850"/>
          </a:xfrm>
          <a:prstGeom prst="rect">
            <a:avLst/>
          </a:prstGeom>
        </p:spPr>
        <p:txBody>
          <a:bodyPr vert="horz" lIns="91440" tIns="45720" rIns="91440" bIns="45720" rtlCol="0" anchor="b">
            <a:noAutofit/>
          </a:bodyPr>
          <a:lstStyle>
            <a:lvl1pPr algn="l" defTabSz="685800" rtl="0" eaLnBrk="1" latinLnBrk="0" hangingPunct="1">
              <a:spcBef>
                <a:spcPct val="0"/>
              </a:spcBef>
              <a:buNone/>
              <a:defRPr sz="4800" kern="1200" cap="none" spc="-75" baseline="0">
                <a:ln>
                  <a:noFill/>
                </a:ln>
                <a:solidFill>
                  <a:srgbClr val="12121F"/>
                </a:solidFill>
                <a:effectLst/>
                <a:latin typeface="Oswald SemiBold" panose="00000700000000000000" pitchFamily="2" charset="0"/>
                <a:ea typeface="+mj-ea"/>
                <a:cs typeface="+mj-cs"/>
              </a:defRPr>
            </a:lvl1pPr>
          </a:lstStyle>
          <a:p>
            <a:r>
              <a:rPr lang="en-US" b="1">
                <a:solidFill>
                  <a:schemeClr val="bg1"/>
                </a:solidFill>
              </a:rPr>
              <a:t>2025</a:t>
            </a:r>
            <a:r>
              <a:rPr lang="en-US">
                <a:solidFill>
                  <a:schemeClr val="bg1"/>
                </a:solidFill>
              </a:rPr>
              <a:t> </a:t>
            </a:r>
            <a:r>
              <a:rPr lang="en-US" b="1">
                <a:solidFill>
                  <a:schemeClr val="bg1"/>
                </a:solidFill>
              </a:rPr>
              <a:t>Annual Conference</a:t>
            </a:r>
          </a:p>
        </p:txBody>
      </p:sp>
    </p:spTree>
    <p:extLst>
      <p:ext uri="{BB962C8B-B14F-4D97-AF65-F5344CB8AC3E}">
        <p14:creationId xmlns:p14="http://schemas.microsoft.com/office/powerpoint/2010/main" val="387093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D9558-5894-87EA-E596-37E7E027B2D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FA4576F-A97E-42DD-A939-B757BFE158F0}"/>
              </a:ext>
            </a:extLst>
          </p:cNvPr>
          <p:cNvSpPr>
            <a:spLocks noGrp="1"/>
          </p:cNvSpPr>
          <p:nvPr>
            <p:ph type="sldNum" sz="quarter" idx="4"/>
          </p:nvPr>
        </p:nvSpPr>
        <p:spPr/>
        <p:txBody>
          <a:bodyPr/>
          <a:lstStyle/>
          <a:p>
            <a:fld id="{891C554B-0DB2-8C43-9B67-3B0F5D3AA45D}" type="slidenum">
              <a:rPr lang="en-US" smtClean="0"/>
              <a:pPr/>
              <a:t>20</a:t>
            </a:fld>
            <a:endParaRPr lang="en-US"/>
          </a:p>
        </p:txBody>
      </p:sp>
      <p:sp>
        <p:nvSpPr>
          <p:cNvPr id="10" name="TextBox 9">
            <a:extLst>
              <a:ext uri="{FF2B5EF4-FFF2-40B4-BE49-F238E27FC236}">
                <a16:creationId xmlns:a16="http://schemas.microsoft.com/office/drawing/2014/main" id="{87ECCF54-D160-5BD3-F321-5CC7DBD63447}"/>
              </a:ext>
            </a:extLst>
          </p:cNvPr>
          <p:cNvSpPr txBox="1"/>
          <p:nvPr/>
        </p:nvSpPr>
        <p:spPr>
          <a:xfrm>
            <a:off x="1143001" y="1417243"/>
            <a:ext cx="1143000" cy="461665"/>
          </a:xfrm>
          <a:prstGeom prst="rect">
            <a:avLst/>
          </a:prstGeom>
          <a:noFill/>
        </p:spPr>
        <p:txBody>
          <a:bodyPr wrap="square" rtlCol="0">
            <a:spAutoFit/>
          </a:bodyPr>
          <a:lstStyle/>
          <a:p>
            <a:r>
              <a:rPr lang="en-US" sz="2400">
                <a:solidFill>
                  <a:schemeClr val="bg1"/>
                </a:solidFill>
                <a:latin typeface="Oswald Heavy" panose="02000903000000000000" pitchFamily="2" charset="0"/>
              </a:rPr>
              <a:t>INVEST</a:t>
            </a:r>
          </a:p>
        </p:txBody>
      </p:sp>
      <p:sp>
        <p:nvSpPr>
          <p:cNvPr id="16" name="TextBox 15">
            <a:extLst>
              <a:ext uri="{FF2B5EF4-FFF2-40B4-BE49-F238E27FC236}">
                <a16:creationId xmlns:a16="http://schemas.microsoft.com/office/drawing/2014/main" id="{8BCCD918-D775-4BF0-9604-7889DF432F5B}"/>
              </a:ext>
            </a:extLst>
          </p:cNvPr>
          <p:cNvSpPr txBox="1"/>
          <p:nvPr/>
        </p:nvSpPr>
        <p:spPr>
          <a:xfrm>
            <a:off x="251792" y="2638266"/>
            <a:ext cx="2796207" cy="1169551"/>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600">
                <a:solidFill>
                  <a:schemeClr val="bg1"/>
                </a:solidFill>
                <a:latin typeface="Calibri" panose="020F0502020204030204" pitchFamily="34" charset="0"/>
                <a:cs typeface="Calibri" panose="020F0502020204030204" pitchFamily="34" charset="0"/>
              </a:rPr>
              <a:t>Acquire the language</a:t>
            </a:r>
          </a:p>
          <a:p>
            <a:pPr marL="285750" indent="-285750">
              <a:spcBef>
                <a:spcPts val="600"/>
              </a:spcBef>
              <a:spcAft>
                <a:spcPts val="600"/>
              </a:spcAft>
              <a:buFont typeface="Arial" panose="020B0604020202020204" pitchFamily="34" charset="0"/>
              <a:buChar char="•"/>
            </a:pPr>
            <a:r>
              <a:rPr lang="en-US" sz="1600">
                <a:solidFill>
                  <a:schemeClr val="bg1"/>
                </a:solidFill>
                <a:latin typeface="Calibri" panose="020F0502020204030204" pitchFamily="34" charset="0"/>
                <a:cs typeface="Calibri" panose="020F0502020204030204" pitchFamily="34" charset="0"/>
              </a:rPr>
              <a:t>Learn to look</a:t>
            </a:r>
          </a:p>
          <a:p>
            <a:pPr marL="285750" indent="-285750">
              <a:spcBef>
                <a:spcPts val="600"/>
              </a:spcBef>
              <a:spcAft>
                <a:spcPts val="600"/>
              </a:spcAft>
              <a:buFont typeface="Arial" panose="020B0604020202020204" pitchFamily="34" charset="0"/>
              <a:buChar char="•"/>
            </a:pPr>
            <a:r>
              <a:rPr lang="en-US" sz="1600">
                <a:solidFill>
                  <a:schemeClr val="bg1"/>
                </a:solidFill>
                <a:latin typeface="Calibri" panose="020F0502020204030204" pitchFamily="34" charset="0"/>
                <a:cs typeface="Calibri" panose="020F0502020204030204" pitchFamily="34" charset="0"/>
              </a:rPr>
              <a:t>Build talent into strength</a:t>
            </a:r>
          </a:p>
        </p:txBody>
      </p:sp>
      <p:sp>
        <p:nvSpPr>
          <p:cNvPr id="30" name="Rectangle 29">
            <a:extLst>
              <a:ext uri="{FF2B5EF4-FFF2-40B4-BE49-F238E27FC236}">
                <a16:creationId xmlns:a16="http://schemas.microsoft.com/office/drawing/2014/main" id="{194965FF-C152-B9E8-2AD3-9D44B8B7FFBC}"/>
              </a:ext>
            </a:extLst>
          </p:cNvPr>
          <p:cNvSpPr/>
          <p:nvPr/>
        </p:nvSpPr>
        <p:spPr>
          <a:xfrm>
            <a:off x="-25506" y="-6153"/>
            <a:ext cx="4713197" cy="4857750"/>
          </a:xfrm>
          <a:prstGeom prst="rect">
            <a:avLst/>
          </a:prstGeom>
          <a:solidFill>
            <a:srgbClr val="5D9E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0A0A0A"/>
              </a:solidFill>
            </a:endParaRPr>
          </a:p>
        </p:txBody>
      </p:sp>
      <p:sp>
        <p:nvSpPr>
          <p:cNvPr id="35" name="TextBox 10">
            <a:extLst>
              <a:ext uri="{FF2B5EF4-FFF2-40B4-BE49-F238E27FC236}">
                <a16:creationId xmlns:a16="http://schemas.microsoft.com/office/drawing/2014/main" id="{DA03ED0F-5FD9-5202-0348-D5D86079FDB3}"/>
              </a:ext>
            </a:extLst>
          </p:cNvPr>
          <p:cNvSpPr txBox="1"/>
          <p:nvPr/>
        </p:nvSpPr>
        <p:spPr>
          <a:xfrm>
            <a:off x="433946" y="474525"/>
            <a:ext cx="3794295" cy="3908699"/>
          </a:xfrm>
          <a:prstGeom prst="rect">
            <a:avLst/>
          </a:prstGeom>
        </p:spPr>
        <p:txBody>
          <a:bodyPr wrap="square" lIns="0" tIns="0" rIns="0" bIns="0" rtlCol="0" anchor="t">
            <a:spAutoFit/>
          </a:bodyPr>
          <a:lstStyle>
            <a:defPPr>
              <a:defRPr lang="en-US"/>
            </a:defPPr>
            <a:lvl1pPr defTabSz="685800">
              <a:lnSpc>
                <a:spcPts val="6158"/>
              </a:lnSpc>
              <a:spcBef>
                <a:spcPct val="0"/>
              </a:spcBef>
              <a:defRPr sz="4800" spc="-75">
                <a:latin typeface="Oswald SemiBold"/>
                <a:ea typeface="+mj-ea"/>
                <a:cs typeface="+mj-cs"/>
              </a:defRPr>
            </a:lvl1pPr>
          </a:lstStyle>
          <a:p>
            <a:r>
              <a:rPr lang="en-US">
                <a:solidFill>
                  <a:schemeClr val="bg1"/>
                </a:solidFill>
                <a:effectLst>
                  <a:outerShdw blurRad="38100" dist="38100" dir="2700000" algn="tl">
                    <a:srgbClr val="000000">
                      <a:alpha val="43137"/>
                    </a:srgbClr>
                  </a:outerShdw>
                </a:effectLst>
              </a:rPr>
              <a:t>THE MOST EFFECTIVE LEADERS </a:t>
            </a:r>
            <a:r>
              <a:rPr lang="en-US">
                <a:solidFill>
                  <a:srgbClr val="92D050"/>
                </a:solidFill>
                <a:effectLst>
                  <a:outerShdw blurRad="38100" dist="38100" dir="2700000" algn="tl">
                    <a:srgbClr val="000000">
                      <a:alpha val="43137"/>
                    </a:srgbClr>
                  </a:outerShdw>
                </a:effectLst>
              </a:rPr>
              <a:t>INVEST IN THEIR STRENGTHS</a:t>
            </a:r>
          </a:p>
        </p:txBody>
      </p:sp>
      <p:grpSp>
        <p:nvGrpSpPr>
          <p:cNvPr id="8" name="Group 7">
            <a:extLst>
              <a:ext uri="{FF2B5EF4-FFF2-40B4-BE49-F238E27FC236}">
                <a16:creationId xmlns:a16="http://schemas.microsoft.com/office/drawing/2014/main" id="{93CD99FF-E521-F25B-8910-1BE9D5D76455}"/>
              </a:ext>
            </a:extLst>
          </p:cNvPr>
          <p:cNvGrpSpPr/>
          <p:nvPr/>
        </p:nvGrpSpPr>
        <p:grpSpPr>
          <a:xfrm>
            <a:off x="5529248" y="1310638"/>
            <a:ext cx="2804107" cy="461665"/>
            <a:chOff x="5364596" y="1279590"/>
            <a:chExt cx="2804107" cy="461665"/>
          </a:xfrm>
        </p:grpSpPr>
        <p:sp>
          <p:nvSpPr>
            <p:cNvPr id="21" name="TextBox 20">
              <a:extLst>
                <a:ext uri="{FF2B5EF4-FFF2-40B4-BE49-F238E27FC236}">
                  <a16:creationId xmlns:a16="http://schemas.microsoft.com/office/drawing/2014/main" id="{CC11CA7E-0EE8-BA5E-C703-BFBDE65EF4AD}"/>
                </a:ext>
              </a:extLst>
            </p:cNvPr>
            <p:cNvSpPr txBox="1"/>
            <p:nvPr/>
          </p:nvSpPr>
          <p:spPr>
            <a:xfrm>
              <a:off x="5975411" y="1325756"/>
              <a:ext cx="2193292" cy="369332"/>
            </a:xfrm>
            <a:prstGeom prst="rect">
              <a:avLst/>
            </a:prstGeom>
            <a:noFill/>
          </p:spPr>
          <p:txBody>
            <a:bodyPr wrap="square">
              <a:spAutoFit/>
            </a:bodyPr>
            <a:lstStyle/>
            <a:p>
              <a:r>
                <a:rPr lang="en-US">
                  <a:solidFill>
                    <a:prstClr val="black"/>
                  </a:solidFill>
                  <a:latin typeface="Calibri" panose="020F0502020204030204" pitchFamily="34" charset="0"/>
                  <a:cs typeface="Calibri" panose="020F0502020204030204" pitchFamily="34" charset="0"/>
                </a:rPr>
                <a:t>Learn the language</a:t>
              </a:r>
              <a:endParaRPr lang="en-US" sz="1800">
                <a:solidFill>
                  <a:prstClr val="black"/>
                </a:solidFill>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F66B7492-61BC-B056-8119-56F6EB2D54B3}"/>
                </a:ext>
              </a:extLst>
            </p:cNvPr>
            <p:cNvSpPr txBox="1"/>
            <p:nvPr/>
          </p:nvSpPr>
          <p:spPr>
            <a:xfrm>
              <a:off x="5364596" y="1279590"/>
              <a:ext cx="487921" cy="461665"/>
            </a:xfrm>
            <a:prstGeom prst="rect">
              <a:avLst/>
            </a:prstGeom>
            <a:noFill/>
          </p:spPr>
          <p:txBody>
            <a:bodyPr wrap="square" rtlCol="0">
              <a:spAutoFit/>
            </a:bodyPr>
            <a:lstStyle/>
            <a:p>
              <a:pPr algn="ctr"/>
              <a:r>
                <a:rPr lang="en-US" sz="2400">
                  <a:latin typeface="Oswald SemiBold" panose="00000700000000000000" pitchFamily="2" charset="0"/>
                </a:rPr>
                <a:t>01</a:t>
              </a:r>
            </a:p>
          </p:txBody>
        </p:sp>
        <mc:AlternateContent xmlns:mc="http://schemas.openxmlformats.org/markup-compatibility/2006" xmlns:p14="http://schemas.microsoft.com/office/powerpoint/2010/main">
          <mc:Choice Requires="p14">
            <p:contentPart p14:bwMode="auto" r:id="rId4">
              <p14:nvContentPartPr>
                <p14:cNvPr id="42" name="Ink 41">
                  <a:extLst>
                    <a:ext uri="{FF2B5EF4-FFF2-40B4-BE49-F238E27FC236}">
                      <a16:creationId xmlns:a16="http://schemas.microsoft.com/office/drawing/2014/main" id="{FD72AFE5-E96B-2EDE-B64A-F60B3952AB6A}"/>
                    </a:ext>
                  </a:extLst>
                </p14:cNvPr>
                <p14:cNvContentPartPr/>
                <p14:nvPr/>
              </p14:nvContentPartPr>
              <p14:xfrm rot="13721504">
                <a:off x="5826029" y="1427676"/>
                <a:ext cx="190384" cy="165492"/>
              </p14:xfrm>
            </p:contentPart>
          </mc:Choice>
          <mc:Fallback xmlns="">
            <p:pic>
              <p:nvPicPr>
                <p:cNvPr id="42" name="Ink 41">
                  <a:extLst>
                    <a:ext uri="{FF2B5EF4-FFF2-40B4-BE49-F238E27FC236}">
                      <a16:creationId xmlns:a16="http://schemas.microsoft.com/office/drawing/2014/main" id="{FD72AFE5-E96B-2EDE-B64A-F60B3952AB6A}"/>
                    </a:ext>
                  </a:extLst>
                </p:cNvPr>
                <p:cNvPicPr/>
                <p:nvPr/>
              </p:nvPicPr>
              <p:blipFill>
                <a:blip r:embed="rId5"/>
                <a:stretch>
                  <a:fillRect/>
                </a:stretch>
              </p:blipFill>
              <p:spPr>
                <a:xfrm rot="13721504">
                  <a:off x="5813456" y="1415084"/>
                  <a:ext cx="215529" cy="190676"/>
                </a:xfrm>
                <a:prstGeom prst="rect">
                  <a:avLst/>
                </a:prstGeom>
              </p:spPr>
            </p:pic>
          </mc:Fallback>
        </mc:AlternateContent>
      </p:grpSp>
      <p:grpSp>
        <p:nvGrpSpPr>
          <p:cNvPr id="9" name="Group 8">
            <a:extLst>
              <a:ext uri="{FF2B5EF4-FFF2-40B4-BE49-F238E27FC236}">
                <a16:creationId xmlns:a16="http://schemas.microsoft.com/office/drawing/2014/main" id="{F4FAF6D5-7162-2124-9BD5-0F71A4E6E85E}"/>
              </a:ext>
            </a:extLst>
          </p:cNvPr>
          <p:cNvGrpSpPr/>
          <p:nvPr/>
        </p:nvGrpSpPr>
        <p:grpSpPr>
          <a:xfrm>
            <a:off x="5512044" y="2328395"/>
            <a:ext cx="2152769" cy="461665"/>
            <a:chOff x="5347392" y="2297347"/>
            <a:chExt cx="2152769" cy="461665"/>
          </a:xfrm>
        </p:grpSpPr>
        <p:sp>
          <p:nvSpPr>
            <p:cNvPr id="44" name="TextBox 43">
              <a:extLst>
                <a:ext uri="{FF2B5EF4-FFF2-40B4-BE49-F238E27FC236}">
                  <a16:creationId xmlns:a16="http://schemas.microsoft.com/office/drawing/2014/main" id="{BCD626EA-A137-F3DD-900E-195BF3821FE2}"/>
                </a:ext>
              </a:extLst>
            </p:cNvPr>
            <p:cNvSpPr txBox="1"/>
            <p:nvPr/>
          </p:nvSpPr>
          <p:spPr>
            <a:xfrm>
              <a:off x="5975411" y="2338844"/>
              <a:ext cx="1524750" cy="369332"/>
            </a:xfrm>
            <a:prstGeom prst="rect">
              <a:avLst/>
            </a:prstGeom>
            <a:noFill/>
          </p:spPr>
          <p:txBody>
            <a:bodyPr wrap="square">
              <a:spAutoFit/>
            </a:bodyPr>
            <a:lstStyle/>
            <a:p>
              <a:r>
                <a:rPr lang="en-US">
                  <a:solidFill>
                    <a:prstClr val="black"/>
                  </a:solidFill>
                  <a:latin typeface="Calibri" panose="020F0502020204030204" pitchFamily="34" charset="0"/>
                  <a:cs typeface="Calibri" panose="020F0502020204030204" pitchFamily="34" charset="0"/>
                </a:rPr>
                <a:t>Learn to look</a:t>
              </a:r>
              <a:endParaRPr lang="en-US" sz="1800">
                <a:solidFill>
                  <a:prstClr val="black"/>
                </a:solidFill>
                <a:latin typeface="Calibri" panose="020F0502020204030204" pitchFamily="34" charset="0"/>
                <a:cs typeface="Calibri" panose="020F0502020204030204" pitchFamily="34" charset="0"/>
              </a:endParaRPr>
            </a:p>
          </p:txBody>
        </p:sp>
        <p:sp>
          <p:nvSpPr>
            <p:cNvPr id="43" name="TextBox 42">
              <a:extLst>
                <a:ext uri="{FF2B5EF4-FFF2-40B4-BE49-F238E27FC236}">
                  <a16:creationId xmlns:a16="http://schemas.microsoft.com/office/drawing/2014/main" id="{D7B19898-2480-E063-C09B-7BF8129FD175}"/>
                </a:ext>
              </a:extLst>
            </p:cNvPr>
            <p:cNvSpPr txBox="1"/>
            <p:nvPr/>
          </p:nvSpPr>
          <p:spPr>
            <a:xfrm>
              <a:off x="5347392" y="2297347"/>
              <a:ext cx="522329" cy="461665"/>
            </a:xfrm>
            <a:prstGeom prst="rect">
              <a:avLst/>
            </a:prstGeom>
            <a:noFill/>
          </p:spPr>
          <p:txBody>
            <a:bodyPr wrap="square" rtlCol="0">
              <a:spAutoFit/>
            </a:bodyPr>
            <a:lstStyle/>
            <a:p>
              <a:pPr algn="ctr"/>
              <a:r>
                <a:rPr lang="en-US" sz="2400">
                  <a:latin typeface="Oswald SemiBold" panose="00000700000000000000" pitchFamily="2" charset="0"/>
                </a:rPr>
                <a:t>02</a:t>
              </a:r>
            </a:p>
          </p:txBody>
        </p:sp>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F9EE9B5A-F2F7-9C6F-CF37-0749090EAA77}"/>
                    </a:ext>
                  </a:extLst>
                </p14:cNvPr>
                <p14:cNvContentPartPr/>
                <p14:nvPr/>
              </p14:nvContentPartPr>
              <p14:xfrm rot="13721504">
                <a:off x="5826028" y="2435315"/>
                <a:ext cx="190384" cy="165492"/>
              </p14:xfrm>
            </p:contentPart>
          </mc:Choice>
          <mc:Fallback xmlns="">
            <p:pic>
              <p:nvPicPr>
                <p:cNvPr id="6" name="Ink 5">
                  <a:extLst>
                    <a:ext uri="{FF2B5EF4-FFF2-40B4-BE49-F238E27FC236}">
                      <a16:creationId xmlns:a16="http://schemas.microsoft.com/office/drawing/2014/main" id="{F9EE9B5A-F2F7-9C6F-CF37-0749090EAA77}"/>
                    </a:ext>
                  </a:extLst>
                </p:cNvPr>
                <p:cNvPicPr/>
                <p:nvPr/>
              </p:nvPicPr>
              <p:blipFill>
                <a:blip r:embed="rId5"/>
                <a:stretch>
                  <a:fillRect/>
                </a:stretch>
              </p:blipFill>
              <p:spPr>
                <a:xfrm rot="13721504">
                  <a:off x="5813455" y="2422723"/>
                  <a:ext cx="215529" cy="190676"/>
                </a:xfrm>
                <a:prstGeom prst="rect">
                  <a:avLst/>
                </a:prstGeom>
              </p:spPr>
            </p:pic>
          </mc:Fallback>
        </mc:AlternateContent>
      </p:grpSp>
      <p:grpSp>
        <p:nvGrpSpPr>
          <p:cNvPr id="11" name="Group 10">
            <a:extLst>
              <a:ext uri="{FF2B5EF4-FFF2-40B4-BE49-F238E27FC236}">
                <a16:creationId xmlns:a16="http://schemas.microsoft.com/office/drawing/2014/main" id="{44A6AF8C-3E7A-4933-EB26-3F9AF8D80342}"/>
              </a:ext>
            </a:extLst>
          </p:cNvPr>
          <p:cNvGrpSpPr/>
          <p:nvPr/>
        </p:nvGrpSpPr>
        <p:grpSpPr>
          <a:xfrm>
            <a:off x="5512044" y="3346152"/>
            <a:ext cx="3198010" cy="461665"/>
            <a:chOff x="5347392" y="3315104"/>
            <a:chExt cx="3198010" cy="461665"/>
          </a:xfrm>
        </p:grpSpPr>
        <p:sp>
          <p:nvSpPr>
            <p:cNvPr id="47" name="TextBox 46">
              <a:extLst>
                <a:ext uri="{FF2B5EF4-FFF2-40B4-BE49-F238E27FC236}">
                  <a16:creationId xmlns:a16="http://schemas.microsoft.com/office/drawing/2014/main" id="{68FAD358-DCE8-D5F3-5825-384D3A7B2CD4}"/>
                </a:ext>
              </a:extLst>
            </p:cNvPr>
            <p:cNvSpPr txBox="1"/>
            <p:nvPr/>
          </p:nvSpPr>
          <p:spPr>
            <a:xfrm>
              <a:off x="5975411" y="3361270"/>
              <a:ext cx="2569991" cy="369332"/>
            </a:xfrm>
            <a:prstGeom prst="rect">
              <a:avLst/>
            </a:prstGeom>
            <a:noFill/>
          </p:spPr>
          <p:txBody>
            <a:bodyPr wrap="square">
              <a:spAutoFit/>
            </a:bodyPr>
            <a:lstStyle/>
            <a:p>
              <a:r>
                <a:rPr lang="en-US">
                  <a:solidFill>
                    <a:prstClr val="black"/>
                  </a:solidFill>
                  <a:latin typeface="Calibri" panose="020F0502020204030204" pitchFamily="34" charset="0"/>
                  <a:cs typeface="Calibri" panose="020F0502020204030204" pitchFamily="34" charset="0"/>
                </a:rPr>
                <a:t>Build talent into strength</a:t>
              </a:r>
              <a:endParaRPr lang="en-US" sz="1800">
                <a:solidFill>
                  <a:prstClr val="black"/>
                </a:solidFill>
                <a:latin typeface="Calibri" panose="020F0502020204030204" pitchFamily="34" charset="0"/>
                <a:cs typeface="Calibri" panose="020F0502020204030204" pitchFamily="34" charset="0"/>
              </a:endParaRPr>
            </a:p>
          </p:txBody>
        </p:sp>
        <p:sp>
          <p:nvSpPr>
            <p:cNvPr id="46" name="TextBox 45">
              <a:extLst>
                <a:ext uri="{FF2B5EF4-FFF2-40B4-BE49-F238E27FC236}">
                  <a16:creationId xmlns:a16="http://schemas.microsoft.com/office/drawing/2014/main" id="{23E02EA8-43A0-CFBC-DE8D-76DBF6FBDCE7}"/>
                </a:ext>
              </a:extLst>
            </p:cNvPr>
            <p:cNvSpPr txBox="1"/>
            <p:nvPr/>
          </p:nvSpPr>
          <p:spPr>
            <a:xfrm>
              <a:off x="5347392" y="3315104"/>
              <a:ext cx="522329" cy="461665"/>
            </a:xfrm>
            <a:prstGeom prst="rect">
              <a:avLst/>
            </a:prstGeom>
            <a:noFill/>
          </p:spPr>
          <p:txBody>
            <a:bodyPr wrap="square" rtlCol="0">
              <a:spAutoFit/>
            </a:bodyPr>
            <a:lstStyle/>
            <a:p>
              <a:pPr algn="ctr"/>
              <a:r>
                <a:rPr lang="en-US" sz="2400">
                  <a:latin typeface="Oswald SemiBold" panose="00000700000000000000" pitchFamily="2" charset="0"/>
                </a:rPr>
                <a:t>03</a:t>
              </a:r>
            </a:p>
          </p:txBody>
        </p:sp>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A0E1B9C8-1C5C-13B7-56FB-9D46F82ACC28}"/>
                    </a:ext>
                  </a:extLst>
                </p14:cNvPr>
                <p14:cNvContentPartPr/>
                <p14:nvPr/>
              </p14:nvContentPartPr>
              <p14:xfrm rot="13721504">
                <a:off x="5826029" y="3445052"/>
                <a:ext cx="190384" cy="165492"/>
              </p14:xfrm>
            </p:contentPart>
          </mc:Choice>
          <mc:Fallback xmlns="">
            <p:pic>
              <p:nvPicPr>
                <p:cNvPr id="7" name="Ink 6">
                  <a:extLst>
                    <a:ext uri="{FF2B5EF4-FFF2-40B4-BE49-F238E27FC236}">
                      <a16:creationId xmlns:a16="http://schemas.microsoft.com/office/drawing/2014/main" id="{A0E1B9C8-1C5C-13B7-56FB-9D46F82ACC28}"/>
                    </a:ext>
                  </a:extLst>
                </p:cNvPr>
                <p:cNvPicPr/>
                <p:nvPr/>
              </p:nvPicPr>
              <p:blipFill>
                <a:blip r:embed="rId5"/>
                <a:stretch>
                  <a:fillRect/>
                </a:stretch>
              </p:blipFill>
              <p:spPr>
                <a:xfrm rot="13721504">
                  <a:off x="5813456" y="3432460"/>
                  <a:ext cx="215529" cy="190676"/>
                </a:xfrm>
                <a:prstGeom prst="rect">
                  <a:avLst/>
                </a:prstGeom>
              </p:spPr>
            </p:pic>
          </mc:Fallback>
        </mc:AlternateContent>
      </p:grpSp>
    </p:spTree>
    <p:extLst>
      <p:ext uri="{BB962C8B-B14F-4D97-AF65-F5344CB8AC3E}">
        <p14:creationId xmlns:p14="http://schemas.microsoft.com/office/powerpoint/2010/main" val="36385972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1E6835-2627-3DEA-7D59-D4A2C4DBDB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23552A-7E0A-632A-558B-D287FDACEA01}"/>
              </a:ext>
            </a:extLst>
          </p:cNvPr>
          <p:cNvSpPr>
            <a:spLocks noGrp="1"/>
          </p:cNvSpPr>
          <p:nvPr>
            <p:ph type="title"/>
          </p:nvPr>
        </p:nvSpPr>
        <p:spPr>
          <a:xfrm>
            <a:off x="228600" y="205979"/>
            <a:ext cx="8686800" cy="801889"/>
          </a:xfrm>
        </p:spPr>
        <p:txBody>
          <a:bodyPr/>
          <a:lstStyle/>
          <a:p>
            <a:r>
              <a:rPr lang="en-US"/>
              <a:t>THE MOST EFFECTIVE LEADERS</a:t>
            </a:r>
          </a:p>
        </p:txBody>
      </p:sp>
      <p:sp>
        <p:nvSpPr>
          <p:cNvPr id="3" name="Slide Number Placeholder 2">
            <a:extLst>
              <a:ext uri="{FF2B5EF4-FFF2-40B4-BE49-F238E27FC236}">
                <a16:creationId xmlns:a16="http://schemas.microsoft.com/office/drawing/2014/main" id="{3CFF3A2A-5535-AA89-9F83-78D8BA9034B0}"/>
              </a:ext>
            </a:extLst>
          </p:cNvPr>
          <p:cNvSpPr>
            <a:spLocks noGrp="1"/>
          </p:cNvSpPr>
          <p:nvPr>
            <p:ph type="sldNum" sz="quarter" idx="4"/>
          </p:nvPr>
        </p:nvSpPr>
        <p:spPr/>
        <p:txBody>
          <a:bodyPr/>
          <a:lstStyle/>
          <a:p>
            <a:fld id="{891C554B-0DB2-8C43-9B67-3B0F5D3AA45D}" type="slidenum">
              <a:rPr lang="en-US" smtClean="0"/>
              <a:pPr/>
              <a:t>21</a:t>
            </a:fld>
            <a:endParaRPr lang="en-US"/>
          </a:p>
        </p:txBody>
      </p:sp>
      <p:sp>
        <p:nvSpPr>
          <p:cNvPr id="4" name="Rectangle: Rounded Corners 3">
            <a:extLst>
              <a:ext uri="{FF2B5EF4-FFF2-40B4-BE49-F238E27FC236}">
                <a16:creationId xmlns:a16="http://schemas.microsoft.com/office/drawing/2014/main" id="{2A03D3E7-3689-E1D2-E41F-A2E46BA070E5}"/>
              </a:ext>
            </a:extLst>
          </p:cNvPr>
          <p:cNvSpPr/>
          <p:nvPr/>
        </p:nvSpPr>
        <p:spPr>
          <a:xfrm>
            <a:off x="228600" y="1119810"/>
            <a:ext cx="2590800" cy="3505200"/>
          </a:xfrm>
          <a:prstGeom prst="roundRect">
            <a:avLst/>
          </a:prstGeom>
          <a:solidFill>
            <a:schemeClr val="tx1">
              <a:alpha val="40000"/>
            </a:schemeClr>
          </a:solidFill>
          <a:ln w="76200">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A181CE6-4ACB-0E95-DDA2-2B12D478713B}"/>
              </a:ext>
            </a:extLst>
          </p:cNvPr>
          <p:cNvSpPr/>
          <p:nvPr/>
        </p:nvSpPr>
        <p:spPr>
          <a:xfrm>
            <a:off x="6324600" y="1123950"/>
            <a:ext cx="2590800" cy="3501058"/>
          </a:xfrm>
          <a:prstGeom prst="roundRect">
            <a:avLst/>
          </a:prstGeom>
          <a:solidFill>
            <a:srgbClr val="91C355">
              <a:alpha val="40000"/>
            </a:srgbClr>
          </a:solidFill>
          <a:ln>
            <a:solidFill>
              <a:srgbClr val="91C355">
                <a:alpha val="0"/>
              </a:srgb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B1340769-DDFE-B3C4-9124-A690BF503A42}"/>
              </a:ext>
            </a:extLst>
          </p:cNvPr>
          <p:cNvSpPr/>
          <p:nvPr/>
        </p:nvSpPr>
        <p:spPr>
          <a:xfrm>
            <a:off x="3276600" y="1119809"/>
            <a:ext cx="2590800" cy="3505199"/>
          </a:xfrm>
          <a:prstGeom prst="roundRect">
            <a:avLst/>
          </a:prstGeom>
          <a:solidFill>
            <a:srgbClr val="58ABB6"/>
          </a:solidFill>
          <a:ln w="76200">
            <a:solidFill>
              <a:srgbClr val="58B2B6"/>
            </a:solidFill>
          </a:ln>
          <a:effectLst>
            <a:glow rad="139700">
              <a:srgbClr val="5D9EB1">
                <a:alpha val="40000"/>
              </a:srgb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DEEE832-86D4-AB4E-1CF8-FF30E40644BE}"/>
              </a:ext>
            </a:extLst>
          </p:cNvPr>
          <p:cNvSpPr txBox="1"/>
          <p:nvPr/>
        </p:nvSpPr>
        <p:spPr>
          <a:xfrm>
            <a:off x="666750" y="2571750"/>
            <a:ext cx="171450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INVEST</a:t>
            </a:r>
          </a:p>
        </p:txBody>
      </p:sp>
      <p:sp>
        <p:nvSpPr>
          <p:cNvPr id="11" name="TextBox 10">
            <a:extLst>
              <a:ext uri="{FF2B5EF4-FFF2-40B4-BE49-F238E27FC236}">
                <a16:creationId xmlns:a16="http://schemas.microsoft.com/office/drawing/2014/main" id="{8A58C021-3756-B2CD-7CA3-25645C3F9047}"/>
              </a:ext>
            </a:extLst>
          </p:cNvPr>
          <p:cNvSpPr txBox="1"/>
          <p:nvPr/>
        </p:nvSpPr>
        <p:spPr>
          <a:xfrm>
            <a:off x="3600450" y="2571750"/>
            <a:ext cx="194310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MAXIMIZE</a:t>
            </a:r>
          </a:p>
        </p:txBody>
      </p:sp>
      <p:sp>
        <p:nvSpPr>
          <p:cNvPr id="12" name="TextBox 11">
            <a:extLst>
              <a:ext uri="{FF2B5EF4-FFF2-40B4-BE49-F238E27FC236}">
                <a16:creationId xmlns:a16="http://schemas.microsoft.com/office/drawing/2014/main" id="{5AC5FA9E-F55D-E082-7B8E-4CBE603AE33B}"/>
              </a:ext>
            </a:extLst>
          </p:cNvPr>
          <p:cNvSpPr txBox="1"/>
          <p:nvPr/>
        </p:nvSpPr>
        <p:spPr>
          <a:xfrm>
            <a:off x="6356350" y="2594386"/>
            <a:ext cx="253365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UNDERSTAND</a:t>
            </a:r>
          </a:p>
        </p:txBody>
      </p:sp>
      <p:sp>
        <p:nvSpPr>
          <p:cNvPr id="13" name="TextBox 12">
            <a:extLst>
              <a:ext uri="{FF2B5EF4-FFF2-40B4-BE49-F238E27FC236}">
                <a16:creationId xmlns:a16="http://schemas.microsoft.com/office/drawing/2014/main" id="{EAB6850A-6C01-6D02-4CE9-DE054714B480}"/>
              </a:ext>
            </a:extLst>
          </p:cNvPr>
          <p:cNvSpPr txBox="1"/>
          <p:nvPr/>
        </p:nvSpPr>
        <p:spPr>
          <a:xfrm>
            <a:off x="279401" y="3127136"/>
            <a:ext cx="2590799" cy="461665"/>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in their strengths</a:t>
            </a:r>
          </a:p>
        </p:txBody>
      </p:sp>
      <p:sp>
        <p:nvSpPr>
          <p:cNvPr id="14" name="TextBox 13">
            <a:extLst>
              <a:ext uri="{FF2B5EF4-FFF2-40B4-BE49-F238E27FC236}">
                <a16:creationId xmlns:a16="http://schemas.microsoft.com/office/drawing/2014/main" id="{3AA63C61-41D7-5E2E-B824-420BCF6DD13C}"/>
              </a:ext>
            </a:extLst>
          </p:cNvPr>
          <p:cNvSpPr txBox="1"/>
          <p:nvPr/>
        </p:nvSpPr>
        <p:spPr>
          <a:xfrm>
            <a:off x="3276599" y="3119516"/>
            <a:ext cx="2590799" cy="461665"/>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their team</a:t>
            </a:r>
          </a:p>
        </p:txBody>
      </p:sp>
      <p:sp>
        <p:nvSpPr>
          <p:cNvPr id="15" name="TextBox 14">
            <a:extLst>
              <a:ext uri="{FF2B5EF4-FFF2-40B4-BE49-F238E27FC236}">
                <a16:creationId xmlns:a16="http://schemas.microsoft.com/office/drawing/2014/main" id="{E490C62A-A496-B626-1870-96BA33905706}"/>
              </a:ext>
            </a:extLst>
          </p:cNvPr>
          <p:cNvSpPr txBox="1"/>
          <p:nvPr/>
        </p:nvSpPr>
        <p:spPr>
          <a:xfrm>
            <a:off x="6324601" y="3119516"/>
            <a:ext cx="2590799" cy="830997"/>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their follower’s needs</a:t>
            </a:r>
          </a:p>
        </p:txBody>
      </p:sp>
      <p:pic>
        <p:nvPicPr>
          <p:cNvPr id="16" name="Graphic 15" descr="Business Growth with solid fill">
            <a:extLst>
              <a:ext uri="{FF2B5EF4-FFF2-40B4-BE49-F238E27FC236}">
                <a16:creationId xmlns:a16="http://schemas.microsoft.com/office/drawing/2014/main" id="{DE8B053A-ACF8-6A8D-9BED-D9C65C16EB5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70019" y="1340616"/>
            <a:ext cx="1280161" cy="1280161"/>
          </a:xfrm>
          <a:prstGeom prst="rect">
            <a:avLst/>
          </a:prstGeom>
          <a:effectLst>
            <a:outerShdw blurRad="50800" dist="38100" dir="2700000" algn="tl" rotWithShape="0">
              <a:prstClr val="black">
                <a:alpha val="40000"/>
              </a:prstClr>
            </a:outerShdw>
          </a:effectLst>
        </p:spPr>
      </p:pic>
      <p:pic>
        <p:nvPicPr>
          <p:cNvPr id="17" name="Graphic 16" descr="Head with gears with solid fill">
            <a:extLst>
              <a:ext uri="{FF2B5EF4-FFF2-40B4-BE49-F238E27FC236}">
                <a16:creationId xmlns:a16="http://schemas.microsoft.com/office/drawing/2014/main" id="{34B9495E-C03A-F27D-2F22-9C6F371F4FA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54852" y="1414384"/>
            <a:ext cx="1219199" cy="1219199"/>
          </a:xfrm>
          <a:prstGeom prst="rect">
            <a:avLst/>
          </a:prstGeom>
          <a:effectLst/>
        </p:spPr>
      </p:pic>
      <p:pic>
        <p:nvPicPr>
          <p:cNvPr id="18" name="Graphic 17" descr="Dumbbell with solid fill">
            <a:extLst>
              <a:ext uri="{FF2B5EF4-FFF2-40B4-BE49-F238E27FC236}">
                <a16:creationId xmlns:a16="http://schemas.microsoft.com/office/drawing/2014/main" id="{BE00E8B7-AEA9-0F76-F8E8-E70689354BA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26607" y="1273405"/>
            <a:ext cx="1328529" cy="1328529"/>
          </a:xfrm>
          <a:prstGeom prst="rect">
            <a:avLst/>
          </a:prstGeom>
          <a:effectLst/>
        </p:spPr>
      </p:pic>
    </p:spTree>
    <p:extLst>
      <p:ext uri="{BB962C8B-B14F-4D97-AF65-F5344CB8AC3E}">
        <p14:creationId xmlns:p14="http://schemas.microsoft.com/office/powerpoint/2010/main" val="12601707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1">
            <a:extLst>
              <a:ext uri="{FF2B5EF4-FFF2-40B4-BE49-F238E27FC236}">
                <a16:creationId xmlns:a16="http://schemas.microsoft.com/office/drawing/2014/main" id="{60700056-1FDF-198E-50E7-1D84555F6AEF}"/>
              </a:ext>
            </a:extLst>
          </p:cNvPr>
          <p:cNvSpPr>
            <a:spLocks noGrp="1"/>
          </p:cNvSpPr>
          <p:nvPr>
            <p:ph type="sldNum" sz="quarter" idx="4"/>
          </p:nvPr>
        </p:nvSpPr>
        <p:spPr>
          <a:xfrm>
            <a:off x="8830391" y="4857750"/>
            <a:ext cx="304800" cy="285750"/>
          </a:xfrm>
        </p:spPr>
        <p:txBody>
          <a:bodyPr/>
          <a:lstStyle/>
          <a:p>
            <a:fld id="{891C554B-0DB2-8C43-9B67-3B0F5D3AA45D}" type="slidenum">
              <a:rPr lang="en-US" smtClean="0"/>
              <a:pPr/>
              <a:t>22</a:t>
            </a:fld>
            <a:endParaRPr lang="en-US"/>
          </a:p>
        </p:txBody>
      </p:sp>
      <p:sp>
        <p:nvSpPr>
          <p:cNvPr id="25" name="Title 20">
            <a:extLst>
              <a:ext uri="{FF2B5EF4-FFF2-40B4-BE49-F238E27FC236}">
                <a16:creationId xmlns:a16="http://schemas.microsoft.com/office/drawing/2014/main" id="{255C6A10-6E0B-D71D-2F0F-F403C68A56CE}"/>
              </a:ext>
            </a:extLst>
          </p:cNvPr>
          <p:cNvSpPr txBox="1">
            <a:spLocks/>
          </p:cNvSpPr>
          <p:nvPr/>
        </p:nvSpPr>
        <p:spPr>
          <a:xfrm>
            <a:off x="628650" y="234402"/>
            <a:ext cx="7886700" cy="769031"/>
          </a:xfrm>
          <a:prstGeom prst="rect">
            <a:avLst/>
          </a:prstGeom>
        </p:spPr>
        <p:txBody>
          <a:bodyPr/>
          <a:lstStyle>
            <a:lvl1pPr algn="l" defTabSz="685800" rtl="0" eaLnBrk="1" latinLnBrk="0" hangingPunct="1">
              <a:spcBef>
                <a:spcPct val="0"/>
              </a:spcBef>
              <a:buNone/>
              <a:defRPr sz="3450" kern="1200" cap="none" spc="-75" baseline="0">
                <a:ln>
                  <a:noFill/>
                </a:ln>
                <a:solidFill>
                  <a:srgbClr val="015A84"/>
                </a:solidFill>
                <a:effectLst/>
                <a:latin typeface="+mj-lt"/>
                <a:ea typeface="+mj-ea"/>
                <a:cs typeface="+mj-cs"/>
              </a:defRPr>
            </a:lvl1pPr>
          </a:lstStyle>
          <a:p>
            <a:pPr algn="ctr"/>
            <a:r>
              <a:rPr lang="en-US">
                <a:solidFill>
                  <a:srgbClr val="12121F"/>
                </a:solidFill>
                <a:latin typeface="Oswald SemiBold"/>
              </a:rPr>
              <a:t>FOUR DOMAINS OF STRENGTH</a:t>
            </a:r>
          </a:p>
        </p:txBody>
      </p:sp>
      <p:sp>
        <p:nvSpPr>
          <p:cNvPr id="5" name="TextBox 4">
            <a:extLst>
              <a:ext uri="{FF2B5EF4-FFF2-40B4-BE49-F238E27FC236}">
                <a16:creationId xmlns:a16="http://schemas.microsoft.com/office/drawing/2014/main" id="{D9E7BA3A-C6B1-C519-E99B-22D5B8CC9C9E}"/>
              </a:ext>
            </a:extLst>
          </p:cNvPr>
          <p:cNvSpPr txBox="1"/>
          <p:nvPr/>
        </p:nvSpPr>
        <p:spPr>
          <a:xfrm>
            <a:off x="2709080" y="1082224"/>
            <a:ext cx="1828647" cy="338554"/>
          </a:xfrm>
          <a:prstGeom prst="rect">
            <a:avLst/>
          </a:prstGeom>
          <a:noFill/>
        </p:spPr>
        <p:txBody>
          <a:bodyPr wrap="square">
            <a:spAutoFit/>
          </a:bodyPr>
          <a:lstStyle/>
          <a:p>
            <a:pPr algn="ctr"/>
            <a:r>
              <a:rPr lang="en-US" sz="1600" b="1" i="0" u="none" strike="noStrike" baseline="0">
                <a:solidFill>
                  <a:srgbClr val="0A0A0A"/>
                </a:solidFill>
                <a:latin typeface="Oswald Regular" panose="02000503000000000000" pitchFamily="2" charset="0"/>
              </a:rPr>
              <a:t>INFLUENCING</a:t>
            </a:r>
            <a:endParaRPr lang="en-US" sz="1600">
              <a:solidFill>
                <a:srgbClr val="0A0A0A"/>
              </a:solidFill>
              <a:latin typeface="Oswald Regular" panose="02000503000000000000" pitchFamily="2" charset="0"/>
            </a:endParaRPr>
          </a:p>
        </p:txBody>
      </p:sp>
      <p:sp>
        <p:nvSpPr>
          <p:cNvPr id="7" name="TextBox 6">
            <a:extLst>
              <a:ext uri="{FF2B5EF4-FFF2-40B4-BE49-F238E27FC236}">
                <a16:creationId xmlns:a16="http://schemas.microsoft.com/office/drawing/2014/main" id="{42347D2B-61EF-9DBA-4B0B-705984D5266D}"/>
              </a:ext>
            </a:extLst>
          </p:cNvPr>
          <p:cNvSpPr txBox="1"/>
          <p:nvPr/>
        </p:nvSpPr>
        <p:spPr>
          <a:xfrm>
            <a:off x="811888" y="1066835"/>
            <a:ext cx="1828647" cy="369332"/>
          </a:xfrm>
          <a:prstGeom prst="rect">
            <a:avLst/>
          </a:prstGeom>
          <a:noFill/>
        </p:spPr>
        <p:txBody>
          <a:bodyPr wrap="square">
            <a:spAutoFit/>
          </a:bodyPr>
          <a:lstStyle/>
          <a:p>
            <a:pPr algn="ctr"/>
            <a:r>
              <a:rPr lang="en-US" sz="1400" b="0" i="0" u="none" strike="noStrike" baseline="0">
                <a:solidFill>
                  <a:srgbClr val="0A0A0A"/>
                </a:solidFill>
                <a:latin typeface="Oswald Regular" panose="02000503000000000000" pitchFamily="2" charset="0"/>
              </a:rPr>
              <a:t> </a:t>
            </a:r>
            <a:r>
              <a:rPr lang="en-US" b="1" i="0" u="none" strike="noStrike" baseline="0">
                <a:solidFill>
                  <a:srgbClr val="0A0A0A"/>
                </a:solidFill>
                <a:latin typeface="Oswald Regular" panose="02000503000000000000" pitchFamily="2" charset="0"/>
              </a:rPr>
              <a:t>EXECUTING</a:t>
            </a:r>
            <a:endParaRPr lang="en-US" sz="1400">
              <a:solidFill>
                <a:srgbClr val="0A0A0A"/>
              </a:solidFill>
              <a:latin typeface="Oswald Regular" panose="02000503000000000000" pitchFamily="2" charset="0"/>
            </a:endParaRPr>
          </a:p>
        </p:txBody>
      </p:sp>
      <p:sp>
        <p:nvSpPr>
          <p:cNvPr id="8" name="TextBox 7">
            <a:extLst>
              <a:ext uri="{FF2B5EF4-FFF2-40B4-BE49-F238E27FC236}">
                <a16:creationId xmlns:a16="http://schemas.microsoft.com/office/drawing/2014/main" id="{0514DB3B-2CE2-F32D-EE09-75422DE7787C}"/>
              </a:ext>
            </a:extLst>
          </p:cNvPr>
          <p:cNvSpPr txBox="1"/>
          <p:nvPr/>
        </p:nvSpPr>
        <p:spPr>
          <a:xfrm>
            <a:off x="6503465" y="1040827"/>
            <a:ext cx="1828799" cy="584775"/>
          </a:xfrm>
          <a:prstGeom prst="rect">
            <a:avLst/>
          </a:prstGeom>
          <a:noFill/>
        </p:spPr>
        <p:txBody>
          <a:bodyPr wrap="square">
            <a:spAutoFit/>
          </a:bodyPr>
          <a:lstStyle/>
          <a:p>
            <a:pPr algn="ctr"/>
            <a:r>
              <a:rPr lang="en-US" sz="1600" b="1" i="0" u="none" strike="noStrike" baseline="0">
                <a:solidFill>
                  <a:srgbClr val="0A0A0A"/>
                </a:solidFill>
                <a:latin typeface="Oswald Regular" panose="02000503000000000000" pitchFamily="2" charset="0"/>
              </a:rPr>
              <a:t>STRATEGIC </a:t>
            </a:r>
          </a:p>
          <a:p>
            <a:pPr algn="ctr"/>
            <a:r>
              <a:rPr lang="en-US" sz="1600" b="1" i="0" u="none" strike="noStrike" baseline="0">
                <a:solidFill>
                  <a:srgbClr val="0A0A0A"/>
                </a:solidFill>
                <a:latin typeface="Oswald Regular" panose="02000503000000000000" pitchFamily="2" charset="0"/>
              </a:rPr>
              <a:t>THINKING</a:t>
            </a:r>
            <a:endParaRPr lang="en-US" sz="1600">
              <a:solidFill>
                <a:srgbClr val="0A0A0A"/>
              </a:solidFill>
              <a:latin typeface="Oswald Regular" panose="02000503000000000000" pitchFamily="2" charset="0"/>
            </a:endParaRPr>
          </a:p>
        </p:txBody>
      </p:sp>
      <p:sp>
        <p:nvSpPr>
          <p:cNvPr id="9" name="TextBox 8">
            <a:extLst>
              <a:ext uri="{FF2B5EF4-FFF2-40B4-BE49-F238E27FC236}">
                <a16:creationId xmlns:a16="http://schemas.microsoft.com/office/drawing/2014/main" id="{EA44730D-AC00-BB53-43C9-8C8D65DEFB9C}"/>
              </a:ext>
            </a:extLst>
          </p:cNvPr>
          <p:cNvSpPr txBox="1"/>
          <p:nvPr/>
        </p:nvSpPr>
        <p:spPr>
          <a:xfrm>
            <a:off x="4606274" y="1040829"/>
            <a:ext cx="1828800" cy="584774"/>
          </a:xfrm>
          <a:prstGeom prst="rect">
            <a:avLst/>
          </a:prstGeom>
          <a:noFill/>
        </p:spPr>
        <p:txBody>
          <a:bodyPr wrap="square">
            <a:spAutoFit/>
          </a:bodyPr>
          <a:lstStyle/>
          <a:p>
            <a:pPr algn="ctr"/>
            <a:r>
              <a:rPr lang="en-US" sz="1600" b="1" i="0" u="none" strike="noStrike" baseline="0">
                <a:solidFill>
                  <a:srgbClr val="0A0A0A"/>
                </a:solidFill>
                <a:latin typeface="Oswald Regular" panose="02000503000000000000" pitchFamily="2" charset="0"/>
              </a:rPr>
              <a:t>RELATIONSHIP </a:t>
            </a:r>
          </a:p>
          <a:p>
            <a:pPr algn="ctr"/>
            <a:r>
              <a:rPr lang="en-US" sz="1600" b="1" i="0" u="none" strike="noStrike" baseline="0">
                <a:solidFill>
                  <a:srgbClr val="0A0A0A"/>
                </a:solidFill>
                <a:latin typeface="Oswald Regular" panose="02000503000000000000" pitchFamily="2" charset="0"/>
              </a:rPr>
              <a:t>BUILDING</a:t>
            </a:r>
            <a:endParaRPr lang="en-US" sz="1600">
              <a:solidFill>
                <a:srgbClr val="0A0A0A"/>
              </a:solidFill>
              <a:latin typeface="Oswald Regular" panose="02000503000000000000" pitchFamily="2" charset="0"/>
            </a:endParaRPr>
          </a:p>
        </p:txBody>
      </p:sp>
      <p:sp>
        <p:nvSpPr>
          <p:cNvPr id="2" name="Rectangle 1">
            <a:extLst>
              <a:ext uri="{FF2B5EF4-FFF2-40B4-BE49-F238E27FC236}">
                <a16:creationId xmlns:a16="http://schemas.microsoft.com/office/drawing/2014/main" id="{A7EC0D93-6CA1-52B2-5682-566F051FD50C}"/>
              </a:ext>
            </a:extLst>
          </p:cNvPr>
          <p:cNvSpPr/>
          <p:nvPr/>
        </p:nvSpPr>
        <p:spPr>
          <a:xfrm>
            <a:off x="811811" y="1738260"/>
            <a:ext cx="1828800" cy="2922450"/>
          </a:xfrm>
          <a:prstGeom prst="rect">
            <a:avLst/>
          </a:prstGeom>
          <a:solidFill>
            <a:srgbClr val="83428E">
              <a:alpha val="14902"/>
            </a:srgbClr>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solidFill>
                  <a:srgbClr val="0A0A0A"/>
                </a:solidFill>
                <a:latin typeface="Calibri" panose="020F0502020204030204" pitchFamily="34" charset="0"/>
                <a:cs typeface="Calibri" panose="020F0502020204030204" pitchFamily="34" charset="0"/>
              </a:rPr>
              <a:t>Achiever</a:t>
            </a:r>
          </a:p>
          <a:p>
            <a:r>
              <a:rPr lang="en-US">
                <a:solidFill>
                  <a:srgbClr val="0A0A0A"/>
                </a:solidFill>
                <a:latin typeface="Calibri" panose="020F0502020204030204" pitchFamily="34" charset="0"/>
                <a:cs typeface="Calibri" panose="020F0502020204030204" pitchFamily="34" charset="0"/>
              </a:rPr>
              <a:t>Arranger</a:t>
            </a:r>
          </a:p>
          <a:p>
            <a:r>
              <a:rPr lang="en-US">
                <a:solidFill>
                  <a:srgbClr val="0A0A0A"/>
                </a:solidFill>
                <a:latin typeface="Calibri" panose="020F0502020204030204" pitchFamily="34" charset="0"/>
                <a:cs typeface="Calibri" panose="020F0502020204030204" pitchFamily="34" charset="0"/>
              </a:rPr>
              <a:t>Belief</a:t>
            </a:r>
          </a:p>
          <a:p>
            <a:r>
              <a:rPr lang="en-US">
                <a:solidFill>
                  <a:srgbClr val="0A0A0A"/>
                </a:solidFill>
                <a:latin typeface="Calibri" panose="020F0502020204030204" pitchFamily="34" charset="0"/>
                <a:cs typeface="Calibri" panose="020F0502020204030204" pitchFamily="34" charset="0"/>
              </a:rPr>
              <a:t>Consistency</a:t>
            </a:r>
          </a:p>
          <a:p>
            <a:r>
              <a:rPr lang="en-US">
                <a:solidFill>
                  <a:srgbClr val="0A0A0A"/>
                </a:solidFill>
                <a:latin typeface="Calibri" panose="020F0502020204030204" pitchFamily="34" charset="0"/>
                <a:cs typeface="Calibri" panose="020F0502020204030204" pitchFamily="34" charset="0"/>
              </a:rPr>
              <a:t>Deliberative</a:t>
            </a:r>
          </a:p>
          <a:p>
            <a:r>
              <a:rPr lang="en-US">
                <a:solidFill>
                  <a:srgbClr val="0A0A0A"/>
                </a:solidFill>
                <a:latin typeface="Calibri" panose="020F0502020204030204" pitchFamily="34" charset="0"/>
                <a:cs typeface="Calibri" panose="020F0502020204030204" pitchFamily="34" charset="0"/>
              </a:rPr>
              <a:t>Discipline</a:t>
            </a:r>
          </a:p>
          <a:p>
            <a:r>
              <a:rPr lang="en-US">
                <a:solidFill>
                  <a:srgbClr val="0A0A0A"/>
                </a:solidFill>
                <a:latin typeface="Calibri" panose="020F0502020204030204" pitchFamily="34" charset="0"/>
                <a:cs typeface="Calibri" panose="020F0502020204030204" pitchFamily="34" charset="0"/>
              </a:rPr>
              <a:t>Focus</a:t>
            </a:r>
          </a:p>
          <a:p>
            <a:r>
              <a:rPr lang="en-US">
                <a:solidFill>
                  <a:srgbClr val="0A0A0A"/>
                </a:solidFill>
                <a:latin typeface="Calibri" panose="020F0502020204030204" pitchFamily="34" charset="0"/>
                <a:cs typeface="Calibri" panose="020F0502020204030204" pitchFamily="34" charset="0"/>
              </a:rPr>
              <a:t>Responsibility</a:t>
            </a:r>
          </a:p>
          <a:p>
            <a:r>
              <a:rPr lang="en-US">
                <a:solidFill>
                  <a:srgbClr val="0A0A0A"/>
                </a:solidFill>
                <a:latin typeface="Calibri" panose="020F0502020204030204" pitchFamily="34" charset="0"/>
                <a:cs typeface="Calibri" panose="020F0502020204030204" pitchFamily="34" charset="0"/>
              </a:rPr>
              <a:t>Restorative</a:t>
            </a:r>
          </a:p>
        </p:txBody>
      </p:sp>
      <p:cxnSp>
        <p:nvCxnSpPr>
          <p:cNvPr id="6" name="Straight Connector 5">
            <a:extLst>
              <a:ext uri="{FF2B5EF4-FFF2-40B4-BE49-F238E27FC236}">
                <a16:creationId xmlns:a16="http://schemas.microsoft.com/office/drawing/2014/main" id="{16900E19-2171-E079-FB1E-11FC95DC0955}"/>
              </a:ext>
            </a:extLst>
          </p:cNvPr>
          <p:cNvCxnSpPr>
            <a:cxnSpLocks/>
          </p:cNvCxnSpPr>
          <p:nvPr/>
        </p:nvCxnSpPr>
        <p:spPr>
          <a:xfrm>
            <a:off x="811887" y="1738260"/>
            <a:ext cx="1828800" cy="0"/>
          </a:xfrm>
          <a:prstGeom prst="line">
            <a:avLst/>
          </a:prstGeom>
          <a:ln w="38100">
            <a:solidFill>
              <a:srgbClr val="83428E"/>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B486CF7A-67A8-EC5A-676D-BCF8D0A6E3F3}"/>
              </a:ext>
            </a:extLst>
          </p:cNvPr>
          <p:cNvSpPr/>
          <p:nvPr/>
        </p:nvSpPr>
        <p:spPr>
          <a:xfrm>
            <a:off x="2709080" y="1738259"/>
            <a:ext cx="1828800" cy="2922443"/>
          </a:xfrm>
          <a:prstGeom prst="rect">
            <a:avLst/>
          </a:prstGeom>
          <a:solidFill>
            <a:srgbClr val="E2691E">
              <a:alpha val="14902"/>
            </a:srgbClr>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solidFill>
                  <a:srgbClr val="0A0A0A"/>
                </a:solidFill>
                <a:latin typeface="Calibri" panose="020F0502020204030204" pitchFamily="34" charset="0"/>
                <a:cs typeface="Calibri" panose="020F0502020204030204" pitchFamily="34" charset="0"/>
              </a:rPr>
              <a:t>Activator</a:t>
            </a:r>
          </a:p>
          <a:p>
            <a:r>
              <a:rPr lang="en-US">
                <a:solidFill>
                  <a:srgbClr val="0A0A0A"/>
                </a:solidFill>
                <a:latin typeface="Calibri" panose="020F0502020204030204" pitchFamily="34" charset="0"/>
                <a:cs typeface="Calibri" panose="020F0502020204030204" pitchFamily="34" charset="0"/>
              </a:rPr>
              <a:t>Command</a:t>
            </a:r>
          </a:p>
          <a:p>
            <a:r>
              <a:rPr lang="en-US">
                <a:solidFill>
                  <a:srgbClr val="0A0A0A"/>
                </a:solidFill>
                <a:latin typeface="Calibri" panose="020F0502020204030204" pitchFamily="34" charset="0"/>
                <a:cs typeface="Calibri" panose="020F0502020204030204" pitchFamily="34" charset="0"/>
              </a:rPr>
              <a:t>Communication</a:t>
            </a:r>
          </a:p>
          <a:p>
            <a:r>
              <a:rPr lang="en-US">
                <a:solidFill>
                  <a:srgbClr val="0A0A0A"/>
                </a:solidFill>
                <a:latin typeface="Calibri" panose="020F0502020204030204" pitchFamily="34" charset="0"/>
                <a:cs typeface="Calibri" panose="020F0502020204030204" pitchFamily="34" charset="0"/>
              </a:rPr>
              <a:t>Competition</a:t>
            </a:r>
          </a:p>
          <a:p>
            <a:r>
              <a:rPr lang="en-US">
                <a:solidFill>
                  <a:srgbClr val="0A0A0A"/>
                </a:solidFill>
                <a:latin typeface="Calibri" panose="020F0502020204030204" pitchFamily="34" charset="0"/>
                <a:cs typeface="Calibri" panose="020F0502020204030204" pitchFamily="34" charset="0"/>
              </a:rPr>
              <a:t>Maximizer</a:t>
            </a:r>
          </a:p>
          <a:p>
            <a:r>
              <a:rPr lang="en-US">
                <a:solidFill>
                  <a:srgbClr val="0A0A0A"/>
                </a:solidFill>
                <a:latin typeface="Calibri" panose="020F0502020204030204" pitchFamily="34" charset="0"/>
                <a:cs typeface="Calibri" panose="020F0502020204030204" pitchFamily="34" charset="0"/>
              </a:rPr>
              <a:t>Self-Assurance</a:t>
            </a:r>
          </a:p>
          <a:p>
            <a:r>
              <a:rPr lang="en-US">
                <a:solidFill>
                  <a:srgbClr val="0A0A0A"/>
                </a:solidFill>
                <a:latin typeface="Calibri" panose="020F0502020204030204" pitchFamily="34" charset="0"/>
                <a:cs typeface="Calibri" panose="020F0502020204030204" pitchFamily="34" charset="0"/>
              </a:rPr>
              <a:t>Significance</a:t>
            </a:r>
          </a:p>
          <a:p>
            <a:r>
              <a:rPr lang="en-US">
                <a:solidFill>
                  <a:srgbClr val="0A0A0A"/>
                </a:solidFill>
                <a:latin typeface="Calibri" panose="020F0502020204030204" pitchFamily="34" charset="0"/>
                <a:cs typeface="Calibri" panose="020F0502020204030204" pitchFamily="34" charset="0"/>
              </a:rPr>
              <a:t>Woo</a:t>
            </a:r>
          </a:p>
          <a:p>
            <a:endParaRPr lang="en-US">
              <a:solidFill>
                <a:srgbClr val="0A0A0A"/>
              </a:solidFill>
              <a:latin typeface="Calibri" panose="020F0502020204030204" pitchFamily="34" charset="0"/>
              <a:cs typeface="Calibri" panose="020F0502020204030204" pitchFamily="34" charset="0"/>
            </a:endParaRPr>
          </a:p>
        </p:txBody>
      </p:sp>
      <p:cxnSp>
        <p:nvCxnSpPr>
          <p:cNvPr id="18" name="Straight Connector 17">
            <a:extLst>
              <a:ext uri="{FF2B5EF4-FFF2-40B4-BE49-F238E27FC236}">
                <a16:creationId xmlns:a16="http://schemas.microsoft.com/office/drawing/2014/main" id="{BE84C03E-198D-7836-5ACD-0C3BBEFAC734}"/>
              </a:ext>
            </a:extLst>
          </p:cNvPr>
          <p:cNvCxnSpPr>
            <a:cxnSpLocks/>
          </p:cNvCxnSpPr>
          <p:nvPr/>
        </p:nvCxnSpPr>
        <p:spPr>
          <a:xfrm>
            <a:off x="2709080" y="1738260"/>
            <a:ext cx="1828800" cy="0"/>
          </a:xfrm>
          <a:prstGeom prst="line">
            <a:avLst/>
          </a:prstGeom>
          <a:ln w="38100">
            <a:solidFill>
              <a:srgbClr val="E2691E"/>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062C7555-833C-8C2B-1D4A-A6EC3501AEC3}"/>
              </a:ext>
            </a:extLst>
          </p:cNvPr>
          <p:cNvSpPr/>
          <p:nvPr/>
        </p:nvSpPr>
        <p:spPr>
          <a:xfrm>
            <a:off x="4606273" y="1738259"/>
            <a:ext cx="1828800" cy="2922439"/>
          </a:xfrm>
          <a:prstGeom prst="rect">
            <a:avLst/>
          </a:prstGeom>
          <a:solidFill>
            <a:srgbClr val="0F8BF1">
              <a:alpha val="14902"/>
            </a:srgbClr>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solidFill>
                  <a:srgbClr val="0A0A0A"/>
                </a:solidFill>
                <a:latin typeface="Calibri" panose="020F0502020204030204" pitchFamily="34" charset="0"/>
                <a:cs typeface="Calibri" panose="020F0502020204030204" pitchFamily="34" charset="0"/>
              </a:rPr>
              <a:t>Adaptability</a:t>
            </a:r>
          </a:p>
          <a:p>
            <a:r>
              <a:rPr lang="en-US">
                <a:solidFill>
                  <a:srgbClr val="0A0A0A"/>
                </a:solidFill>
                <a:latin typeface="Calibri" panose="020F0502020204030204" pitchFamily="34" charset="0"/>
                <a:cs typeface="Calibri" panose="020F0502020204030204" pitchFamily="34" charset="0"/>
              </a:rPr>
              <a:t>Connectedness</a:t>
            </a:r>
          </a:p>
          <a:p>
            <a:r>
              <a:rPr lang="en-US">
                <a:solidFill>
                  <a:srgbClr val="0A0A0A"/>
                </a:solidFill>
                <a:latin typeface="Calibri" panose="020F0502020204030204" pitchFamily="34" charset="0"/>
                <a:cs typeface="Calibri" panose="020F0502020204030204" pitchFamily="34" charset="0"/>
              </a:rPr>
              <a:t>Developer</a:t>
            </a:r>
          </a:p>
          <a:p>
            <a:r>
              <a:rPr lang="en-US">
                <a:solidFill>
                  <a:srgbClr val="0A0A0A"/>
                </a:solidFill>
                <a:latin typeface="Calibri" panose="020F0502020204030204" pitchFamily="34" charset="0"/>
                <a:cs typeface="Calibri" panose="020F0502020204030204" pitchFamily="34" charset="0"/>
              </a:rPr>
              <a:t>Empathy</a:t>
            </a:r>
          </a:p>
          <a:p>
            <a:r>
              <a:rPr lang="en-US">
                <a:solidFill>
                  <a:srgbClr val="0A0A0A"/>
                </a:solidFill>
                <a:latin typeface="Calibri" panose="020F0502020204030204" pitchFamily="34" charset="0"/>
                <a:cs typeface="Calibri" panose="020F0502020204030204" pitchFamily="34" charset="0"/>
              </a:rPr>
              <a:t>Harmony</a:t>
            </a:r>
          </a:p>
          <a:p>
            <a:r>
              <a:rPr lang="en-US">
                <a:solidFill>
                  <a:srgbClr val="0A0A0A"/>
                </a:solidFill>
                <a:latin typeface="Calibri" panose="020F0502020204030204" pitchFamily="34" charset="0"/>
                <a:cs typeface="Calibri" panose="020F0502020204030204" pitchFamily="34" charset="0"/>
              </a:rPr>
              <a:t>Includer</a:t>
            </a:r>
          </a:p>
          <a:p>
            <a:r>
              <a:rPr lang="en-US">
                <a:solidFill>
                  <a:srgbClr val="0A0A0A"/>
                </a:solidFill>
                <a:latin typeface="Calibri" panose="020F0502020204030204" pitchFamily="34" charset="0"/>
                <a:cs typeface="Calibri" panose="020F0502020204030204" pitchFamily="34" charset="0"/>
              </a:rPr>
              <a:t>Individualization</a:t>
            </a:r>
          </a:p>
          <a:p>
            <a:r>
              <a:rPr lang="en-US">
                <a:solidFill>
                  <a:srgbClr val="0A0A0A"/>
                </a:solidFill>
                <a:latin typeface="Calibri" panose="020F0502020204030204" pitchFamily="34" charset="0"/>
                <a:cs typeface="Calibri" panose="020F0502020204030204" pitchFamily="34" charset="0"/>
              </a:rPr>
              <a:t>Positivity</a:t>
            </a:r>
          </a:p>
          <a:p>
            <a:r>
              <a:rPr lang="en-US">
                <a:solidFill>
                  <a:srgbClr val="0A0A0A"/>
                </a:solidFill>
                <a:latin typeface="Calibri" panose="020F0502020204030204" pitchFamily="34" charset="0"/>
                <a:cs typeface="Calibri" panose="020F0502020204030204" pitchFamily="34" charset="0"/>
              </a:rPr>
              <a:t>Relator</a:t>
            </a:r>
          </a:p>
        </p:txBody>
      </p:sp>
      <p:cxnSp>
        <p:nvCxnSpPr>
          <p:cNvPr id="20" name="Straight Connector 19">
            <a:extLst>
              <a:ext uri="{FF2B5EF4-FFF2-40B4-BE49-F238E27FC236}">
                <a16:creationId xmlns:a16="http://schemas.microsoft.com/office/drawing/2014/main" id="{82D9234F-6766-341C-47D7-22287B3776F2}"/>
              </a:ext>
            </a:extLst>
          </p:cNvPr>
          <p:cNvCxnSpPr>
            <a:cxnSpLocks/>
          </p:cNvCxnSpPr>
          <p:nvPr/>
        </p:nvCxnSpPr>
        <p:spPr>
          <a:xfrm>
            <a:off x="4606273" y="1738260"/>
            <a:ext cx="1828800" cy="0"/>
          </a:xfrm>
          <a:prstGeom prst="line">
            <a:avLst/>
          </a:prstGeom>
          <a:ln w="38100">
            <a:solidFill>
              <a:srgbClr val="0F8BF1"/>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85D93553-7626-3397-05B9-B2097274A415}"/>
              </a:ext>
            </a:extLst>
          </p:cNvPr>
          <p:cNvSpPr/>
          <p:nvPr/>
        </p:nvSpPr>
        <p:spPr>
          <a:xfrm>
            <a:off x="6503466" y="1737509"/>
            <a:ext cx="1828800" cy="2922435"/>
          </a:xfrm>
          <a:prstGeom prst="rect">
            <a:avLst/>
          </a:prstGeom>
          <a:solidFill>
            <a:srgbClr val="19974C">
              <a:alpha val="14902"/>
            </a:srgbClr>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solidFill>
                  <a:srgbClr val="0A0A0A"/>
                </a:solidFill>
                <a:latin typeface="Calibri" panose="020F0502020204030204" pitchFamily="34" charset="0"/>
                <a:cs typeface="Calibri" panose="020F0502020204030204" pitchFamily="34" charset="0"/>
              </a:rPr>
              <a:t>Analytical</a:t>
            </a:r>
          </a:p>
          <a:p>
            <a:r>
              <a:rPr lang="en-US">
                <a:solidFill>
                  <a:srgbClr val="0A0A0A"/>
                </a:solidFill>
                <a:latin typeface="Calibri" panose="020F0502020204030204" pitchFamily="34" charset="0"/>
                <a:cs typeface="Calibri" panose="020F0502020204030204" pitchFamily="34" charset="0"/>
              </a:rPr>
              <a:t>Context</a:t>
            </a:r>
          </a:p>
          <a:p>
            <a:r>
              <a:rPr lang="en-US">
                <a:solidFill>
                  <a:srgbClr val="0A0A0A"/>
                </a:solidFill>
                <a:latin typeface="Calibri" panose="020F0502020204030204" pitchFamily="34" charset="0"/>
                <a:cs typeface="Calibri" panose="020F0502020204030204" pitchFamily="34" charset="0"/>
              </a:rPr>
              <a:t>Futuristic</a:t>
            </a:r>
          </a:p>
          <a:p>
            <a:r>
              <a:rPr lang="en-US">
                <a:solidFill>
                  <a:srgbClr val="0A0A0A"/>
                </a:solidFill>
                <a:latin typeface="Calibri" panose="020F0502020204030204" pitchFamily="34" charset="0"/>
                <a:cs typeface="Calibri" panose="020F0502020204030204" pitchFamily="34" charset="0"/>
              </a:rPr>
              <a:t>Ideation</a:t>
            </a:r>
          </a:p>
          <a:p>
            <a:r>
              <a:rPr lang="en-US">
                <a:solidFill>
                  <a:srgbClr val="0A0A0A"/>
                </a:solidFill>
                <a:latin typeface="Calibri" panose="020F0502020204030204" pitchFamily="34" charset="0"/>
                <a:cs typeface="Calibri" panose="020F0502020204030204" pitchFamily="34" charset="0"/>
              </a:rPr>
              <a:t>Input</a:t>
            </a:r>
          </a:p>
          <a:p>
            <a:r>
              <a:rPr lang="en-US">
                <a:solidFill>
                  <a:srgbClr val="0A0A0A"/>
                </a:solidFill>
                <a:latin typeface="Calibri" panose="020F0502020204030204" pitchFamily="34" charset="0"/>
                <a:cs typeface="Calibri" panose="020F0502020204030204" pitchFamily="34" charset="0"/>
              </a:rPr>
              <a:t>Intellection</a:t>
            </a:r>
          </a:p>
          <a:p>
            <a:r>
              <a:rPr lang="en-US">
                <a:solidFill>
                  <a:srgbClr val="0A0A0A"/>
                </a:solidFill>
                <a:latin typeface="Calibri" panose="020F0502020204030204" pitchFamily="34" charset="0"/>
                <a:cs typeface="Calibri" panose="020F0502020204030204" pitchFamily="34" charset="0"/>
              </a:rPr>
              <a:t>Learner</a:t>
            </a:r>
          </a:p>
          <a:p>
            <a:r>
              <a:rPr lang="en-US">
                <a:solidFill>
                  <a:srgbClr val="0A0A0A"/>
                </a:solidFill>
                <a:latin typeface="Calibri" panose="020F0502020204030204" pitchFamily="34" charset="0"/>
                <a:cs typeface="Calibri" panose="020F0502020204030204" pitchFamily="34" charset="0"/>
              </a:rPr>
              <a:t>Strategic</a:t>
            </a:r>
          </a:p>
          <a:p>
            <a:endParaRPr lang="en-US">
              <a:solidFill>
                <a:srgbClr val="0A0A0A"/>
              </a:solidFill>
              <a:latin typeface="Calibri" panose="020F0502020204030204" pitchFamily="34" charset="0"/>
              <a:cs typeface="Calibri" panose="020F0502020204030204" pitchFamily="34" charset="0"/>
            </a:endParaRPr>
          </a:p>
        </p:txBody>
      </p:sp>
      <p:cxnSp>
        <p:nvCxnSpPr>
          <p:cNvPr id="22" name="Straight Connector 21">
            <a:extLst>
              <a:ext uri="{FF2B5EF4-FFF2-40B4-BE49-F238E27FC236}">
                <a16:creationId xmlns:a16="http://schemas.microsoft.com/office/drawing/2014/main" id="{D34AFA78-BB6F-2607-F5D2-132C6AEE41F7}"/>
              </a:ext>
            </a:extLst>
          </p:cNvPr>
          <p:cNvCxnSpPr>
            <a:cxnSpLocks/>
          </p:cNvCxnSpPr>
          <p:nvPr/>
        </p:nvCxnSpPr>
        <p:spPr>
          <a:xfrm>
            <a:off x="6503466" y="1737510"/>
            <a:ext cx="1828800" cy="0"/>
          </a:xfrm>
          <a:prstGeom prst="line">
            <a:avLst/>
          </a:prstGeom>
          <a:ln w="38100">
            <a:solidFill>
              <a:srgbClr val="19974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0110498"/>
      </p:ext>
    </p:extLst>
  </p:cSld>
  <p:clrMapOvr>
    <a:masterClrMapping/>
  </p:clrMapOvr>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926D561-5DA6-87F1-38DA-D7BC422A5CA4}"/>
              </a:ext>
            </a:extLst>
          </p:cNvPr>
          <p:cNvSpPr>
            <a:spLocks noGrp="1"/>
          </p:cNvSpPr>
          <p:nvPr>
            <p:ph type="sldNum" sz="quarter" idx="4"/>
          </p:nvPr>
        </p:nvSpPr>
        <p:spPr/>
        <p:txBody>
          <a:bodyPr/>
          <a:lstStyle/>
          <a:p>
            <a:fld id="{891C554B-0DB2-8C43-9B67-3B0F5D3AA45D}" type="slidenum">
              <a:rPr lang="en-US" smtClean="0"/>
              <a:pPr/>
              <a:t>23</a:t>
            </a:fld>
            <a:endParaRPr lang="en-US"/>
          </a:p>
        </p:txBody>
      </p:sp>
      <p:sp>
        <p:nvSpPr>
          <p:cNvPr id="13" name="Slide Number Placeholder 2">
            <a:extLst>
              <a:ext uri="{FF2B5EF4-FFF2-40B4-BE49-F238E27FC236}">
                <a16:creationId xmlns:a16="http://schemas.microsoft.com/office/drawing/2014/main" id="{94892A64-A58D-745B-B6A2-11CBA1DDDCE5}"/>
              </a:ext>
            </a:extLst>
          </p:cNvPr>
          <p:cNvSpPr txBox="1">
            <a:spLocks/>
          </p:cNvSpPr>
          <p:nvPr/>
        </p:nvSpPr>
        <p:spPr>
          <a:xfrm>
            <a:off x="8839200" y="4857750"/>
            <a:ext cx="304800" cy="285749"/>
          </a:xfrm>
          <a:prstGeom prst="rect">
            <a:avLst/>
          </a:prstGeom>
        </p:spPr>
        <p:txBody>
          <a:bodyPr vert="horz" lIns="91440" tIns="45720" rIns="91440" bIns="45720" rtlCol="0" anchor="ctr"/>
          <a:lstStyle>
            <a:defPPr>
              <a:defRPr lang="en-US"/>
            </a:defPPr>
            <a:lvl1pPr marL="0" algn="ctr" defTabSz="914400" rtl="0" eaLnBrk="1" latinLnBrk="0" hangingPunct="1">
              <a:defRPr sz="675" kern="12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91C554B-0DB2-8C43-9B67-3B0F5D3AA45D}" type="slidenum">
              <a:rPr lang="en-US" smtClean="0"/>
              <a:pPr/>
              <a:t>23</a:t>
            </a:fld>
            <a:endParaRPr lang="en-US"/>
          </a:p>
        </p:txBody>
      </p:sp>
      <p:pic>
        <p:nvPicPr>
          <p:cNvPr id="3" name="Picture 2">
            <a:extLst>
              <a:ext uri="{FF2B5EF4-FFF2-40B4-BE49-F238E27FC236}">
                <a16:creationId xmlns:a16="http://schemas.microsoft.com/office/drawing/2014/main" id="{E5CEB602-9638-0CE7-2A39-DFE22E90158C}"/>
              </a:ext>
            </a:extLst>
          </p:cNvPr>
          <p:cNvPicPr>
            <a:picLocks noChangeAspect="1"/>
          </p:cNvPicPr>
          <p:nvPr/>
        </p:nvPicPr>
        <p:blipFill>
          <a:blip r:embed="rId4" cstate="print">
            <a:extLst>
              <a:ext uri="{28A0092B-C50C-407E-A947-70E740481C1C}">
                <a14:useLocalDpi xmlns:a14="http://schemas.microsoft.com/office/drawing/2010/main" val="0"/>
              </a:ext>
            </a:extLst>
          </a:blip>
          <a:srcRect l="944" t="5030" r="3327" b="32936"/>
          <a:stretch/>
        </p:blipFill>
        <p:spPr>
          <a:xfrm>
            <a:off x="2366105" y="1790587"/>
            <a:ext cx="2293373" cy="2228338"/>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
        <p:nvSpPr>
          <p:cNvPr id="10" name="Title 1">
            <a:extLst>
              <a:ext uri="{FF2B5EF4-FFF2-40B4-BE49-F238E27FC236}">
                <a16:creationId xmlns:a16="http://schemas.microsoft.com/office/drawing/2014/main" id="{5C30CF6F-1E59-17B2-0086-7763B561DC3D}"/>
              </a:ext>
            </a:extLst>
          </p:cNvPr>
          <p:cNvSpPr>
            <a:spLocks noGrp="1"/>
          </p:cNvSpPr>
          <p:nvPr>
            <p:ph type="title"/>
          </p:nvPr>
        </p:nvSpPr>
        <p:spPr>
          <a:xfrm>
            <a:off x="0" y="214289"/>
            <a:ext cx="9144000" cy="857250"/>
          </a:xfrm>
        </p:spPr>
        <p:txBody>
          <a:bodyPr/>
          <a:lstStyle/>
          <a:p>
            <a:pPr algn="ctr"/>
            <a:r>
              <a:rPr kumimoji="0" lang="en-US" sz="3450" b="0" i="0" u="none" strike="noStrike" kern="1200" cap="none" spc="-75" normalizeH="0" baseline="0" noProof="0" dirty="0">
                <a:ln>
                  <a:noFill/>
                </a:ln>
                <a:solidFill>
                  <a:srgbClr val="12121F"/>
                </a:solidFill>
                <a:effectLst/>
                <a:uLnTx/>
                <a:uFillTx/>
                <a:latin typeface="Oswald SemiBold" panose="00000700000000000000" pitchFamily="2" charset="0"/>
                <a:ea typeface="+mj-ea"/>
                <a:cs typeface="+mj-cs"/>
              </a:rPr>
              <a:t>POWERFUL PARTNERS</a:t>
            </a:r>
            <a:endParaRPr lang="en-US" dirty="0">
              <a:solidFill>
                <a:schemeClr val="tx1"/>
              </a:solidFill>
            </a:endParaRPr>
          </a:p>
        </p:txBody>
      </p:sp>
      <p:sp>
        <p:nvSpPr>
          <p:cNvPr id="11" name="TextBox 10">
            <a:extLst>
              <a:ext uri="{FF2B5EF4-FFF2-40B4-BE49-F238E27FC236}">
                <a16:creationId xmlns:a16="http://schemas.microsoft.com/office/drawing/2014/main" id="{548670AD-3487-217B-59F6-7E26BF4F6086}"/>
              </a:ext>
            </a:extLst>
          </p:cNvPr>
          <p:cNvSpPr txBox="1"/>
          <p:nvPr/>
        </p:nvSpPr>
        <p:spPr>
          <a:xfrm>
            <a:off x="2554022" y="933337"/>
            <a:ext cx="4035956" cy="646331"/>
          </a:xfrm>
          <a:prstGeom prst="rect">
            <a:avLst/>
          </a:prstGeom>
          <a:noFill/>
        </p:spPr>
        <p:txBody>
          <a:bodyPr wrap="square" rtlCol="0">
            <a:spAutoFit/>
          </a:bodyPr>
          <a:lstStyle>
            <a:defPPr>
              <a:defRPr lang="en-US"/>
            </a:defPPr>
            <a:lvl1pPr indent="0">
              <a:buFont typeface="Arial" panose="020B0604020202020204" pitchFamily="34" charset="0"/>
              <a:buNone/>
              <a:defRPr>
                <a:latin typeface="Oswald Medium" panose="02000603000000000000" pitchFamily="2" charset="0"/>
              </a:defRPr>
            </a:lvl1pPr>
          </a:lstStyle>
          <a:p>
            <a:pPr algn="ctr"/>
            <a:r>
              <a:rPr lang="en-US" b="1" dirty="0">
                <a:latin typeface="Oswald Regular" panose="02000503000000000000" pitchFamily="2" charset="0"/>
              </a:rPr>
              <a:t>NEIL NELSON</a:t>
            </a:r>
          </a:p>
          <a:p>
            <a:pPr algn="ctr"/>
            <a:r>
              <a:rPr lang="en-US" dirty="0">
                <a:solidFill>
                  <a:srgbClr val="5D9EB1"/>
                </a:solidFill>
                <a:latin typeface="Oswald Regular" panose="02000503000000000000" pitchFamily="2" charset="0"/>
              </a:rPr>
              <a:t>PRESIDENT &amp; CEO, ESI</a:t>
            </a:r>
          </a:p>
        </p:txBody>
      </p:sp>
      <p:grpSp>
        <p:nvGrpSpPr>
          <p:cNvPr id="25" name="Group 24">
            <a:extLst>
              <a:ext uri="{FF2B5EF4-FFF2-40B4-BE49-F238E27FC236}">
                <a16:creationId xmlns:a16="http://schemas.microsoft.com/office/drawing/2014/main" id="{95DC5609-C3EE-0A97-8D95-E3647E797575}"/>
              </a:ext>
            </a:extLst>
          </p:cNvPr>
          <p:cNvGrpSpPr/>
          <p:nvPr/>
        </p:nvGrpSpPr>
        <p:grpSpPr>
          <a:xfrm>
            <a:off x="4897518" y="1813547"/>
            <a:ext cx="1692460" cy="2205378"/>
            <a:chOff x="6589708" y="1168496"/>
            <a:chExt cx="1692460" cy="2205378"/>
          </a:xfrm>
        </p:grpSpPr>
        <p:cxnSp>
          <p:nvCxnSpPr>
            <p:cNvPr id="7" name="Straight Connector 6">
              <a:extLst>
                <a:ext uri="{FF2B5EF4-FFF2-40B4-BE49-F238E27FC236}">
                  <a16:creationId xmlns:a16="http://schemas.microsoft.com/office/drawing/2014/main" id="{0CFE6059-8AD1-0B22-8A87-D2E06DD39651}"/>
                </a:ext>
              </a:extLst>
            </p:cNvPr>
            <p:cNvCxnSpPr>
              <a:cxnSpLocks/>
            </p:cNvCxnSpPr>
            <p:nvPr/>
          </p:nvCxnSpPr>
          <p:spPr>
            <a:xfrm rot="5400000">
              <a:off x="6439912" y="1353162"/>
              <a:ext cx="299591" cy="0"/>
            </a:xfrm>
            <a:prstGeom prst="line">
              <a:avLst/>
            </a:prstGeom>
            <a:ln w="38100">
              <a:solidFill>
                <a:srgbClr val="E2691E"/>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ACF12C2-DE2C-31EC-F33A-18EEC2D593A1}"/>
                </a:ext>
              </a:extLst>
            </p:cNvPr>
            <p:cNvSpPr txBox="1"/>
            <p:nvPr/>
          </p:nvSpPr>
          <p:spPr>
            <a:xfrm>
              <a:off x="6700901" y="1168496"/>
              <a:ext cx="1581267"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1. Competition</a:t>
              </a:r>
            </a:p>
          </p:txBody>
        </p:sp>
        <p:cxnSp>
          <p:nvCxnSpPr>
            <p:cNvPr id="15" name="Straight Connector 14">
              <a:extLst>
                <a:ext uri="{FF2B5EF4-FFF2-40B4-BE49-F238E27FC236}">
                  <a16:creationId xmlns:a16="http://schemas.microsoft.com/office/drawing/2014/main" id="{DB5DD485-DE8B-7204-BFAE-7974A5628EE5}"/>
                </a:ext>
              </a:extLst>
            </p:cNvPr>
            <p:cNvCxnSpPr>
              <a:cxnSpLocks/>
            </p:cNvCxnSpPr>
            <p:nvPr/>
          </p:nvCxnSpPr>
          <p:spPr>
            <a:xfrm rot="5400000">
              <a:off x="6439912" y="1812174"/>
              <a:ext cx="299591" cy="0"/>
            </a:xfrm>
            <a:prstGeom prst="line">
              <a:avLst/>
            </a:prstGeom>
            <a:ln w="38100">
              <a:solidFill>
                <a:srgbClr val="19974C"/>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8F11DDE-9F38-BB8A-BC1A-6437DD63E372}"/>
                </a:ext>
              </a:extLst>
            </p:cNvPr>
            <p:cNvSpPr txBox="1"/>
            <p:nvPr/>
          </p:nvSpPr>
          <p:spPr>
            <a:xfrm>
              <a:off x="6700901" y="1627508"/>
              <a:ext cx="1286571"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2. Futuristic</a:t>
              </a:r>
            </a:p>
          </p:txBody>
        </p:sp>
        <p:cxnSp>
          <p:nvCxnSpPr>
            <p:cNvPr id="18" name="Straight Connector 17">
              <a:extLst>
                <a:ext uri="{FF2B5EF4-FFF2-40B4-BE49-F238E27FC236}">
                  <a16:creationId xmlns:a16="http://schemas.microsoft.com/office/drawing/2014/main" id="{916D224F-36C2-9CB5-AADF-DBD2FAC516F1}"/>
                </a:ext>
              </a:extLst>
            </p:cNvPr>
            <p:cNvCxnSpPr>
              <a:cxnSpLocks/>
            </p:cNvCxnSpPr>
            <p:nvPr/>
          </p:nvCxnSpPr>
          <p:spPr>
            <a:xfrm rot="5400000">
              <a:off x="6439912" y="2271186"/>
              <a:ext cx="299591" cy="0"/>
            </a:xfrm>
            <a:prstGeom prst="line">
              <a:avLst/>
            </a:prstGeom>
            <a:ln w="38100">
              <a:solidFill>
                <a:srgbClr val="83428E"/>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874A92A-5146-9599-6610-C9ED142DBA40}"/>
                </a:ext>
              </a:extLst>
            </p:cNvPr>
            <p:cNvCxnSpPr>
              <a:cxnSpLocks/>
            </p:cNvCxnSpPr>
            <p:nvPr/>
          </p:nvCxnSpPr>
          <p:spPr>
            <a:xfrm rot="5400000">
              <a:off x="6439912" y="2712010"/>
              <a:ext cx="299591" cy="0"/>
            </a:xfrm>
            <a:prstGeom prst="line">
              <a:avLst/>
            </a:prstGeom>
            <a:ln w="38100">
              <a:solidFill>
                <a:srgbClr val="E2691E"/>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F9FB684-07F8-11FF-BBD7-65AEA3E4F5FB}"/>
                </a:ext>
              </a:extLst>
            </p:cNvPr>
            <p:cNvCxnSpPr>
              <a:cxnSpLocks/>
            </p:cNvCxnSpPr>
            <p:nvPr/>
          </p:nvCxnSpPr>
          <p:spPr>
            <a:xfrm rot="5400000">
              <a:off x="6439912" y="3178299"/>
              <a:ext cx="299591" cy="0"/>
            </a:xfrm>
            <a:prstGeom prst="line">
              <a:avLst/>
            </a:prstGeom>
            <a:ln w="38100">
              <a:solidFill>
                <a:srgbClr val="19974C"/>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4BAB9B4C-AE06-E0A4-DADE-7A534FA49791}"/>
                </a:ext>
              </a:extLst>
            </p:cNvPr>
            <p:cNvSpPr txBox="1"/>
            <p:nvPr/>
          </p:nvSpPr>
          <p:spPr>
            <a:xfrm>
              <a:off x="6700901" y="2086520"/>
              <a:ext cx="1235979"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3. Arranger</a:t>
              </a:r>
            </a:p>
          </p:txBody>
        </p:sp>
        <p:sp>
          <p:nvSpPr>
            <p:cNvPr id="23" name="TextBox 22">
              <a:extLst>
                <a:ext uri="{FF2B5EF4-FFF2-40B4-BE49-F238E27FC236}">
                  <a16:creationId xmlns:a16="http://schemas.microsoft.com/office/drawing/2014/main" id="{904A6982-8714-BC7E-BF9B-626B5E2A8F29}"/>
                </a:ext>
              </a:extLst>
            </p:cNvPr>
            <p:cNvSpPr txBox="1"/>
            <p:nvPr/>
          </p:nvSpPr>
          <p:spPr>
            <a:xfrm>
              <a:off x="6700901" y="2545532"/>
              <a:ext cx="1389226"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4. Maximizer</a:t>
              </a:r>
            </a:p>
          </p:txBody>
        </p:sp>
        <p:sp>
          <p:nvSpPr>
            <p:cNvPr id="24" name="TextBox 23">
              <a:extLst>
                <a:ext uri="{FF2B5EF4-FFF2-40B4-BE49-F238E27FC236}">
                  <a16:creationId xmlns:a16="http://schemas.microsoft.com/office/drawing/2014/main" id="{ED994891-E092-EE30-70CE-BD10F6988E95}"/>
                </a:ext>
              </a:extLst>
            </p:cNvPr>
            <p:cNvSpPr txBox="1"/>
            <p:nvPr/>
          </p:nvSpPr>
          <p:spPr>
            <a:xfrm>
              <a:off x="6700901" y="3004542"/>
              <a:ext cx="1228478"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5. Strategic</a:t>
              </a:r>
            </a:p>
          </p:txBody>
        </p:sp>
      </p:grpSp>
    </p:spTree>
    <p:extLst>
      <p:ext uri="{BB962C8B-B14F-4D97-AF65-F5344CB8AC3E}">
        <p14:creationId xmlns:p14="http://schemas.microsoft.com/office/powerpoint/2010/main" val="416742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extLst>
    <p:ext uri="{6950BFC3-D8DA-4A85-94F7-54DA5524770B}">
      <p188:commentRel xmlns:p188="http://schemas.microsoft.com/office/powerpoint/2018/8/main" r:id="rId3"/>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52B0A-6B46-9C85-E953-3350057ED4F2}"/>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9393D04-4C75-9D6C-DD5F-698849F27E8C}"/>
              </a:ext>
            </a:extLst>
          </p:cNvPr>
          <p:cNvSpPr>
            <a:spLocks noGrp="1"/>
          </p:cNvSpPr>
          <p:nvPr>
            <p:ph type="sldNum" sz="quarter" idx="4"/>
          </p:nvPr>
        </p:nvSpPr>
        <p:spPr/>
        <p:txBody>
          <a:bodyPr/>
          <a:lstStyle/>
          <a:p>
            <a:fld id="{891C554B-0DB2-8C43-9B67-3B0F5D3AA45D}" type="slidenum">
              <a:rPr lang="en-US" smtClean="0"/>
              <a:pPr/>
              <a:t>24</a:t>
            </a:fld>
            <a:endParaRPr lang="en-US"/>
          </a:p>
        </p:txBody>
      </p:sp>
      <p:sp>
        <p:nvSpPr>
          <p:cNvPr id="13" name="Slide Number Placeholder 2">
            <a:extLst>
              <a:ext uri="{FF2B5EF4-FFF2-40B4-BE49-F238E27FC236}">
                <a16:creationId xmlns:a16="http://schemas.microsoft.com/office/drawing/2014/main" id="{544F1A9F-FFE7-BAA9-4E0D-4D3BF98EBB84}"/>
              </a:ext>
            </a:extLst>
          </p:cNvPr>
          <p:cNvSpPr txBox="1">
            <a:spLocks/>
          </p:cNvSpPr>
          <p:nvPr/>
        </p:nvSpPr>
        <p:spPr>
          <a:xfrm>
            <a:off x="8839200" y="4857750"/>
            <a:ext cx="304800" cy="285749"/>
          </a:xfrm>
          <a:prstGeom prst="rect">
            <a:avLst/>
          </a:prstGeom>
        </p:spPr>
        <p:txBody>
          <a:bodyPr vert="horz" lIns="91440" tIns="45720" rIns="91440" bIns="45720" rtlCol="0" anchor="ctr"/>
          <a:lstStyle>
            <a:defPPr>
              <a:defRPr lang="en-US"/>
            </a:defPPr>
            <a:lvl1pPr marL="0" algn="ctr" defTabSz="914400" rtl="0" eaLnBrk="1" latinLnBrk="0" hangingPunct="1">
              <a:defRPr sz="675" kern="12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91C554B-0DB2-8C43-9B67-3B0F5D3AA45D}" type="slidenum">
              <a:rPr lang="en-US" smtClean="0"/>
              <a:pPr/>
              <a:t>24</a:t>
            </a:fld>
            <a:endParaRPr lang="en-US"/>
          </a:p>
        </p:txBody>
      </p:sp>
      <p:sp>
        <p:nvSpPr>
          <p:cNvPr id="10" name="Title 1">
            <a:extLst>
              <a:ext uri="{FF2B5EF4-FFF2-40B4-BE49-F238E27FC236}">
                <a16:creationId xmlns:a16="http://schemas.microsoft.com/office/drawing/2014/main" id="{0A206C58-0F40-171D-AD96-56337DB1F3EF}"/>
              </a:ext>
            </a:extLst>
          </p:cNvPr>
          <p:cNvSpPr>
            <a:spLocks noGrp="1"/>
          </p:cNvSpPr>
          <p:nvPr>
            <p:ph type="title"/>
          </p:nvPr>
        </p:nvSpPr>
        <p:spPr>
          <a:xfrm>
            <a:off x="0" y="214289"/>
            <a:ext cx="9144000" cy="857250"/>
          </a:xfrm>
        </p:spPr>
        <p:txBody>
          <a:bodyPr/>
          <a:lstStyle/>
          <a:p>
            <a:pPr algn="ctr"/>
            <a:r>
              <a:rPr kumimoji="0" lang="en-US" sz="3450" b="0" i="0" u="none" strike="noStrike" kern="1200" cap="none" spc="-75" normalizeH="0" baseline="0" noProof="0">
                <a:ln>
                  <a:noFill/>
                </a:ln>
                <a:solidFill>
                  <a:srgbClr val="12121F"/>
                </a:solidFill>
                <a:effectLst/>
                <a:uLnTx/>
                <a:uFillTx/>
                <a:latin typeface="Oswald SemiBold" panose="00000700000000000000" pitchFamily="2" charset="0"/>
                <a:ea typeface="+mj-ea"/>
                <a:cs typeface="+mj-cs"/>
              </a:rPr>
              <a:t>POWERFUL PARTNERS</a:t>
            </a:r>
            <a:endParaRPr lang="en-US">
              <a:solidFill>
                <a:schemeClr val="tx1"/>
              </a:solidFill>
            </a:endParaRPr>
          </a:p>
        </p:txBody>
      </p:sp>
      <p:pic>
        <p:nvPicPr>
          <p:cNvPr id="4" name="Picture 3">
            <a:extLst>
              <a:ext uri="{FF2B5EF4-FFF2-40B4-BE49-F238E27FC236}">
                <a16:creationId xmlns:a16="http://schemas.microsoft.com/office/drawing/2014/main" id="{B19DCDA8-C964-7354-643B-BFCF1E3FF794}"/>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2265217" y="1187240"/>
            <a:ext cx="4475019" cy="33562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34873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FB97D4E-0339-6007-B363-E288E8CB6124}"/>
              </a:ext>
            </a:extLst>
          </p:cNvPr>
          <p:cNvSpPr>
            <a:spLocks noGrp="1"/>
          </p:cNvSpPr>
          <p:nvPr>
            <p:ph type="title"/>
          </p:nvPr>
        </p:nvSpPr>
        <p:spPr/>
        <p:txBody>
          <a:bodyPr/>
          <a:lstStyle/>
          <a:p>
            <a:r>
              <a:rPr lang="en-US"/>
              <a:t>TEAM DNA: </a:t>
            </a:r>
            <a:r>
              <a:rPr lang="en-US">
                <a:solidFill>
                  <a:srgbClr val="00546B"/>
                </a:solidFill>
              </a:rPr>
              <a:t>A WELL-ROUNDED TEAM</a:t>
            </a:r>
          </a:p>
        </p:txBody>
      </p:sp>
      <p:sp>
        <p:nvSpPr>
          <p:cNvPr id="3" name="Slide Number Placeholder 2">
            <a:extLst>
              <a:ext uri="{FF2B5EF4-FFF2-40B4-BE49-F238E27FC236}">
                <a16:creationId xmlns:a16="http://schemas.microsoft.com/office/drawing/2014/main" id="{51386E9D-D94A-CCED-80F5-A041B05C7D27}"/>
              </a:ext>
            </a:extLst>
          </p:cNvPr>
          <p:cNvSpPr>
            <a:spLocks noGrp="1"/>
          </p:cNvSpPr>
          <p:nvPr>
            <p:ph type="sldNum" sz="quarter" idx="4"/>
          </p:nvPr>
        </p:nvSpPr>
        <p:spPr/>
        <p:txBody>
          <a:bodyPr/>
          <a:lstStyle/>
          <a:p>
            <a:fld id="{891C554B-0DB2-8C43-9B67-3B0F5D3AA45D}" type="slidenum">
              <a:rPr lang="en-US" smtClean="0"/>
              <a:pPr/>
              <a:t>25</a:t>
            </a:fld>
            <a:endParaRPr lang="en-US"/>
          </a:p>
        </p:txBody>
      </p:sp>
      <p:pic>
        <p:nvPicPr>
          <p:cNvPr id="11" name="Picture 10">
            <a:extLst>
              <a:ext uri="{FF2B5EF4-FFF2-40B4-BE49-F238E27FC236}">
                <a16:creationId xmlns:a16="http://schemas.microsoft.com/office/drawing/2014/main" id="{91B8E134-8313-4C4F-966C-AC1A4DE7096F}"/>
              </a:ext>
            </a:extLst>
          </p:cNvPr>
          <p:cNvPicPr>
            <a:picLocks noChangeAspect="1"/>
          </p:cNvPicPr>
          <p:nvPr/>
        </p:nvPicPr>
        <p:blipFill>
          <a:blip r:embed="rId4"/>
          <a:srcRect l="12658" t="1" r="7500" b="-1095"/>
          <a:stretch/>
        </p:blipFill>
        <p:spPr>
          <a:xfrm>
            <a:off x="6432036" y="2754448"/>
            <a:ext cx="1941198" cy="1929912"/>
          </a:xfrm>
          <a:prstGeom prst="rect">
            <a:avLst/>
          </a:prstGeom>
        </p:spPr>
      </p:pic>
      <p:pic>
        <p:nvPicPr>
          <p:cNvPr id="5" name="Picture 4" descr="A list of words&#10;&#10;AI-generated content may be incorrect.">
            <a:extLst>
              <a:ext uri="{FF2B5EF4-FFF2-40B4-BE49-F238E27FC236}">
                <a16:creationId xmlns:a16="http://schemas.microsoft.com/office/drawing/2014/main" id="{B5DBFA7D-F528-371C-0736-F5A06A1E12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837" y="1251611"/>
            <a:ext cx="7288525" cy="1061242"/>
          </a:xfrm>
          <a:prstGeom prst="rect">
            <a:avLst/>
          </a:prstGeom>
        </p:spPr>
      </p:pic>
      <p:sp>
        <p:nvSpPr>
          <p:cNvPr id="8" name="TextBox 7">
            <a:extLst>
              <a:ext uri="{FF2B5EF4-FFF2-40B4-BE49-F238E27FC236}">
                <a16:creationId xmlns:a16="http://schemas.microsoft.com/office/drawing/2014/main" id="{9304883C-3E72-5397-AAB9-B957F4387BD7}"/>
              </a:ext>
            </a:extLst>
          </p:cNvPr>
          <p:cNvSpPr txBox="1"/>
          <p:nvPr/>
        </p:nvSpPr>
        <p:spPr>
          <a:xfrm>
            <a:off x="910493" y="2472814"/>
            <a:ext cx="4473549" cy="1631216"/>
          </a:xfrm>
          <a:prstGeom prst="rect">
            <a:avLst/>
          </a:prstGeom>
          <a:noFill/>
        </p:spPr>
        <p:txBody>
          <a:bodyPr wrap="square" lIns="91440" tIns="45720" rIns="91440" bIns="45720" anchor="t">
            <a:spAutoFit/>
          </a:bodyPr>
          <a:lstStyle/>
          <a:p>
            <a:r>
              <a:rPr lang="en-US" sz="2000" spc="-75">
                <a:solidFill>
                  <a:srgbClr val="12121F"/>
                </a:solidFill>
                <a:latin typeface="Calibri"/>
                <a:ea typeface="Calibri"/>
                <a:cs typeface="Calibri"/>
              </a:rPr>
              <a:t>"A well-rounded team is not a team of well-rounded individuals. The most effective teams are made up of people who understand their strengths and how to use them to complement one another." </a:t>
            </a:r>
          </a:p>
        </p:txBody>
      </p:sp>
      <p:sp>
        <p:nvSpPr>
          <p:cNvPr id="2" name="TextBox 1">
            <a:extLst>
              <a:ext uri="{FF2B5EF4-FFF2-40B4-BE49-F238E27FC236}">
                <a16:creationId xmlns:a16="http://schemas.microsoft.com/office/drawing/2014/main" id="{F4D9C487-2F53-DBE0-54FF-EE3E0B7396ED}"/>
              </a:ext>
            </a:extLst>
          </p:cNvPr>
          <p:cNvSpPr txBox="1"/>
          <p:nvPr/>
        </p:nvSpPr>
        <p:spPr>
          <a:xfrm>
            <a:off x="1751298" y="4110276"/>
            <a:ext cx="3363132" cy="461665"/>
          </a:xfrm>
          <a:prstGeom prst="rect">
            <a:avLst/>
          </a:prstGeom>
          <a:noFill/>
        </p:spPr>
        <p:txBody>
          <a:bodyPr wrap="square">
            <a:spAutoFit/>
          </a:bodyPr>
          <a:lstStyle/>
          <a:p>
            <a:pPr algn="r"/>
            <a:r>
              <a:rPr lang="en-US" sz="2400" b="1">
                <a:solidFill>
                  <a:srgbClr val="12121F"/>
                </a:solidFill>
                <a:latin typeface="Calibri" panose="020F0502020204030204" pitchFamily="34" charset="0"/>
                <a:cs typeface="Calibri" panose="020F0502020204030204" pitchFamily="34" charset="0"/>
              </a:rPr>
              <a:t>- Gallup</a:t>
            </a:r>
          </a:p>
        </p:txBody>
      </p:sp>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a16="http://schemas.microsoft.com/office/drawing/2014/main" id="{A1B4C35D-DB53-75D1-D6B6-6080C3A37DA6}"/>
                  </a:ext>
                </a:extLst>
              </p14:cNvPr>
              <p14:cNvContentPartPr/>
              <p14:nvPr/>
            </p14:nvContentPartPr>
            <p14:xfrm rot="8343596">
              <a:off x="4367543" y="3793209"/>
              <a:ext cx="1791721" cy="1557461"/>
            </p14:xfrm>
          </p:contentPart>
        </mc:Choice>
        <mc:Fallback xmlns="">
          <p:pic>
            <p:nvPicPr>
              <p:cNvPr id="4" name="Ink 3">
                <a:extLst>
                  <a:ext uri="{FF2B5EF4-FFF2-40B4-BE49-F238E27FC236}">
                    <a16:creationId xmlns:a16="http://schemas.microsoft.com/office/drawing/2014/main" id="{A1B4C35D-DB53-75D1-D6B6-6080C3A37DA6}"/>
                  </a:ext>
                </a:extLst>
              </p:cNvPr>
              <p:cNvPicPr/>
              <p:nvPr/>
            </p:nvPicPr>
            <p:blipFill>
              <a:blip r:embed="rId7"/>
              <a:stretch>
                <a:fillRect/>
              </a:stretch>
            </p:blipFill>
            <p:spPr>
              <a:xfrm rot="8343596">
                <a:off x="4354943" y="3780608"/>
                <a:ext cx="1816921" cy="1582663"/>
              </a:xfrm>
              <a:prstGeom prst="rect">
                <a:avLst/>
              </a:prstGeom>
            </p:spPr>
          </p:pic>
        </mc:Fallback>
      </mc:AlternateContent>
    </p:spTree>
    <p:extLst>
      <p:ext uri="{BB962C8B-B14F-4D97-AF65-F5344CB8AC3E}">
        <p14:creationId xmlns:p14="http://schemas.microsoft.com/office/powerpoint/2010/main" val="847925818"/>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122BD21-5769-29EA-FE22-A9FFC2C62C83}"/>
              </a:ext>
            </a:extLst>
          </p:cNvPr>
          <p:cNvSpPr>
            <a:spLocks noGrp="1"/>
          </p:cNvSpPr>
          <p:nvPr>
            <p:ph type="title"/>
          </p:nvPr>
        </p:nvSpPr>
        <p:spPr>
          <a:xfrm>
            <a:off x="990600" y="361950"/>
            <a:ext cx="7321885" cy="857250"/>
          </a:xfrm>
        </p:spPr>
        <p:txBody>
          <a:bodyPr anchor="ctr">
            <a:noAutofit/>
          </a:bodyPr>
          <a:lstStyle/>
          <a:p>
            <a:pPr algn="ctr">
              <a:lnSpc>
                <a:spcPct val="90000"/>
              </a:lnSpc>
            </a:pPr>
            <a:r>
              <a:rPr lang="en-US">
                <a:solidFill>
                  <a:srgbClr val="12121F"/>
                </a:solidFill>
                <a:latin typeface="Oswald SemiBold" panose="00000700000000000000" pitchFamily="2" charset="0"/>
              </a:rPr>
              <a:t>ONE PERSON’S </a:t>
            </a:r>
            <a:r>
              <a:rPr lang="en-US">
                <a:solidFill>
                  <a:srgbClr val="00546B"/>
                </a:solidFill>
                <a:latin typeface="Oswald SemiBold" panose="00000700000000000000" pitchFamily="2" charset="0"/>
              </a:rPr>
              <a:t>BOULDER</a:t>
            </a:r>
            <a:r>
              <a:rPr lang="en-US">
                <a:solidFill>
                  <a:srgbClr val="12121F"/>
                </a:solidFill>
                <a:latin typeface="Oswald SemiBold" panose="00000700000000000000" pitchFamily="2" charset="0"/>
              </a:rPr>
              <a:t> IS ANOTHER PERSON’S </a:t>
            </a:r>
            <a:r>
              <a:rPr lang="en-US">
                <a:solidFill>
                  <a:srgbClr val="00546B"/>
                </a:solidFill>
                <a:latin typeface="Oswald SemiBold" panose="00000700000000000000" pitchFamily="2" charset="0"/>
              </a:rPr>
              <a:t>BALL</a:t>
            </a:r>
          </a:p>
        </p:txBody>
      </p:sp>
      <p:sp>
        <p:nvSpPr>
          <p:cNvPr id="7" name="Slide Number Placeholder 2">
            <a:extLst>
              <a:ext uri="{FF2B5EF4-FFF2-40B4-BE49-F238E27FC236}">
                <a16:creationId xmlns:a16="http://schemas.microsoft.com/office/drawing/2014/main" id="{79C6AFD8-6C0E-F48E-6165-18B9FB8B84AF}"/>
              </a:ext>
            </a:extLst>
          </p:cNvPr>
          <p:cNvSpPr>
            <a:spLocks noGrp="1"/>
          </p:cNvSpPr>
          <p:nvPr>
            <p:ph type="sldNum" sz="quarter" idx="4"/>
          </p:nvPr>
        </p:nvSpPr>
        <p:spPr>
          <a:xfrm>
            <a:off x="8839200" y="4857750"/>
            <a:ext cx="304800" cy="285750"/>
          </a:xfrm>
        </p:spPr>
        <p:txBody>
          <a:bodyPr anchor="ctr">
            <a:normAutofit/>
          </a:bodyPr>
          <a:lstStyle/>
          <a:p>
            <a:pPr>
              <a:spcAft>
                <a:spcPts val="600"/>
              </a:spcAft>
            </a:pPr>
            <a:fld id="{891C554B-0DB2-8C43-9B67-3B0F5D3AA45D}" type="slidenum">
              <a:rPr lang="en-US" smtClean="0"/>
              <a:pPr>
                <a:spcAft>
                  <a:spcPts val="600"/>
                </a:spcAft>
              </a:pPr>
              <a:t>26</a:t>
            </a:fld>
            <a:endParaRPr lang="en-US"/>
          </a:p>
        </p:txBody>
      </p:sp>
      <p:pic>
        <p:nvPicPr>
          <p:cNvPr id="8" name="Picture 4" descr="Ame &amp; Lulu Game On Tennis Backpack (White/Navy/Green)">
            <a:extLst>
              <a:ext uri="{FF2B5EF4-FFF2-40B4-BE49-F238E27FC236}">
                <a16:creationId xmlns:a16="http://schemas.microsoft.com/office/drawing/2014/main" id="{A1FDB9A9-67B7-6349-264F-C74CA2368B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1428751"/>
            <a:ext cx="2978485" cy="29784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8" descr="A Backpack Full of Rocks – A Psychic's Journal">
            <a:extLst>
              <a:ext uri="{FF2B5EF4-FFF2-40B4-BE49-F238E27FC236}">
                <a16:creationId xmlns:a16="http://schemas.microsoft.com/office/drawing/2014/main" id="{11328C96-057A-AD13-8959-A47A418EC16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565"/>
          <a:stretch/>
        </p:blipFill>
        <p:spPr bwMode="auto">
          <a:xfrm>
            <a:off x="831515" y="1428750"/>
            <a:ext cx="4206153" cy="29784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4015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23DDC-F1AA-376D-FDB9-E7CA165AAC9B}"/>
              </a:ext>
            </a:extLst>
          </p:cNvPr>
          <p:cNvSpPr>
            <a:spLocks noGrp="1"/>
          </p:cNvSpPr>
          <p:nvPr>
            <p:ph type="title"/>
          </p:nvPr>
        </p:nvSpPr>
        <p:spPr/>
        <p:txBody>
          <a:bodyPr/>
          <a:lstStyle/>
          <a:p>
            <a:r>
              <a:rPr lang="en-US"/>
              <a:t>PERSONAL BOARD OF DIRECTORS</a:t>
            </a:r>
          </a:p>
        </p:txBody>
      </p:sp>
      <p:sp>
        <p:nvSpPr>
          <p:cNvPr id="3" name="Slide Number Placeholder 2">
            <a:extLst>
              <a:ext uri="{FF2B5EF4-FFF2-40B4-BE49-F238E27FC236}">
                <a16:creationId xmlns:a16="http://schemas.microsoft.com/office/drawing/2014/main" id="{6F38B9A8-BCE9-B5D3-C7AC-5B1B74A3EF44}"/>
              </a:ext>
            </a:extLst>
          </p:cNvPr>
          <p:cNvSpPr>
            <a:spLocks noGrp="1"/>
          </p:cNvSpPr>
          <p:nvPr>
            <p:ph type="sldNum" sz="quarter" idx="4"/>
          </p:nvPr>
        </p:nvSpPr>
        <p:spPr/>
        <p:txBody>
          <a:bodyPr/>
          <a:lstStyle/>
          <a:p>
            <a:fld id="{891C554B-0DB2-8C43-9B67-3B0F5D3AA45D}" type="slidenum">
              <a:rPr lang="en-US" smtClean="0"/>
              <a:pPr/>
              <a:t>27</a:t>
            </a:fld>
            <a:endParaRPr lang="en-US"/>
          </a:p>
        </p:txBody>
      </p:sp>
      <p:grpSp>
        <p:nvGrpSpPr>
          <p:cNvPr id="18" name="Group 17">
            <a:extLst>
              <a:ext uri="{FF2B5EF4-FFF2-40B4-BE49-F238E27FC236}">
                <a16:creationId xmlns:a16="http://schemas.microsoft.com/office/drawing/2014/main" id="{8A7E7D3B-8AB7-7477-2622-A529AE5AE010}"/>
              </a:ext>
            </a:extLst>
          </p:cNvPr>
          <p:cNvGrpSpPr/>
          <p:nvPr/>
        </p:nvGrpSpPr>
        <p:grpSpPr>
          <a:xfrm>
            <a:off x="732179" y="1205256"/>
            <a:ext cx="9038263" cy="3311951"/>
            <a:chOff x="145439" y="1197636"/>
            <a:chExt cx="9038263" cy="3311951"/>
          </a:xfrm>
        </p:grpSpPr>
        <p:sp>
          <p:nvSpPr>
            <p:cNvPr id="5" name="TextBox 4">
              <a:extLst>
                <a:ext uri="{FF2B5EF4-FFF2-40B4-BE49-F238E27FC236}">
                  <a16:creationId xmlns:a16="http://schemas.microsoft.com/office/drawing/2014/main" id="{51A718DD-5322-AAEA-60C7-6C920476D027}"/>
                </a:ext>
              </a:extLst>
            </p:cNvPr>
            <p:cNvSpPr txBox="1"/>
            <p:nvPr/>
          </p:nvSpPr>
          <p:spPr>
            <a:xfrm>
              <a:off x="145439" y="1216378"/>
              <a:ext cx="2921611" cy="3293209"/>
            </a:xfrm>
            <a:prstGeom prst="rect">
              <a:avLst/>
            </a:prstGeom>
            <a:noFill/>
          </p:spPr>
          <p:txBody>
            <a:bodyPr wrap="square" rtlCol="0">
              <a:spAutoFit/>
            </a:bodyPr>
            <a:lstStyle>
              <a:defPPr>
                <a:defRPr lang="en-US"/>
              </a:defPPr>
              <a:lvl1pPr algn="r">
                <a:defRPr sz="2100">
                  <a:latin typeface="Oswald Light" panose="00000400000000000000" pitchFamily="2" charset="0"/>
                </a:defRPr>
              </a:lvl1pPr>
            </a:lstStyle>
            <a:p>
              <a:r>
                <a:rPr lang="en-US" sz="1600">
                  <a:latin typeface="Oswald SemiBold" panose="00000700000000000000" pitchFamily="2" charset="0"/>
                </a:rPr>
                <a:t>COACH </a:t>
              </a:r>
            </a:p>
            <a:p>
              <a:endParaRPr lang="en-US" sz="1600">
                <a:latin typeface="Oswald SemiBold" panose="00000700000000000000" pitchFamily="2" charset="0"/>
              </a:endParaRPr>
            </a:p>
            <a:p>
              <a:r>
                <a:rPr lang="en-US" sz="1600">
                  <a:latin typeface="Oswald SemiBold" panose="00000700000000000000" pitchFamily="2" charset="0"/>
                </a:rPr>
                <a:t>MENTOR</a:t>
              </a:r>
            </a:p>
            <a:p>
              <a:endParaRPr lang="en-US" sz="1600">
                <a:latin typeface="Oswald SemiBold" panose="00000700000000000000" pitchFamily="2" charset="0"/>
              </a:endParaRPr>
            </a:p>
            <a:p>
              <a:r>
                <a:rPr lang="en-US" sz="1600">
                  <a:latin typeface="Oswald SemiBold" panose="00000700000000000000" pitchFamily="2" charset="0"/>
                </a:rPr>
                <a:t>ROLE MODEL</a:t>
              </a:r>
            </a:p>
            <a:p>
              <a:endParaRPr lang="en-US" sz="1600">
                <a:latin typeface="Oswald SemiBold" panose="00000700000000000000" pitchFamily="2" charset="0"/>
              </a:endParaRPr>
            </a:p>
            <a:p>
              <a:r>
                <a:rPr lang="en-US" sz="1600">
                  <a:latin typeface="Oswald SemiBold" panose="00000700000000000000" pitchFamily="2" charset="0"/>
                </a:rPr>
                <a:t>EXPERT</a:t>
              </a:r>
            </a:p>
            <a:p>
              <a:endParaRPr lang="en-US" sz="1600">
                <a:latin typeface="Oswald SemiBold" panose="00000700000000000000" pitchFamily="2" charset="0"/>
              </a:endParaRPr>
            </a:p>
            <a:p>
              <a:r>
                <a:rPr lang="en-US" sz="1600">
                  <a:latin typeface="Oswald SemiBold" panose="00000700000000000000" pitchFamily="2" charset="0"/>
                </a:rPr>
                <a:t>ACCOUNTABILITY PARTNER</a:t>
              </a:r>
            </a:p>
            <a:p>
              <a:endParaRPr lang="en-US" sz="1600">
                <a:latin typeface="Oswald SemiBold" panose="00000700000000000000" pitchFamily="2" charset="0"/>
              </a:endParaRPr>
            </a:p>
            <a:p>
              <a:r>
                <a:rPr lang="en-US" sz="1600">
                  <a:latin typeface="Oswald SemiBold" panose="00000700000000000000" pitchFamily="2" charset="0"/>
                </a:rPr>
                <a:t>COMPLEMENTARY PARTNER</a:t>
              </a:r>
            </a:p>
            <a:p>
              <a:endParaRPr lang="en-US" sz="1600">
                <a:latin typeface="Oswald SemiBold" panose="00000700000000000000" pitchFamily="2" charset="0"/>
              </a:endParaRPr>
            </a:p>
            <a:p>
              <a:r>
                <a:rPr lang="en-US" sz="1600">
                  <a:latin typeface="Oswald SemiBold" panose="00000700000000000000" pitchFamily="2" charset="0"/>
                </a:rPr>
                <a:t>PERSON WITH SHARED INTERESTS</a:t>
              </a:r>
            </a:p>
          </p:txBody>
        </p:sp>
        <p:sp>
          <p:nvSpPr>
            <p:cNvPr id="6" name="TextBox 5">
              <a:extLst>
                <a:ext uri="{FF2B5EF4-FFF2-40B4-BE49-F238E27FC236}">
                  <a16:creationId xmlns:a16="http://schemas.microsoft.com/office/drawing/2014/main" id="{D5EDA303-DA47-B27A-5C4E-DB58CA396A4F}"/>
                </a:ext>
              </a:extLst>
            </p:cNvPr>
            <p:cNvSpPr txBox="1"/>
            <p:nvPr/>
          </p:nvSpPr>
          <p:spPr>
            <a:xfrm>
              <a:off x="3481349" y="1197636"/>
              <a:ext cx="4443452" cy="461665"/>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pPr lvl="0">
                <a:buFont typeface="Arial" panose="020B0604020202020204" pitchFamily="34" charset="0"/>
                <a:buNone/>
              </a:pPr>
              <a:r>
                <a:rPr lang="en-US" sz="1200"/>
                <a:t>Encourages, motivates, and facilitates my personal growth by helping me develop my strengths.</a:t>
              </a:r>
            </a:p>
          </p:txBody>
        </p:sp>
        <p:sp>
          <p:nvSpPr>
            <p:cNvPr id="7" name="TextBox 6">
              <a:extLst>
                <a:ext uri="{FF2B5EF4-FFF2-40B4-BE49-F238E27FC236}">
                  <a16:creationId xmlns:a16="http://schemas.microsoft.com/office/drawing/2014/main" id="{F518ECAC-8E2C-CC03-AB86-1588748409F8}"/>
                </a:ext>
              </a:extLst>
            </p:cNvPr>
            <p:cNvSpPr txBox="1"/>
            <p:nvPr/>
          </p:nvSpPr>
          <p:spPr>
            <a:xfrm>
              <a:off x="3473450" y="1721642"/>
              <a:ext cx="5702354" cy="276999"/>
            </a:xfrm>
            <a:prstGeom prst="rect">
              <a:avLst/>
            </a:prstGeom>
            <a:noFill/>
          </p:spPr>
          <p:txBody>
            <a:bodyPr wrap="square" rtlCol="0">
              <a:spAutoFit/>
            </a:bodyPr>
            <a:lstStyle>
              <a:defPPr>
                <a:defRPr lang="en-US"/>
              </a:defPPr>
              <a:lvl1pPr lvl="0">
                <a:buFont typeface="Arial" panose="020B0604020202020204" pitchFamily="34" charset="0"/>
                <a:buNone/>
                <a:defRPr sz="1200">
                  <a:solidFill>
                    <a:srgbClr val="12121F"/>
                  </a:solidFill>
                  <a:latin typeface="Calibri" panose="020F0502020204030204" pitchFamily="34" charset="0"/>
                  <a:cs typeface="Calibri" panose="020F0502020204030204" pitchFamily="34" charset="0"/>
                </a:defRPr>
              </a:lvl1pPr>
            </a:lstStyle>
            <a:p>
              <a:r>
                <a:rPr lang="en-US"/>
                <a:t>Has experience and expertise in my areas of interest and aspiration.</a:t>
              </a:r>
            </a:p>
          </p:txBody>
        </p:sp>
        <p:sp>
          <p:nvSpPr>
            <p:cNvPr id="8" name="TextBox 7">
              <a:extLst>
                <a:ext uri="{FF2B5EF4-FFF2-40B4-BE49-F238E27FC236}">
                  <a16:creationId xmlns:a16="http://schemas.microsoft.com/office/drawing/2014/main" id="{6A7B6489-9C47-3D5B-E8AB-72F9D37CF7A0}"/>
                </a:ext>
              </a:extLst>
            </p:cNvPr>
            <p:cNvSpPr txBox="1"/>
            <p:nvPr/>
          </p:nvSpPr>
          <p:spPr>
            <a:xfrm>
              <a:off x="3481348" y="2700004"/>
              <a:ext cx="5702354" cy="276999"/>
            </a:xfrm>
            <a:prstGeom prst="rect">
              <a:avLst/>
            </a:prstGeom>
            <a:noFill/>
          </p:spPr>
          <p:txBody>
            <a:bodyPr wrap="square" rtlCol="0">
              <a:spAutoFit/>
            </a:bodyPr>
            <a:lstStyle>
              <a:defPPr>
                <a:defRPr lang="en-US"/>
              </a:defPPr>
              <a:lvl1pPr lvl="0">
                <a:buFont typeface="Arial" panose="020B0604020202020204" pitchFamily="34" charset="0"/>
                <a:buNone/>
                <a:defRPr sz="1200">
                  <a:solidFill>
                    <a:srgbClr val="12121F"/>
                  </a:solidFill>
                  <a:latin typeface="Calibri" panose="020F0502020204030204" pitchFamily="34" charset="0"/>
                  <a:cs typeface="Calibri" panose="020F0502020204030204" pitchFamily="34" charset="0"/>
                </a:defRPr>
              </a:lvl1pPr>
            </a:lstStyle>
            <a:p>
              <a:r>
                <a:rPr lang="en-US"/>
                <a:t>Has specific knowledge or skills that I don’t have yet.</a:t>
              </a:r>
            </a:p>
          </p:txBody>
        </p:sp>
        <p:sp>
          <p:nvSpPr>
            <p:cNvPr id="9" name="TextBox 8">
              <a:extLst>
                <a:ext uri="{FF2B5EF4-FFF2-40B4-BE49-F238E27FC236}">
                  <a16:creationId xmlns:a16="http://schemas.microsoft.com/office/drawing/2014/main" id="{7F1AEA48-48A7-5296-ACA3-303DB1BADC9F}"/>
                </a:ext>
              </a:extLst>
            </p:cNvPr>
            <p:cNvSpPr txBox="1"/>
            <p:nvPr/>
          </p:nvSpPr>
          <p:spPr>
            <a:xfrm>
              <a:off x="3481348" y="3180452"/>
              <a:ext cx="5447159" cy="276999"/>
            </a:xfrm>
            <a:prstGeom prst="rect">
              <a:avLst/>
            </a:prstGeom>
            <a:noFill/>
          </p:spPr>
          <p:txBody>
            <a:bodyPr wrap="square" rtlCol="0">
              <a:spAutoFit/>
            </a:bodyPr>
            <a:lstStyle>
              <a:defPPr>
                <a:defRPr lang="en-US"/>
              </a:defPPr>
              <a:lvl1pPr lvl="0">
                <a:buFont typeface="Arial" panose="020B0604020202020204" pitchFamily="34" charset="0"/>
                <a:buNone/>
                <a:defRPr sz="1200">
                  <a:solidFill>
                    <a:srgbClr val="12121F"/>
                  </a:solidFill>
                  <a:latin typeface="Calibri" panose="020F0502020204030204" pitchFamily="34" charset="0"/>
                  <a:cs typeface="Calibri" panose="020F0502020204030204" pitchFamily="34" charset="0"/>
                </a:defRPr>
              </a:lvl1pPr>
            </a:lstStyle>
            <a:p>
              <a:r>
                <a:rPr lang="en-US"/>
                <a:t>Can encourage me and hold me accountable for my goals.</a:t>
              </a:r>
            </a:p>
          </p:txBody>
        </p:sp>
        <p:sp>
          <p:nvSpPr>
            <p:cNvPr id="10" name="TextBox 9">
              <a:extLst>
                <a:ext uri="{FF2B5EF4-FFF2-40B4-BE49-F238E27FC236}">
                  <a16:creationId xmlns:a16="http://schemas.microsoft.com/office/drawing/2014/main" id="{358093D0-9919-DCA8-AC77-9E70C89091EF}"/>
                </a:ext>
              </a:extLst>
            </p:cNvPr>
            <p:cNvSpPr txBox="1"/>
            <p:nvPr/>
          </p:nvSpPr>
          <p:spPr>
            <a:xfrm>
              <a:off x="3481348" y="3665666"/>
              <a:ext cx="5447159" cy="276999"/>
            </a:xfrm>
            <a:prstGeom prst="rect">
              <a:avLst/>
            </a:prstGeom>
            <a:noFill/>
          </p:spPr>
          <p:txBody>
            <a:bodyPr wrap="square" rtlCol="0">
              <a:spAutoFit/>
            </a:bodyPr>
            <a:lstStyle>
              <a:defPPr>
                <a:defRPr lang="en-US"/>
              </a:defPPr>
              <a:lvl1pPr lvl="0">
                <a:buFont typeface="Arial" panose="020B0604020202020204" pitchFamily="34" charset="0"/>
                <a:buNone/>
                <a:defRPr sz="1200">
                  <a:solidFill>
                    <a:srgbClr val="12121F"/>
                  </a:solidFill>
                  <a:latin typeface="Calibri" panose="020F0502020204030204" pitchFamily="34" charset="0"/>
                  <a:cs typeface="Calibri" panose="020F0502020204030204" pitchFamily="34" charset="0"/>
                </a:defRPr>
              </a:lvl1pPr>
            </a:lstStyle>
            <a:p>
              <a:r>
                <a:rPr lang="en-US"/>
                <a:t>Has strengths I don’t have.</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D4BBF377-4B3C-14C4-F7A7-134ACE870635}"/>
                    </a:ext>
                  </a:extLst>
                </p14:cNvPr>
                <p14:cNvContentPartPr/>
                <p14:nvPr/>
              </p14:nvContentPartPr>
              <p14:xfrm rot="2935499">
                <a:off x="2021935" y="1783166"/>
                <a:ext cx="2515417" cy="2186535"/>
              </p14:xfrm>
            </p:contentPart>
          </mc:Choice>
          <mc:Fallback xmlns="">
            <p:pic>
              <p:nvPicPr>
                <p:cNvPr id="11" name="Ink 10">
                  <a:extLst>
                    <a:ext uri="{FF2B5EF4-FFF2-40B4-BE49-F238E27FC236}">
                      <a16:creationId xmlns:a16="http://schemas.microsoft.com/office/drawing/2014/main" id="{D4BBF377-4B3C-14C4-F7A7-134ACE870635}"/>
                    </a:ext>
                  </a:extLst>
                </p:cNvPr>
                <p:cNvPicPr/>
                <p:nvPr/>
              </p:nvPicPr>
              <p:blipFill>
                <a:blip r:embed="rId4"/>
                <a:stretch>
                  <a:fillRect/>
                </a:stretch>
              </p:blipFill>
              <p:spPr>
                <a:xfrm rot="2935499">
                  <a:off x="2009335" y="1770567"/>
                  <a:ext cx="2540618" cy="2211734"/>
                </a:xfrm>
                <a:prstGeom prst="rect">
                  <a:avLst/>
                </a:prstGeom>
              </p:spPr>
            </p:pic>
          </mc:Fallback>
        </mc:AlternateContent>
        <p:sp>
          <p:nvSpPr>
            <p:cNvPr id="13" name="TextBox 12">
              <a:extLst>
                <a:ext uri="{FF2B5EF4-FFF2-40B4-BE49-F238E27FC236}">
                  <a16:creationId xmlns:a16="http://schemas.microsoft.com/office/drawing/2014/main" id="{62A5B45D-752B-6F59-530C-71EA449B9822}"/>
                </a:ext>
              </a:extLst>
            </p:cNvPr>
            <p:cNvSpPr txBox="1"/>
            <p:nvPr/>
          </p:nvSpPr>
          <p:spPr>
            <a:xfrm>
              <a:off x="3481348" y="2210911"/>
              <a:ext cx="4587874" cy="276999"/>
            </a:xfrm>
            <a:prstGeom prst="rect">
              <a:avLst/>
            </a:prstGeom>
            <a:noFill/>
          </p:spPr>
          <p:txBody>
            <a:bodyPr wrap="square" rtlCol="0">
              <a:spAutoFit/>
            </a:bodyPr>
            <a:lstStyle>
              <a:defPPr>
                <a:defRPr lang="en-US"/>
              </a:defPPr>
              <a:lvl1pPr lvl="0">
                <a:buFont typeface="Arial" panose="020B0604020202020204" pitchFamily="34" charset="0"/>
                <a:buNone/>
                <a:defRPr sz="1200">
                  <a:solidFill>
                    <a:srgbClr val="12121F"/>
                  </a:solidFill>
                  <a:latin typeface="Calibri" panose="020F0502020204030204" pitchFamily="34" charset="0"/>
                  <a:cs typeface="Calibri" panose="020F0502020204030204" pitchFamily="34" charset="0"/>
                </a:defRPr>
              </a:lvl1pPr>
            </a:lstStyle>
            <a:p>
              <a:r>
                <a:rPr lang="en-US"/>
                <a:t>Someone I look up to and admire for what they have achieved.</a:t>
              </a:r>
            </a:p>
          </p:txBody>
        </p:sp>
        <p:sp>
          <p:nvSpPr>
            <p:cNvPr id="15" name="TextBox 14">
              <a:extLst>
                <a:ext uri="{FF2B5EF4-FFF2-40B4-BE49-F238E27FC236}">
                  <a16:creationId xmlns:a16="http://schemas.microsoft.com/office/drawing/2014/main" id="{801D70D0-BAC6-E87A-E20E-551E393A5540}"/>
                </a:ext>
              </a:extLst>
            </p:cNvPr>
            <p:cNvSpPr txBox="1"/>
            <p:nvPr/>
          </p:nvSpPr>
          <p:spPr>
            <a:xfrm>
              <a:off x="3473450" y="4158814"/>
              <a:ext cx="4591050" cy="276999"/>
            </a:xfrm>
            <a:prstGeom prst="rect">
              <a:avLst/>
            </a:prstGeom>
            <a:noFill/>
          </p:spPr>
          <p:txBody>
            <a:bodyPr wrap="square" rtlCol="0">
              <a:spAutoFit/>
            </a:bodyPr>
            <a:lstStyle>
              <a:defPPr>
                <a:defRPr lang="en-US"/>
              </a:defPPr>
              <a:lvl1pPr lvl="0">
                <a:buFont typeface="Arial" panose="020B0604020202020204" pitchFamily="34" charset="0"/>
                <a:buNone/>
                <a:defRPr sz="1200">
                  <a:solidFill>
                    <a:srgbClr val="12121F"/>
                  </a:solidFill>
                  <a:latin typeface="Calibri" panose="020F0502020204030204" pitchFamily="34" charset="0"/>
                  <a:cs typeface="Calibri" panose="020F0502020204030204" pitchFamily="34" charset="0"/>
                </a:defRPr>
              </a:lvl1pPr>
            </a:lstStyle>
            <a:p>
              <a:r>
                <a:rPr lang="en-US"/>
                <a:t>Has similar interests, passions, or visions for the future. </a:t>
              </a:r>
            </a:p>
          </p:txBody>
        </p:sp>
      </p:grpSp>
      <p:pic>
        <p:nvPicPr>
          <p:cNvPr id="16" name="Picture 2">
            <a:extLst>
              <a:ext uri="{FF2B5EF4-FFF2-40B4-BE49-F238E27FC236}">
                <a16:creationId xmlns:a16="http://schemas.microsoft.com/office/drawing/2014/main" id="{0C46076C-9B4F-BD3E-E31D-614C42E09DA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6649" y="1044529"/>
            <a:ext cx="1065627" cy="16464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F8513F8-2249-6260-DDCE-0E5035410D8A}"/>
              </a:ext>
            </a:extLst>
          </p:cNvPr>
          <p:cNvSpPr txBox="1"/>
          <p:nvPr/>
        </p:nvSpPr>
        <p:spPr>
          <a:xfrm>
            <a:off x="487109" y="2715318"/>
            <a:ext cx="1306267" cy="261610"/>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pPr lvl="0">
              <a:buFont typeface="Arial" panose="020B0604020202020204" pitchFamily="34" charset="0"/>
              <a:buNone/>
            </a:pPr>
            <a:r>
              <a:rPr lang="en-US" sz="1100" i="1">
                <a:solidFill>
                  <a:schemeClr val="bg1">
                    <a:lumMod val="50000"/>
                  </a:schemeClr>
                </a:solidFill>
              </a:rPr>
              <a:t>Suggested Reading</a:t>
            </a:r>
          </a:p>
        </p:txBody>
      </p:sp>
    </p:spTree>
    <p:extLst>
      <p:ext uri="{BB962C8B-B14F-4D97-AF65-F5344CB8AC3E}">
        <p14:creationId xmlns:p14="http://schemas.microsoft.com/office/powerpoint/2010/main" val="15404764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9E570-C53B-F82B-8F63-DDEB9EB6F930}"/>
            </a:ext>
          </a:extLst>
        </p:cNvPr>
        <p:cNvGrpSpPr/>
        <p:nvPr/>
      </p:nvGrpSpPr>
      <p:grpSpPr>
        <a:xfrm>
          <a:off x="0" y="0"/>
          <a:ext cx="0" cy="0"/>
          <a:chOff x="0" y="0"/>
          <a:chExt cx="0" cy="0"/>
        </a:xfrm>
      </p:grpSpPr>
      <p:pic>
        <p:nvPicPr>
          <p:cNvPr id="8" name="Picture 7" descr="A group of people in clothing&#10;&#10;AI-generated content may be incorrect.">
            <a:extLst>
              <a:ext uri="{FF2B5EF4-FFF2-40B4-BE49-F238E27FC236}">
                <a16:creationId xmlns:a16="http://schemas.microsoft.com/office/drawing/2014/main" id="{0EF8D9A1-E707-82B9-75AB-7E12771B1D15}"/>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l="9374" t="130" r="21877" b="-130"/>
          <a:stretch/>
        </p:blipFill>
        <p:spPr>
          <a:xfrm>
            <a:off x="-381000" y="-19050"/>
            <a:ext cx="10058400" cy="4876800"/>
          </a:xfrm>
          <a:prstGeom prst="rect">
            <a:avLst/>
          </a:prstGeom>
        </p:spPr>
      </p:pic>
      <p:sp>
        <p:nvSpPr>
          <p:cNvPr id="2" name="Slide Number Placeholder 1">
            <a:extLst>
              <a:ext uri="{FF2B5EF4-FFF2-40B4-BE49-F238E27FC236}">
                <a16:creationId xmlns:a16="http://schemas.microsoft.com/office/drawing/2014/main" id="{78407873-F94A-A483-3D60-2B52D31B08DD}"/>
              </a:ext>
            </a:extLst>
          </p:cNvPr>
          <p:cNvSpPr>
            <a:spLocks noGrp="1"/>
          </p:cNvSpPr>
          <p:nvPr>
            <p:ph type="sldNum" sz="quarter" idx="4"/>
          </p:nvPr>
        </p:nvSpPr>
        <p:spPr/>
        <p:txBody>
          <a:bodyPr/>
          <a:lstStyle/>
          <a:p>
            <a:fld id="{891C554B-0DB2-8C43-9B67-3B0F5D3AA45D}" type="slidenum">
              <a:rPr lang="en-US" smtClean="0"/>
              <a:pPr/>
              <a:t>28</a:t>
            </a:fld>
            <a:endParaRPr lang="en-US"/>
          </a:p>
        </p:txBody>
      </p:sp>
      <p:sp>
        <p:nvSpPr>
          <p:cNvPr id="3" name="Title 1">
            <a:extLst>
              <a:ext uri="{FF2B5EF4-FFF2-40B4-BE49-F238E27FC236}">
                <a16:creationId xmlns:a16="http://schemas.microsoft.com/office/drawing/2014/main" id="{1662348B-F9F2-43BD-2020-8327835A1B39}"/>
              </a:ext>
            </a:extLst>
          </p:cNvPr>
          <p:cNvSpPr txBox="1">
            <a:spLocks/>
          </p:cNvSpPr>
          <p:nvPr/>
        </p:nvSpPr>
        <p:spPr>
          <a:xfrm>
            <a:off x="228600" y="1227175"/>
            <a:ext cx="3255091" cy="3630575"/>
          </a:xfrm>
          <a:prstGeom prst="rect">
            <a:avLst/>
          </a:prstGeom>
          <a:ln>
            <a:noFill/>
          </a:ln>
        </p:spPr>
        <p:txBody>
          <a:bodyPr/>
          <a:lstStyle>
            <a:lvl1pPr algn="l" defTabSz="685800" rtl="0" eaLnBrk="1" latinLnBrk="0" hangingPunct="1">
              <a:spcBef>
                <a:spcPct val="0"/>
              </a:spcBef>
              <a:buNone/>
              <a:defRPr sz="3450" kern="1200" cap="none" spc="-75" baseline="0">
                <a:ln>
                  <a:noFill/>
                </a:ln>
                <a:solidFill>
                  <a:srgbClr val="015A84"/>
                </a:solidFill>
                <a:effectLst/>
                <a:latin typeface="+mj-lt"/>
                <a:ea typeface="+mj-ea"/>
                <a:cs typeface="+mj-cs"/>
              </a:defRPr>
            </a:lvl1pPr>
          </a:lstStyle>
          <a:p>
            <a:endParaRPr lang="en-US" sz="2000">
              <a:solidFill>
                <a:schemeClr val="bg1"/>
              </a:solidFill>
              <a:latin typeface="Calibri" panose="020F0502020204030204" pitchFamily="34" charset="0"/>
              <a:cs typeface="Calibri" panose="020F0502020204030204" pitchFamily="34" charset="0"/>
            </a:endParaRPr>
          </a:p>
          <a:p>
            <a:r>
              <a:rPr lang="en-US" sz="2000">
                <a:solidFill>
                  <a:schemeClr val="bg1"/>
                </a:solidFill>
                <a:latin typeface="Calibri" panose="020F0502020204030204" pitchFamily="34" charset="0"/>
                <a:cs typeface="Calibri" panose="020F0502020204030204" pitchFamily="34" charset="0"/>
              </a:rPr>
              <a:t>It’s only when we </a:t>
            </a:r>
            <a:r>
              <a:rPr lang="en-US" sz="2000" b="1" i="1">
                <a:solidFill>
                  <a:schemeClr val="bg1"/>
                </a:solidFill>
                <a:latin typeface="Calibri" panose="020F0502020204030204" pitchFamily="34" charset="0"/>
                <a:cs typeface="Calibri" panose="020F0502020204030204" pitchFamily="34" charset="0"/>
              </a:rPr>
              <a:t>value and appreciate the differences </a:t>
            </a:r>
            <a:r>
              <a:rPr lang="en-US" sz="2000">
                <a:solidFill>
                  <a:schemeClr val="bg1"/>
                </a:solidFill>
                <a:latin typeface="Calibri" panose="020F0502020204030204" pitchFamily="34" charset="0"/>
                <a:cs typeface="Calibri" panose="020F0502020204030204" pitchFamily="34" charset="0"/>
              </a:rPr>
              <a:t>in each other’s strengths can we leverage the power of them.</a:t>
            </a:r>
          </a:p>
          <a:p>
            <a:r>
              <a:rPr lang="en-US" sz="2000">
                <a:solidFill>
                  <a:schemeClr val="bg1"/>
                </a:solidFill>
                <a:latin typeface="Calibri" panose="020F0502020204030204" pitchFamily="34" charset="0"/>
                <a:cs typeface="Calibri" panose="020F0502020204030204" pitchFamily="34" charset="0"/>
              </a:rPr>
              <a:t> </a:t>
            </a:r>
          </a:p>
          <a:p>
            <a:r>
              <a:rPr lang="en-US" sz="2000">
                <a:solidFill>
                  <a:schemeClr val="bg1"/>
                </a:solidFill>
                <a:latin typeface="Calibri" panose="020F0502020204030204" pitchFamily="34" charset="0"/>
                <a:cs typeface="Calibri" panose="020F0502020204030204" pitchFamily="34" charset="0"/>
              </a:rPr>
              <a:t>Otherwise, all we are left with is a battle; each person pulling the other toward their way of being.</a:t>
            </a:r>
          </a:p>
        </p:txBody>
      </p:sp>
      <p:sp>
        <p:nvSpPr>
          <p:cNvPr id="4" name="Title 1">
            <a:extLst>
              <a:ext uri="{FF2B5EF4-FFF2-40B4-BE49-F238E27FC236}">
                <a16:creationId xmlns:a16="http://schemas.microsoft.com/office/drawing/2014/main" id="{BD2B1195-8E9A-90DA-7DC9-F931A131CC2E}"/>
              </a:ext>
            </a:extLst>
          </p:cNvPr>
          <p:cNvSpPr txBox="1">
            <a:spLocks/>
          </p:cNvSpPr>
          <p:nvPr/>
        </p:nvSpPr>
        <p:spPr>
          <a:xfrm>
            <a:off x="228600" y="528675"/>
            <a:ext cx="8686800" cy="801889"/>
          </a:xfrm>
          <a:prstGeom prst="rect">
            <a:avLst/>
          </a:prstGeom>
        </p:spPr>
        <p:txBody>
          <a:bodyPr vert="horz" lIns="91440" tIns="45720" rIns="91440" bIns="45720" rtlCol="0" anchor="b">
            <a:noAutofit/>
          </a:bodyPr>
          <a:lstStyle>
            <a:lvl1pPr algn="ctr" defTabSz="685800" rtl="0" eaLnBrk="1" latinLnBrk="0" hangingPunct="1">
              <a:spcBef>
                <a:spcPct val="0"/>
              </a:spcBef>
              <a:buNone/>
              <a:defRPr sz="1650" b="1" kern="1200" cap="none" spc="-75" baseline="0">
                <a:ln>
                  <a:noFill/>
                </a:ln>
                <a:solidFill>
                  <a:srgbClr val="015A84"/>
                </a:solidFill>
                <a:effectLst/>
                <a:latin typeface="+mj-lt"/>
                <a:ea typeface="+mj-ea"/>
                <a:cs typeface="+mj-cs"/>
              </a:defRPr>
            </a:lvl1pPr>
          </a:lstStyle>
          <a:p>
            <a:pPr algn="l"/>
            <a:r>
              <a:rPr lang="en-US" sz="3450" b="0">
                <a:solidFill>
                  <a:schemeClr val="bg1"/>
                </a:solidFill>
                <a:latin typeface="Oswald SemiBold" panose="00000700000000000000" pitchFamily="2" charset="0"/>
              </a:rPr>
              <a:t>STRENGTHS-BASED TEAM</a:t>
            </a:r>
          </a:p>
        </p:txBody>
      </p:sp>
    </p:spTree>
    <p:extLst>
      <p:ext uri="{BB962C8B-B14F-4D97-AF65-F5344CB8AC3E}">
        <p14:creationId xmlns:p14="http://schemas.microsoft.com/office/powerpoint/2010/main" val="518299611"/>
      </p:ext>
    </p:extLst>
  </p:cSld>
  <p:clrMapOvr>
    <a:masterClrMapping/>
  </p:clrMapOvr>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1000948-C457-E7FB-2E97-6B6479A60E06}"/>
              </a:ext>
            </a:extLst>
          </p:cNvPr>
          <p:cNvSpPr>
            <a:spLocks noGrp="1"/>
          </p:cNvSpPr>
          <p:nvPr>
            <p:ph type="sldNum" sz="quarter" idx="4"/>
          </p:nvPr>
        </p:nvSpPr>
        <p:spPr/>
        <p:txBody>
          <a:bodyPr/>
          <a:lstStyle/>
          <a:p>
            <a:fld id="{891C554B-0DB2-8C43-9B67-3B0F5D3AA45D}" type="slidenum">
              <a:rPr lang="en-US" smtClean="0"/>
              <a:pPr/>
              <a:t>29</a:t>
            </a:fld>
            <a:endParaRPr lang="en-US"/>
          </a:p>
        </p:txBody>
      </p:sp>
      <p:sp>
        <p:nvSpPr>
          <p:cNvPr id="4" name="Slide Number Placeholder 2">
            <a:extLst>
              <a:ext uri="{FF2B5EF4-FFF2-40B4-BE49-F238E27FC236}">
                <a16:creationId xmlns:a16="http://schemas.microsoft.com/office/drawing/2014/main" id="{A21D647F-5D81-6794-F117-F70C9E9CD21B}"/>
              </a:ext>
            </a:extLst>
          </p:cNvPr>
          <p:cNvSpPr txBox="1">
            <a:spLocks/>
          </p:cNvSpPr>
          <p:nvPr/>
        </p:nvSpPr>
        <p:spPr>
          <a:xfrm>
            <a:off x="8839200" y="4857750"/>
            <a:ext cx="304800" cy="285749"/>
          </a:xfrm>
          <a:prstGeom prst="rect">
            <a:avLst/>
          </a:prstGeom>
        </p:spPr>
        <p:txBody>
          <a:bodyPr vert="horz" lIns="91440" tIns="45720" rIns="91440" bIns="45720" rtlCol="0" anchor="ctr"/>
          <a:lstStyle>
            <a:defPPr>
              <a:defRPr lang="en-US"/>
            </a:defPPr>
            <a:lvl1pPr marL="0" algn="ctr" defTabSz="914400" rtl="0" eaLnBrk="1" latinLnBrk="0" hangingPunct="1">
              <a:defRPr sz="675" kern="12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91C554B-0DB2-8C43-9B67-3B0F5D3AA45D}" type="slidenum">
              <a:rPr lang="en-US" smtClean="0"/>
              <a:pPr/>
              <a:t>29</a:t>
            </a:fld>
            <a:endParaRPr lang="en-US"/>
          </a:p>
        </p:txBody>
      </p:sp>
      <p:sp>
        <p:nvSpPr>
          <p:cNvPr id="5" name="TextBox 4">
            <a:extLst>
              <a:ext uri="{FF2B5EF4-FFF2-40B4-BE49-F238E27FC236}">
                <a16:creationId xmlns:a16="http://schemas.microsoft.com/office/drawing/2014/main" id="{5CA3C641-5B88-46F7-E03B-723CCADCBE4A}"/>
              </a:ext>
            </a:extLst>
          </p:cNvPr>
          <p:cNvSpPr txBox="1"/>
          <p:nvPr/>
        </p:nvSpPr>
        <p:spPr>
          <a:xfrm>
            <a:off x="1143001" y="1417243"/>
            <a:ext cx="1143000" cy="461665"/>
          </a:xfrm>
          <a:prstGeom prst="rect">
            <a:avLst/>
          </a:prstGeom>
          <a:noFill/>
        </p:spPr>
        <p:txBody>
          <a:bodyPr wrap="square" rtlCol="0">
            <a:spAutoFit/>
          </a:bodyPr>
          <a:lstStyle/>
          <a:p>
            <a:r>
              <a:rPr lang="en-US" sz="2400">
                <a:solidFill>
                  <a:schemeClr val="bg1"/>
                </a:solidFill>
                <a:latin typeface="Oswald Heavy" panose="02000903000000000000" pitchFamily="2" charset="0"/>
              </a:rPr>
              <a:t>INVEST</a:t>
            </a:r>
          </a:p>
        </p:txBody>
      </p:sp>
      <p:sp>
        <p:nvSpPr>
          <p:cNvPr id="6" name="TextBox 5">
            <a:extLst>
              <a:ext uri="{FF2B5EF4-FFF2-40B4-BE49-F238E27FC236}">
                <a16:creationId xmlns:a16="http://schemas.microsoft.com/office/drawing/2014/main" id="{C0E0B26D-771C-E114-5C3B-D69C1316ADA0}"/>
              </a:ext>
            </a:extLst>
          </p:cNvPr>
          <p:cNvSpPr txBox="1"/>
          <p:nvPr/>
        </p:nvSpPr>
        <p:spPr>
          <a:xfrm>
            <a:off x="251792" y="2638266"/>
            <a:ext cx="2796207" cy="1169551"/>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600">
                <a:solidFill>
                  <a:schemeClr val="bg1"/>
                </a:solidFill>
                <a:latin typeface="Calibri" panose="020F0502020204030204" pitchFamily="34" charset="0"/>
                <a:cs typeface="Calibri" panose="020F0502020204030204" pitchFamily="34" charset="0"/>
              </a:rPr>
              <a:t>Acquire the language</a:t>
            </a:r>
          </a:p>
          <a:p>
            <a:pPr marL="285750" indent="-285750">
              <a:spcBef>
                <a:spcPts val="600"/>
              </a:spcBef>
              <a:spcAft>
                <a:spcPts val="600"/>
              </a:spcAft>
              <a:buFont typeface="Arial" panose="020B0604020202020204" pitchFamily="34" charset="0"/>
              <a:buChar char="•"/>
            </a:pPr>
            <a:r>
              <a:rPr lang="en-US" sz="1600">
                <a:solidFill>
                  <a:schemeClr val="bg1"/>
                </a:solidFill>
                <a:latin typeface="Calibri" panose="020F0502020204030204" pitchFamily="34" charset="0"/>
                <a:cs typeface="Calibri" panose="020F0502020204030204" pitchFamily="34" charset="0"/>
              </a:rPr>
              <a:t>Learn to look</a:t>
            </a:r>
          </a:p>
          <a:p>
            <a:pPr marL="285750" indent="-285750">
              <a:spcBef>
                <a:spcPts val="600"/>
              </a:spcBef>
              <a:spcAft>
                <a:spcPts val="600"/>
              </a:spcAft>
              <a:buFont typeface="Arial" panose="020B0604020202020204" pitchFamily="34" charset="0"/>
              <a:buChar char="•"/>
            </a:pPr>
            <a:r>
              <a:rPr lang="en-US" sz="1600">
                <a:solidFill>
                  <a:schemeClr val="bg1"/>
                </a:solidFill>
                <a:latin typeface="Calibri" panose="020F0502020204030204" pitchFamily="34" charset="0"/>
                <a:cs typeface="Calibri" panose="020F0502020204030204" pitchFamily="34" charset="0"/>
              </a:rPr>
              <a:t>Build talent into strength</a:t>
            </a:r>
          </a:p>
        </p:txBody>
      </p:sp>
      <p:sp>
        <p:nvSpPr>
          <p:cNvPr id="7" name="Rectangle 6">
            <a:extLst>
              <a:ext uri="{FF2B5EF4-FFF2-40B4-BE49-F238E27FC236}">
                <a16:creationId xmlns:a16="http://schemas.microsoft.com/office/drawing/2014/main" id="{1C66B0B9-0683-589E-8B9E-C8D1C470329F}"/>
              </a:ext>
            </a:extLst>
          </p:cNvPr>
          <p:cNvSpPr/>
          <p:nvPr/>
        </p:nvSpPr>
        <p:spPr>
          <a:xfrm>
            <a:off x="-25506" y="-6153"/>
            <a:ext cx="4713197" cy="4857750"/>
          </a:xfrm>
          <a:prstGeom prst="rect">
            <a:avLst/>
          </a:prstGeom>
          <a:solidFill>
            <a:srgbClr val="5D9E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0A0A0A"/>
              </a:solidFill>
            </a:endParaRPr>
          </a:p>
        </p:txBody>
      </p:sp>
      <p:sp>
        <p:nvSpPr>
          <p:cNvPr id="8" name="TextBox 10">
            <a:extLst>
              <a:ext uri="{FF2B5EF4-FFF2-40B4-BE49-F238E27FC236}">
                <a16:creationId xmlns:a16="http://schemas.microsoft.com/office/drawing/2014/main" id="{9F274842-C478-ED84-C8D0-DC3681E356BD}"/>
              </a:ext>
            </a:extLst>
          </p:cNvPr>
          <p:cNvSpPr txBox="1"/>
          <p:nvPr/>
        </p:nvSpPr>
        <p:spPr>
          <a:xfrm>
            <a:off x="433946" y="474525"/>
            <a:ext cx="3794295" cy="3920689"/>
          </a:xfrm>
          <a:prstGeom prst="rect">
            <a:avLst/>
          </a:prstGeom>
        </p:spPr>
        <p:txBody>
          <a:bodyPr wrap="square" lIns="0" tIns="0" rIns="0" bIns="0" rtlCol="0" anchor="t">
            <a:spAutoFit/>
          </a:bodyPr>
          <a:lstStyle>
            <a:defPPr>
              <a:defRPr lang="en-US"/>
            </a:defPPr>
            <a:lvl1pPr defTabSz="685800">
              <a:lnSpc>
                <a:spcPts val="6158"/>
              </a:lnSpc>
              <a:spcBef>
                <a:spcPct val="0"/>
              </a:spcBef>
              <a:defRPr sz="4800" spc="-75">
                <a:latin typeface="Oswald SemiBold"/>
                <a:ea typeface="+mj-ea"/>
                <a:cs typeface="+mj-cs"/>
              </a:defRPr>
            </a:lvl1pPr>
          </a:lstStyle>
          <a:p>
            <a:r>
              <a:rPr lang="en-US">
                <a:solidFill>
                  <a:schemeClr val="bg1"/>
                </a:solidFill>
                <a:effectLst>
                  <a:outerShdw blurRad="38100" dist="38100" dir="2700000" algn="tl">
                    <a:srgbClr val="000000">
                      <a:alpha val="43137"/>
                    </a:srgbClr>
                  </a:outerShdw>
                </a:effectLst>
              </a:rPr>
              <a:t>THE MOST EFFECTIVE LEADERS </a:t>
            </a:r>
            <a:r>
              <a:rPr lang="en-US">
                <a:solidFill>
                  <a:srgbClr val="92D050"/>
                </a:solidFill>
                <a:effectLst>
                  <a:outerShdw blurRad="38100" dist="38100" dir="2700000" algn="tl">
                    <a:srgbClr val="000000">
                      <a:alpha val="43137"/>
                    </a:srgbClr>
                  </a:outerShdw>
                </a:effectLst>
              </a:rPr>
              <a:t>MAXIMIZE THEIR TEAM</a:t>
            </a:r>
          </a:p>
        </p:txBody>
      </p:sp>
      <p:grpSp>
        <p:nvGrpSpPr>
          <p:cNvPr id="2" name="Group 1">
            <a:extLst>
              <a:ext uri="{FF2B5EF4-FFF2-40B4-BE49-F238E27FC236}">
                <a16:creationId xmlns:a16="http://schemas.microsoft.com/office/drawing/2014/main" id="{682C2136-748A-2BB7-1D5A-AA62C8C234EA}"/>
              </a:ext>
            </a:extLst>
          </p:cNvPr>
          <p:cNvGrpSpPr/>
          <p:nvPr/>
        </p:nvGrpSpPr>
        <p:grpSpPr>
          <a:xfrm>
            <a:off x="5353988" y="1310638"/>
            <a:ext cx="2804107" cy="461665"/>
            <a:chOff x="5364596" y="1279590"/>
            <a:chExt cx="2804107" cy="461665"/>
          </a:xfrm>
        </p:grpSpPr>
        <p:sp>
          <p:nvSpPr>
            <p:cNvPr id="21" name="TextBox 20">
              <a:extLst>
                <a:ext uri="{FF2B5EF4-FFF2-40B4-BE49-F238E27FC236}">
                  <a16:creationId xmlns:a16="http://schemas.microsoft.com/office/drawing/2014/main" id="{B6B08978-2683-F9F1-023F-26A13F78329A}"/>
                </a:ext>
              </a:extLst>
            </p:cNvPr>
            <p:cNvSpPr txBox="1"/>
            <p:nvPr/>
          </p:nvSpPr>
          <p:spPr>
            <a:xfrm>
              <a:off x="5975411" y="1325756"/>
              <a:ext cx="2193292" cy="369332"/>
            </a:xfrm>
            <a:prstGeom prst="rect">
              <a:avLst/>
            </a:prstGeom>
            <a:noFill/>
          </p:spPr>
          <p:txBody>
            <a:bodyPr wrap="square">
              <a:spAutoFit/>
            </a:bodyPr>
            <a:lstStyle/>
            <a:p>
              <a:r>
                <a:rPr lang="en-US">
                  <a:solidFill>
                    <a:prstClr val="black"/>
                  </a:solidFill>
                  <a:latin typeface="Calibri" panose="020F0502020204030204" pitchFamily="34" charset="0"/>
                  <a:cs typeface="Calibri" panose="020F0502020204030204" pitchFamily="34" charset="0"/>
                </a:rPr>
                <a:t>Powerful partners</a:t>
              </a:r>
              <a:endParaRPr lang="en-US" sz="1800">
                <a:solidFill>
                  <a:prstClr val="black"/>
                </a:solidFill>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5B92D567-3CC0-B1F0-67FF-17A373F02FC1}"/>
                </a:ext>
              </a:extLst>
            </p:cNvPr>
            <p:cNvSpPr txBox="1"/>
            <p:nvPr/>
          </p:nvSpPr>
          <p:spPr>
            <a:xfrm>
              <a:off x="5364596" y="1279590"/>
              <a:ext cx="487921" cy="461665"/>
            </a:xfrm>
            <a:prstGeom prst="rect">
              <a:avLst/>
            </a:prstGeom>
            <a:noFill/>
          </p:spPr>
          <p:txBody>
            <a:bodyPr wrap="square" rtlCol="0">
              <a:spAutoFit/>
            </a:bodyPr>
            <a:lstStyle/>
            <a:p>
              <a:pPr algn="ctr"/>
              <a:r>
                <a:rPr lang="en-US" sz="2400">
                  <a:latin typeface="Oswald SemiBold" panose="00000700000000000000" pitchFamily="2" charset="0"/>
                </a:rPr>
                <a:t>01</a:t>
              </a:r>
            </a:p>
          </p:txBody>
        </p:sp>
        <mc:AlternateContent xmlns:mc="http://schemas.openxmlformats.org/markup-compatibility/2006" xmlns:p14="http://schemas.microsoft.com/office/powerpoint/2010/main">
          <mc:Choice Requires="p14">
            <p:contentPart p14:bwMode="auto" r:id="rId3">
              <p14:nvContentPartPr>
                <p14:cNvPr id="23" name="Ink 22">
                  <a:extLst>
                    <a:ext uri="{FF2B5EF4-FFF2-40B4-BE49-F238E27FC236}">
                      <a16:creationId xmlns:a16="http://schemas.microsoft.com/office/drawing/2014/main" id="{C7808B44-3D60-BDA9-083B-03FF4AC6949C}"/>
                    </a:ext>
                  </a:extLst>
                </p14:cNvPr>
                <p14:cNvContentPartPr/>
                <p14:nvPr/>
              </p14:nvContentPartPr>
              <p14:xfrm rot="13721504">
                <a:off x="5826029" y="1427676"/>
                <a:ext cx="190384" cy="165492"/>
              </p14:xfrm>
            </p:contentPart>
          </mc:Choice>
          <mc:Fallback xmlns="">
            <p:pic>
              <p:nvPicPr>
                <p:cNvPr id="23" name="Ink 22">
                  <a:extLst>
                    <a:ext uri="{FF2B5EF4-FFF2-40B4-BE49-F238E27FC236}">
                      <a16:creationId xmlns:a16="http://schemas.microsoft.com/office/drawing/2014/main" id="{C7808B44-3D60-BDA9-083B-03FF4AC6949C}"/>
                    </a:ext>
                  </a:extLst>
                </p:cNvPr>
                <p:cNvPicPr/>
                <p:nvPr/>
              </p:nvPicPr>
              <p:blipFill>
                <a:blip r:embed="rId4"/>
                <a:stretch>
                  <a:fillRect/>
                </a:stretch>
              </p:blipFill>
              <p:spPr>
                <a:xfrm rot="13721504">
                  <a:off x="5813456" y="1415084"/>
                  <a:ext cx="215529" cy="190676"/>
                </a:xfrm>
                <a:prstGeom prst="rect">
                  <a:avLst/>
                </a:prstGeom>
              </p:spPr>
            </p:pic>
          </mc:Fallback>
        </mc:AlternateContent>
      </p:grpSp>
      <p:grpSp>
        <p:nvGrpSpPr>
          <p:cNvPr id="24" name="Group 23">
            <a:extLst>
              <a:ext uri="{FF2B5EF4-FFF2-40B4-BE49-F238E27FC236}">
                <a16:creationId xmlns:a16="http://schemas.microsoft.com/office/drawing/2014/main" id="{011ADDF0-F19A-9058-EA0C-97481F0070D3}"/>
              </a:ext>
            </a:extLst>
          </p:cNvPr>
          <p:cNvGrpSpPr/>
          <p:nvPr/>
        </p:nvGrpSpPr>
        <p:grpSpPr>
          <a:xfrm>
            <a:off x="5336784" y="2328395"/>
            <a:ext cx="2748857" cy="461665"/>
            <a:chOff x="5347392" y="2297347"/>
            <a:chExt cx="2748857" cy="461665"/>
          </a:xfrm>
        </p:grpSpPr>
        <p:sp>
          <p:nvSpPr>
            <p:cNvPr id="25" name="TextBox 24">
              <a:extLst>
                <a:ext uri="{FF2B5EF4-FFF2-40B4-BE49-F238E27FC236}">
                  <a16:creationId xmlns:a16="http://schemas.microsoft.com/office/drawing/2014/main" id="{88A7C986-FF9F-2BD0-F107-F6138BA7DC6C}"/>
                </a:ext>
              </a:extLst>
            </p:cNvPr>
            <p:cNvSpPr txBox="1"/>
            <p:nvPr/>
          </p:nvSpPr>
          <p:spPr>
            <a:xfrm>
              <a:off x="5975410" y="2338844"/>
              <a:ext cx="2120839" cy="369332"/>
            </a:xfrm>
            <a:prstGeom prst="rect">
              <a:avLst/>
            </a:prstGeom>
            <a:noFill/>
          </p:spPr>
          <p:txBody>
            <a:bodyPr wrap="square">
              <a:spAutoFit/>
            </a:bodyPr>
            <a:lstStyle/>
            <a:p>
              <a:r>
                <a:rPr lang="en-US">
                  <a:solidFill>
                    <a:prstClr val="black"/>
                  </a:solidFill>
                  <a:latin typeface="Calibri" panose="020F0502020204030204" pitchFamily="34" charset="0"/>
                  <a:cs typeface="Calibri" panose="020F0502020204030204" pitchFamily="34" charset="0"/>
                </a:rPr>
                <a:t>Well-rounded team</a:t>
              </a:r>
              <a:endParaRPr lang="en-US" sz="1800">
                <a:solidFill>
                  <a:prstClr val="black"/>
                </a:solidFill>
                <a:latin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FFACCB59-6EF6-21C5-BF24-DF4E3CDF40D4}"/>
                </a:ext>
              </a:extLst>
            </p:cNvPr>
            <p:cNvSpPr txBox="1"/>
            <p:nvPr/>
          </p:nvSpPr>
          <p:spPr>
            <a:xfrm>
              <a:off x="5347392" y="2297347"/>
              <a:ext cx="522329" cy="461665"/>
            </a:xfrm>
            <a:prstGeom prst="rect">
              <a:avLst/>
            </a:prstGeom>
            <a:noFill/>
          </p:spPr>
          <p:txBody>
            <a:bodyPr wrap="square" rtlCol="0">
              <a:spAutoFit/>
            </a:bodyPr>
            <a:lstStyle/>
            <a:p>
              <a:pPr algn="ctr"/>
              <a:r>
                <a:rPr lang="en-US" sz="2400">
                  <a:latin typeface="Oswald SemiBold" panose="00000700000000000000" pitchFamily="2" charset="0"/>
                </a:rPr>
                <a:t>02</a:t>
              </a:r>
            </a:p>
          </p:txBody>
        </p:sp>
        <mc:AlternateContent xmlns:mc="http://schemas.openxmlformats.org/markup-compatibility/2006" xmlns:p14="http://schemas.microsoft.com/office/powerpoint/2010/main">
          <mc:Choice Requires="p14">
            <p:contentPart p14:bwMode="auto" r:id="rId5">
              <p14:nvContentPartPr>
                <p14:cNvPr id="27" name="Ink 26">
                  <a:extLst>
                    <a:ext uri="{FF2B5EF4-FFF2-40B4-BE49-F238E27FC236}">
                      <a16:creationId xmlns:a16="http://schemas.microsoft.com/office/drawing/2014/main" id="{429AD8D7-810B-E2BB-4E45-FC69161FBA4D}"/>
                    </a:ext>
                  </a:extLst>
                </p14:cNvPr>
                <p14:cNvContentPartPr/>
                <p14:nvPr/>
              </p14:nvContentPartPr>
              <p14:xfrm rot="13721504">
                <a:off x="5826028" y="2435315"/>
                <a:ext cx="190384" cy="165492"/>
              </p14:xfrm>
            </p:contentPart>
          </mc:Choice>
          <mc:Fallback xmlns="">
            <p:pic>
              <p:nvPicPr>
                <p:cNvPr id="27" name="Ink 26">
                  <a:extLst>
                    <a:ext uri="{FF2B5EF4-FFF2-40B4-BE49-F238E27FC236}">
                      <a16:creationId xmlns:a16="http://schemas.microsoft.com/office/drawing/2014/main" id="{429AD8D7-810B-E2BB-4E45-FC69161FBA4D}"/>
                    </a:ext>
                  </a:extLst>
                </p:cNvPr>
                <p:cNvPicPr/>
                <p:nvPr/>
              </p:nvPicPr>
              <p:blipFill>
                <a:blip r:embed="rId4"/>
                <a:stretch>
                  <a:fillRect/>
                </a:stretch>
              </p:blipFill>
              <p:spPr>
                <a:xfrm rot="13721504">
                  <a:off x="5813455" y="2422723"/>
                  <a:ext cx="215529" cy="190676"/>
                </a:xfrm>
                <a:prstGeom prst="rect">
                  <a:avLst/>
                </a:prstGeom>
              </p:spPr>
            </p:pic>
          </mc:Fallback>
        </mc:AlternateContent>
      </p:grpSp>
      <p:grpSp>
        <p:nvGrpSpPr>
          <p:cNvPr id="28" name="Group 27">
            <a:extLst>
              <a:ext uri="{FF2B5EF4-FFF2-40B4-BE49-F238E27FC236}">
                <a16:creationId xmlns:a16="http://schemas.microsoft.com/office/drawing/2014/main" id="{EB34A797-4F75-B217-064F-85F59F0F1C74}"/>
              </a:ext>
            </a:extLst>
          </p:cNvPr>
          <p:cNvGrpSpPr/>
          <p:nvPr/>
        </p:nvGrpSpPr>
        <p:grpSpPr>
          <a:xfrm>
            <a:off x="5336784" y="3346152"/>
            <a:ext cx="3373270" cy="461665"/>
            <a:chOff x="5347392" y="3315104"/>
            <a:chExt cx="3373270" cy="461665"/>
          </a:xfrm>
        </p:grpSpPr>
        <p:sp>
          <p:nvSpPr>
            <p:cNvPr id="29" name="TextBox 28">
              <a:extLst>
                <a:ext uri="{FF2B5EF4-FFF2-40B4-BE49-F238E27FC236}">
                  <a16:creationId xmlns:a16="http://schemas.microsoft.com/office/drawing/2014/main" id="{3F2DB90A-E6CB-F701-CCDB-B4978DCF0057}"/>
                </a:ext>
              </a:extLst>
            </p:cNvPr>
            <p:cNvSpPr txBox="1"/>
            <p:nvPr/>
          </p:nvSpPr>
          <p:spPr>
            <a:xfrm>
              <a:off x="5975411" y="3361270"/>
              <a:ext cx="2745251" cy="369332"/>
            </a:xfrm>
            <a:prstGeom prst="rect">
              <a:avLst/>
            </a:prstGeom>
            <a:noFill/>
          </p:spPr>
          <p:txBody>
            <a:bodyPr wrap="square">
              <a:spAutoFit/>
            </a:bodyPr>
            <a:lstStyle/>
            <a:p>
              <a:r>
                <a:rPr lang="en-US">
                  <a:solidFill>
                    <a:prstClr val="black"/>
                  </a:solidFill>
                  <a:latin typeface="Calibri" panose="020F0502020204030204" pitchFamily="34" charset="0"/>
                  <a:cs typeface="Calibri" panose="020F0502020204030204" pitchFamily="34" charset="0"/>
                </a:rPr>
                <a:t>Personal board of directors</a:t>
              </a:r>
              <a:endParaRPr lang="en-US" sz="1800">
                <a:solidFill>
                  <a:prstClr val="black"/>
                </a:solidFill>
                <a:latin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96BE163D-8D28-E162-1276-BDF92F85486B}"/>
                </a:ext>
              </a:extLst>
            </p:cNvPr>
            <p:cNvSpPr txBox="1"/>
            <p:nvPr/>
          </p:nvSpPr>
          <p:spPr>
            <a:xfrm>
              <a:off x="5347392" y="3315104"/>
              <a:ext cx="522329" cy="461665"/>
            </a:xfrm>
            <a:prstGeom prst="rect">
              <a:avLst/>
            </a:prstGeom>
            <a:noFill/>
          </p:spPr>
          <p:txBody>
            <a:bodyPr wrap="square" rtlCol="0">
              <a:spAutoFit/>
            </a:bodyPr>
            <a:lstStyle/>
            <a:p>
              <a:pPr algn="ctr"/>
              <a:r>
                <a:rPr lang="en-US" sz="2400">
                  <a:latin typeface="Oswald SemiBold" panose="00000700000000000000" pitchFamily="2" charset="0"/>
                </a:rPr>
                <a:t>03</a:t>
              </a:r>
            </a:p>
          </p:txBody>
        </p:sp>
        <mc:AlternateContent xmlns:mc="http://schemas.openxmlformats.org/markup-compatibility/2006" xmlns:p14="http://schemas.microsoft.com/office/powerpoint/2010/main">
          <mc:Choice Requires="p14">
            <p:contentPart p14:bwMode="auto" r:id="rId6">
              <p14:nvContentPartPr>
                <p14:cNvPr id="31" name="Ink 30">
                  <a:extLst>
                    <a:ext uri="{FF2B5EF4-FFF2-40B4-BE49-F238E27FC236}">
                      <a16:creationId xmlns:a16="http://schemas.microsoft.com/office/drawing/2014/main" id="{9C86991F-0F07-F6AD-87FF-3161ADBAC774}"/>
                    </a:ext>
                  </a:extLst>
                </p14:cNvPr>
                <p14:cNvContentPartPr/>
                <p14:nvPr/>
              </p14:nvContentPartPr>
              <p14:xfrm rot="13721504">
                <a:off x="5826029" y="3445052"/>
                <a:ext cx="190384" cy="165492"/>
              </p14:xfrm>
            </p:contentPart>
          </mc:Choice>
          <mc:Fallback xmlns="">
            <p:pic>
              <p:nvPicPr>
                <p:cNvPr id="31" name="Ink 30">
                  <a:extLst>
                    <a:ext uri="{FF2B5EF4-FFF2-40B4-BE49-F238E27FC236}">
                      <a16:creationId xmlns:a16="http://schemas.microsoft.com/office/drawing/2014/main" id="{9C86991F-0F07-F6AD-87FF-3161ADBAC774}"/>
                    </a:ext>
                  </a:extLst>
                </p:cNvPr>
                <p:cNvPicPr/>
                <p:nvPr/>
              </p:nvPicPr>
              <p:blipFill>
                <a:blip r:embed="rId4"/>
                <a:stretch>
                  <a:fillRect/>
                </a:stretch>
              </p:blipFill>
              <p:spPr>
                <a:xfrm rot="13721504">
                  <a:off x="5813456" y="3432460"/>
                  <a:ext cx="215529" cy="190676"/>
                </a:xfrm>
                <a:prstGeom prst="rect">
                  <a:avLst/>
                </a:prstGeom>
              </p:spPr>
            </p:pic>
          </mc:Fallback>
        </mc:AlternateContent>
      </p:grpSp>
    </p:spTree>
    <p:extLst>
      <p:ext uri="{BB962C8B-B14F-4D97-AF65-F5344CB8AC3E}">
        <p14:creationId xmlns:p14="http://schemas.microsoft.com/office/powerpoint/2010/main" val="249214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87A9F9A-A6D9-2B93-4E20-4BFDB4E03A75}"/>
              </a:ext>
            </a:extLst>
          </p:cNvPr>
          <p:cNvSpPr>
            <a:spLocks noGrp="1"/>
          </p:cNvSpPr>
          <p:nvPr>
            <p:ph type="sldNum" sz="quarter" idx="4"/>
          </p:nvPr>
        </p:nvSpPr>
        <p:spPr/>
        <p:txBody>
          <a:bodyPr/>
          <a:lstStyle/>
          <a:p>
            <a:fld id="{891C554B-0DB2-8C43-9B67-3B0F5D3AA45D}" type="slidenum">
              <a:rPr lang="en-US" smtClean="0"/>
              <a:pPr/>
              <a:t>3</a:t>
            </a:fld>
            <a:endParaRPr lang="en-US"/>
          </a:p>
        </p:txBody>
      </p:sp>
      <p:pic>
        <p:nvPicPr>
          <p:cNvPr id="2" name="Picture 1">
            <a:extLst>
              <a:ext uri="{FF2B5EF4-FFF2-40B4-BE49-F238E27FC236}">
                <a16:creationId xmlns:a16="http://schemas.microsoft.com/office/drawing/2014/main" id="{E5932156-1ADC-F25A-EF5A-1D3E2076A611}"/>
              </a:ext>
            </a:extLst>
          </p:cNvPr>
          <p:cNvPicPr>
            <a:picLocks noChangeAspect="1"/>
          </p:cNvPicPr>
          <p:nvPr/>
        </p:nvPicPr>
        <p:blipFill>
          <a:blip r:embed="rId4"/>
          <a:srcRect l="16512" r="20547" b="30741"/>
          <a:stretch/>
        </p:blipFill>
        <p:spPr>
          <a:xfrm>
            <a:off x="157029" y="1329684"/>
            <a:ext cx="1899120" cy="2624185"/>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C4BB6109-2C09-C253-E061-A683EE346160}"/>
              </a:ext>
            </a:extLst>
          </p:cNvPr>
          <p:cNvPicPr>
            <a:picLocks noChangeAspect="1"/>
          </p:cNvPicPr>
          <p:nvPr/>
        </p:nvPicPr>
        <p:blipFill>
          <a:blip r:embed="rId5">
            <a:extLst>
              <a:ext uri="{28A0092B-C50C-407E-A947-70E740481C1C}">
                <a14:useLocalDpi xmlns:a14="http://schemas.microsoft.com/office/drawing/2010/main" val="0"/>
              </a:ext>
            </a:extLst>
          </a:blip>
          <a:srcRect l="9771" t="7533" r="18239" b="12287"/>
          <a:stretch/>
        </p:blipFill>
        <p:spPr>
          <a:xfrm>
            <a:off x="2175883" y="1333491"/>
            <a:ext cx="1609689" cy="2599372"/>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C1C5A6BA-E63D-73C6-BD91-77399FFCEB2C}"/>
              </a:ext>
            </a:extLst>
          </p:cNvPr>
          <p:cNvPicPr>
            <a:picLocks noChangeAspect="1"/>
          </p:cNvPicPr>
          <p:nvPr/>
        </p:nvPicPr>
        <p:blipFill>
          <a:blip r:embed="rId6"/>
          <a:srcRect l="6661" t="2027" r="17315" b="23237"/>
          <a:stretch/>
        </p:blipFill>
        <p:spPr>
          <a:xfrm>
            <a:off x="3921870" y="1326773"/>
            <a:ext cx="2928215" cy="2605188"/>
          </a:xfrm>
          <a:prstGeom prst="rect">
            <a:avLst/>
          </a:prstGeom>
          <a:ln>
            <a:noFill/>
          </a:ln>
          <a:effectLst>
            <a:outerShdw blurRad="292100" dist="139700" dir="2700000" algn="tl" rotWithShape="0">
              <a:srgbClr val="333333">
                <a:alpha val="65000"/>
              </a:srgbClr>
            </a:outerShdw>
          </a:effectLst>
        </p:spPr>
      </p:pic>
      <p:grpSp>
        <p:nvGrpSpPr>
          <p:cNvPr id="4" name="Group 3">
            <a:extLst>
              <a:ext uri="{FF2B5EF4-FFF2-40B4-BE49-F238E27FC236}">
                <a16:creationId xmlns:a16="http://schemas.microsoft.com/office/drawing/2014/main" id="{08A44E51-4264-0EC2-BFFE-08A383740388}"/>
              </a:ext>
            </a:extLst>
          </p:cNvPr>
          <p:cNvGrpSpPr/>
          <p:nvPr/>
        </p:nvGrpSpPr>
        <p:grpSpPr>
          <a:xfrm>
            <a:off x="7074314" y="1539087"/>
            <a:ext cx="1954070" cy="2205378"/>
            <a:chOff x="6589708" y="1168496"/>
            <a:chExt cx="1954070" cy="2205378"/>
          </a:xfrm>
        </p:grpSpPr>
        <p:cxnSp>
          <p:nvCxnSpPr>
            <p:cNvPr id="5" name="Straight Connector 4">
              <a:extLst>
                <a:ext uri="{FF2B5EF4-FFF2-40B4-BE49-F238E27FC236}">
                  <a16:creationId xmlns:a16="http://schemas.microsoft.com/office/drawing/2014/main" id="{893205FD-0365-B6CF-8BE5-321469C9A096}"/>
                </a:ext>
              </a:extLst>
            </p:cNvPr>
            <p:cNvCxnSpPr>
              <a:cxnSpLocks/>
            </p:cNvCxnSpPr>
            <p:nvPr/>
          </p:nvCxnSpPr>
          <p:spPr>
            <a:xfrm rot="5400000">
              <a:off x="6439912" y="1353162"/>
              <a:ext cx="299591" cy="0"/>
            </a:xfrm>
            <a:prstGeom prst="line">
              <a:avLst/>
            </a:prstGeom>
            <a:ln w="38100">
              <a:solidFill>
                <a:srgbClr val="E2691E"/>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FF04D0B-5E4B-3745-C881-5E14A887A13C}"/>
                </a:ext>
              </a:extLst>
            </p:cNvPr>
            <p:cNvSpPr txBox="1"/>
            <p:nvPr/>
          </p:nvSpPr>
          <p:spPr>
            <a:xfrm>
              <a:off x="6700901" y="1168496"/>
              <a:ext cx="1258934"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1. Activator</a:t>
              </a:r>
            </a:p>
          </p:txBody>
        </p:sp>
        <p:cxnSp>
          <p:nvCxnSpPr>
            <p:cNvPr id="8" name="Straight Connector 7">
              <a:extLst>
                <a:ext uri="{FF2B5EF4-FFF2-40B4-BE49-F238E27FC236}">
                  <a16:creationId xmlns:a16="http://schemas.microsoft.com/office/drawing/2014/main" id="{4F9D335E-46E7-E021-5C1C-BEDC1A52AFF0}"/>
                </a:ext>
              </a:extLst>
            </p:cNvPr>
            <p:cNvCxnSpPr>
              <a:cxnSpLocks/>
            </p:cNvCxnSpPr>
            <p:nvPr/>
          </p:nvCxnSpPr>
          <p:spPr>
            <a:xfrm rot="5400000">
              <a:off x="6439912" y="1812174"/>
              <a:ext cx="299591" cy="0"/>
            </a:xfrm>
            <a:prstGeom prst="line">
              <a:avLst/>
            </a:prstGeom>
            <a:ln w="38100">
              <a:solidFill>
                <a:srgbClr val="0F8BF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3186AB2-311C-0914-C234-443DC573F9A8}"/>
                </a:ext>
              </a:extLst>
            </p:cNvPr>
            <p:cNvSpPr txBox="1"/>
            <p:nvPr/>
          </p:nvSpPr>
          <p:spPr>
            <a:xfrm>
              <a:off x="6700901" y="1627508"/>
              <a:ext cx="1258871"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2. Positivity</a:t>
              </a:r>
            </a:p>
          </p:txBody>
        </p:sp>
        <p:cxnSp>
          <p:nvCxnSpPr>
            <p:cNvPr id="12" name="Straight Connector 11">
              <a:extLst>
                <a:ext uri="{FF2B5EF4-FFF2-40B4-BE49-F238E27FC236}">
                  <a16:creationId xmlns:a16="http://schemas.microsoft.com/office/drawing/2014/main" id="{2A132F73-26A3-2F20-0482-8494D3D0CE54}"/>
                </a:ext>
              </a:extLst>
            </p:cNvPr>
            <p:cNvCxnSpPr>
              <a:cxnSpLocks/>
            </p:cNvCxnSpPr>
            <p:nvPr/>
          </p:nvCxnSpPr>
          <p:spPr>
            <a:xfrm rot="5400000">
              <a:off x="6439912" y="2271186"/>
              <a:ext cx="299591" cy="0"/>
            </a:xfrm>
            <a:prstGeom prst="line">
              <a:avLst/>
            </a:prstGeom>
            <a:ln w="38100">
              <a:solidFill>
                <a:srgbClr val="83428E"/>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5B2B6B8-DC7B-68A0-849F-AF7ECCA9FA8F}"/>
                </a:ext>
              </a:extLst>
            </p:cNvPr>
            <p:cNvCxnSpPr>
              <a:cxnSpLocks/>
            </p:cNvCxnSpPr>
            <p:nvPr/>
          </p:nvCxnSpPr>
          <p:spPr>
            <a:xfrm rot="5400000">
              <a:off x="6439912" y="2712010"/>
              <a:ext cx="299591" cy="0"/>
            </a:xfrm>
            <a:prstGeom prst="line">
              <a:avLst/>
            </a:prstGeom>
            <a:ln w="38100">
              <a:solidFill>
                <a:srgbClr val="19974C"/>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95AED80-4822-FF9C-83E2-BB422B7E51B3}"/>
                </a:ext>
              </a:extLst>
            </p:cNvPr>
            <p:cNvCxnSpPr>
              <a:cxnSpLocks/>
            </p:cNvCxnSpPr>
            <p:nvPr/>
          </p:nvCxnSpPr>
          <p:spPr>
            <a:xfrm rot="5400000">
              <a:off x="6439912" y="3178299"/>
              <a:ext cx="299591" cy="0"/>
            </a:xfrm>
            <a:prstGeom prst="line">
              <a:avLst/>
            </a:prstGeom>
            <a:ln w="38100">
              <a:solidFill>
                <a:srgbClr val="0F8BF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1A06941-9CAD-8452-0DB3-57095E6C0290}"/>
                </a:ext>
              </a:extLst>
            </p:cNvPr>
            <p:cNvSpPr txBox="1"/>
            <p:nvPr/>
          </p:nvSpPr>
          <p:spPr>
            <a:xfrm>
              <a:off x="6700901" y="2086520"/>
              <a:ext cx="1463542"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3. Restorative</a:t>
              </a:r>
            </a:p>
          </p:txBody>
        </p:sp>
        <p:sp>
          <p:nvSpPr>
            <p:cNvPr id="16" name="TextBox 15">
              <a:extLst>
                <a:ext uri="{FF2B5EF4-FFF2-40B4-BE49-F238E27FC236}">
                  <a16:creationId xmlns:a16="http://schemas.microsoft.com/office/drawing/2014/main" id="{90354F95-385A-30FB-6E23-32C922CE194F}"/>
                </a:ext>
              </a:extLst>
            </p:cNvPr>
            <p:cNvSpPr txBox="1"/>
            <p:nvPr/>
          </p:nvSpPr>
          <p:spPr>
            <a:xfrm>
              <a:off x="6700901" y="2545532"/>
              <a:ext cx="1189236"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4. Ideation</a:t>
              </a:r>
            </a:p>
          </p:txBody>
        </p:sp>
        <p:sp>
          <p:nvSpPr>
            <p:cNvPr id="17" name="TextBox 16">
              <a:extLst>
                <a:ext uri="{FF2B5EF4-FFF2-40B4-BE49-F238E27FC236}">
                  <a16:creationId xmlns:a16="http://schemas.microsoft.com/office/drawing/2014/main" id="{F7779FD4-574B-D25B-8C0A-341C3A0A07DA}"/>
                </a:ext>
              </a:extLst>
            </p:cNvPr>
            <p:cNvSpPr txBox="1"/>
            <p:nvPr/>
          </p:nvSpPr>
          <p:spPr>
            <a:xfrm>
              <a:off x="6700901" y="3004542"/>
              <a:ext cx="1842877"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5. Connectedness</a:t>
              </a:r>
            </a:p>
          </p:txBody>
        </p:sp>
      </p:grpSp>
      <p:sp>
        <p:nvSpPr>
          <p:cNvPr id="19" name="Title 1">
            <a:extLst>
              <a:ext uri="{FF2B5EF4-FFF2-40B4-BE49-F238E27FC236}">
                <a16:creationId xmlns:a16="http://schemas.microsoft.com/office/drawing/2014/main" id="{764F657D-60DA-D54B-5CD9-9ADD392C1E2F}"/>
              </a:ext>
            </a:extLst>
          </p:cNvPr>
          <p:cNvSpPr>
            <a:spLocks noGrp="1"/>
          </p:cNvSpPr>
          <p:nvPr>
            <p:ph type="title"/>
          </p:nvPr>
        </p:nvSpPr>
        <p:spPr>
          <a:xfrm>
            <a:off x="228600" y="205979"/>
            <a:ext cx="8686800" cy="801889"/>
          </a:xfrm>
        </p:spPr>
        <p:txBody>
          <a:bodyPr/>
          <a:lstStyle/>
          <a:p>
            <a:r>
              <a:rPr lang="en-US">
                <a:latin typeface="Oswald SemiBold"/>
              </a:rPr>
              <a:t>THE UNLIKELY EXECUTIVE</a:t>
            </a:r>
          </a:p>
        </p:txBody>
      </p:sp>
    </p:spTree>
    <p:extLst>
      <p:ext uri="{BB962C8B-B14F-4D97-AF65-F5344CB8AC3E}">
        <p14:creationId xmlns:p14="http://schemas.microsoft.com/office/powerpoint/2010/main" val="3660063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4DAED-2CA4-9BA5-FABF-2D1D04BF1C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6ADF77-374C-51F2-8AE5-01CF95E58FD4}"/>
              </a:ext>
            </a:extLst>
          </p:cNvPr>
          <p:cNvSpPr>
            <a:spLocks noGrp="1"/>
          </p:cNvSpPr>
          <p:nvPr>
            <p:ph type="title"/>
          </p:nvPr>
        </p:nvSpPr>
        <p:spPr>
          <a:xfrm>
            <a:off x="228600" y="205979"/>
            <a:ext cx="8686800" cy="801889"/>
          </a:xfrm>
        </p:spPr>
        <p:txBody>
          <a:bodyPr/>
          <a:lstStyle/>
          <a:p>
            <a:r>
              <a:rPr lang="en-US"/>
              <a:t>THE MOST EFFECTIVE LEADERS</a:t>
            </a:r>
          </a:p>
        </p:txBody>
      </p:sp>
      <p:sp>
        <p:nvSpPr>
          <p:cNvPr id="3" name="Slide Number Placeholder 2">
            <a:extLst>
              <a:ext uri="{FF2B5EF4-FFF2-40B4-BE49-F238E27FC236}">
                <a16:creationId xmlns:a16="http://schemas.microsoft.com/office/drawing/2014/main" id="{821F84F8-9CD5-209B-198D-D37C0CE02037}"/>
              </a:ext>
            </a:extLst>
          </p:cNvPr>
          <p:cNvSpPr>
            <a:spLocks noGrp="1"/>
          </p:cNvSpPr>
          <p:nvPr>
            <p:ph type="sldNum" sz="quarter" idx="4"/>
          </p:nvPr>
        </p:nvSpPr>
        <p:spPr/>
        <p:txBody>
          <a:bodyPr/>
          <a:lstStyle/>
          <a:p>
            <a:fld id="{891C554B-0DB2-8C43-9B67-3B0F5D3AA45D}" type="slidenum">
              <a:rPr lang="en-US" smtClean="0"/>
              <a:pPr/>
              <a:t>30</a:t>
            </a:fld>
            <a:endParaRPr lang="en-US"/>
          </a:p>
        </p:txBody>
      </p:sp>
      <p:sp>
        <p:nvSpPr>
          <p:cNvPr id="4" name="Rectangle: Rounded Corners 3">
            <a:extLst>
              <a:ext uri="{FF2B5EF4-FFF2-40B4-BE49-F238E27FC236}">
                <a16:creationId xmlns:a16="http://schemas.microsoft.com/office/drawing/2014/main" id="{3FED70CF-DE74-9290-FAAC-FB680BCA71EA}"/>
              </a:ext>
            </a:extLst>
          </p:cNvPr>
          <p:cNvSpPr/>
          <p:nvPr/>
        </p:nvSpPr>
        <p:spPr>
          <a:xfrm>
            <a:off x="228600" y="1119810"/>
            <a:ext cx="2590800" cy="3505200"/>
          </a:xfrm>
          <a:prstGeom prst="roundRect">
            <a:avLst/>
          </a:prstGeom>
          <a:solidFill>
            <a:schemeClr val="tx1">
              <a:alpha val="40000"/>
            </a:schemeClr>
          </a:solidFill>
          <a:ln w="76200">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164C006-F767-886C-C614-E9C917B869CE}"/>
              </a:ext>
            </a:extLst>
          </p:cNvPr>
          <p:cNvSpPr/>
          <p:nvPr/>
        </p:nvSpPr>
        <p:spPr>
          <a:xfrm>
            <a:off x="6324600" y="1123950"/>
            <a:ext cx="2590800" cy="3501058"/>
          </a:xfrm>
          <a:prstGeom prst="roundRect">
            <a:avLst/>
          </a:prstGeom>
          <a:solidFill>
            <a:srgbClr val="91C355"/>
          </a:solidFill>
          <a:ln w="76200">
            <a:solidFill>
              <a:srgbClr val="92D050"/>
            </a:solidFill>
          </a:ln>
          <a:effectLst>
            <a:glow rad="139700">
              <a:srgbClr val="92D050">
                <a:alpha val="40000"/>
              </a:srgb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753219E6-34D1-9043-24B9-ED39CB431F0D}"/>
              </a:ext>
            </a:extLst>
          </p:cNvPr>
          <p:cNvSpPr/>
          <p:nvPr/>
        </p:nvSpPr>
        <p:spPr>
          <a:xfrm>
            <a:off x="3276600" y="1119809"/>
            <a:ext cx="2590800" cy="3505199"/>
          </a:xfrm>
          <a:prstGeom prst="roundRect">
            <a:avLst/>
          </a:prstGeom>
          <a:solidFill>
            <a:srgbClr val="58ABB6">
              <a:alpha val="40000"/>
            </a:srgbClr>
          </a:solidFill>
          <a:ln w="76200">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94EB065-9582-757A-570D-86F7A1A4CDCB}"/>
              </a:ext>
            </a:extLst>
          </p:cNvPr>
          <p:cNvSpPr txBox="1"/>
          <p:nvPr/>
        </p:nvSpPr>
        <p:spPr>
          <a:xfrm>
            <a:off x="666750" y="2571750"/>
            <a:ext cx="171450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INVEST</a:t>
            </a:r>
          </a:p>
        </p:txBody>
      </p:sp>
      <p:sp>
        <p:nvSpPr>
          <p:cNvPr id="11" name="TextBox 10">
            <a:extLst>
              <a:ext uri="{FF2B5EF4-FFF2-40B4-BE49-F238E27FC236}">
                <a16:creationId xmlns:a16="http://schemas.microsoft.com/office/drawing/2014/main" id="{F5231E1F-97D1-DFB9-4B3A-BF26EEF126B6}"/>
              </a:ext>
            </a:extLst>
          </p:cNvPr>
          <p:cNvSpPr txBox="1"/>
          <p:nvPr/>
        </p:nvSpPr>
        <p:spPr>
          <a:xfrm>
            <a:off x="3600450" y="2571750"/>
            <a:ext cx="194310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MAXIMIZE</a:t>
            </a:r>
          </a:p>
        </p:txBody>
      </p:sp>
      <p:sp>
        <p:nvSpPr>
          <p:cNvPr id="12" name="TextBox 11">
            <a:extLst>
              <a:ext uri="{FF2B5EF4-FFF2-40B4-BE49-F238E27FC236}">
                <a16:creationId xmlns:a16="http://schemas.microsoft.com/office/drawing/2014/main" id="{52B04BB7-D7F4-DDB5-D02E-097D45320951}"/>
              </a:ext>
            </a:extLst>
          </p:cNvPr>
          <p:cNvSpPr txBox="1"/>
          <p:nvPr/>
        </p:nvSpPr>
        <p:spPr>
          <a:xfrm>
            <a:off x="6356350" y="2594386"/>
            <a:ext cx="253365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UNDERSTAND</a:t>
            </a:r>
          </a:p>
        </p:txBody>
      </p:sp>
      <p:sp>
        <p:nvSpPr>
          <p:cNvPr id="13" name="TextBox 12">
            <a:extLst>
              <a:ext uri="{FF2B5EF4-FFF2-40B4-BE49-F238E27FC236}">
                <a16:creationId xmlns:a16="http://schemas.microsoft.com/office/drawing/2014/main" id="{FBC1C5C9-3783-48B8-8751-B74870AE6B5E}"/>
              </a:ext>
            </a:extLst>
          </p:cNvPr>
          <p:cNvSpPr txBox="1"/>
          <p:nvPr/>
        </p:nvSpPr>
        <p:spPr>
          <a:xfrm>
            <a:off x="279401" y="3127136"/>
            <a:ext cx="2590799" cy="461665"/>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in their strengths</a:t>
            </a:r>
          </a:p>
        </p:txBody>
      </p:sp>
      <p:sp>
        <p:nvSpPr>
          <p:cNvPr id="14" name="TextBox 13">
            <a:extLst>
              <a:ext uri="{FF2B5EF4-FFF2-40B4-BE49-F238E27FC236}">
                <a16:creationId xmlns:a16="http://schemas.microsoft.com/office/drawing/2014/main" id="{63D56EB8-2B51-1FA4-4CFA-C4C9C2C92700}"/>
              </a:ext>
            </a:extLst>
          </p:cNvPr>
          <p:cNvSpPr txBox="1"/>
          <p:nvPr/>
        </p:nvSpPr>
        <p:spPr>
          <a:xfrm>
            <a:off x="3276599" y="3119516"/>
            <a:ext cx="2590799" cy="461665"/>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their team</a:t>
            </a:r>
          </a:p>
        </p:txBody>
      </p:sp>
      <p:sp>
        <p:nvSpPr>
          <p:cNvPr id="15" name="TextBox 14">
            <a:extLst>
              <a:ext uri="{FF2B5EF4-FFF2-40B4-BE49-F238E27FC236}">
                <a16:creationId xmlns:a16="http://schemas.microsoft.com/office/drawing/2014/main" id="{151B3F89-DDDA-1B18-830E-553E17CC2674}"/>
              </a:ext>
            </a:extLst>
          </p:cNvPr>
          <p:cNvSpPr txBox="1"/>
          <p:nvPr/>
        </p:nvSpPr>
        <p:spPr>
          <a:xfrm>
            <a:off x="6324601" y="3119516"/>
            <a:ext cx="2590799" cy="830997"/>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their follower’s needs</a:t>
            </a:r>
          </a:p>
        </p:txBody>
      </p:sp>
      <p:pic>
        <p:nvPicPr>
          <p:cNvPr id="16" name="Graphic 15" descr="Business Growth with solid fill">
            <a:extLst>
              <a:ext uri="{FF2B5EF4-FFF2-40B4-BE49-F238E27FC236}">
                <a16:creationId xmlns:a16="http://schemas.microsoft.com/office/drawing/2014/main" id="{5F5DAB82-DF5A-A152-C907-68A3389884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70019" y="1340616"/>
            <a:ext cx="1280161" cy="1280161"/>
          </a:xfrm>
          <a:prstGeom prst="rect">
            <a:avLst/>
          </a:prstGeom>
          <a:effectLst/>
        </p:spPr>
      </p:pic>
      <p:pic>
        <p:nvPicPr>
          <p:cNvPr id="17" name="Graphic 16" descr="Head with gears with solid fill">
            <a:extLst>
              <a:ext uri="{FF2B5EF4-FFF2-40B4-BE49-F238E27FC236}">
                <a16:creationId xmlns:a16="http://schemas.microsoft.com/office/drawing/2014/main" id="{A24A2CEE-FCC3-7FF6-D667-9E889544EA9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54852" y="1414384"/>
            <a:ext cx="1219199" cy="1219199"/>
          </a:xfrm>
          <a:prstGeom prst="rect">
            <a:avLst/>
          </a:prstGeom>
          <a:effectLst>
            <a:outerShdw blurRad="50800" dist="38100" dir="2700000" algn="tl" rotWithShape="0">
              <a:prstClr val="black">
                <a:alpha val="40000"/>
              </a:prstClr>
            </a:outerShdw>
          </a:effectLst>
        </p:spPr>
      </p:pic>
      <p:pic>
        <p:nvPicPr>
          <p:cNvPr id="18" name="Graphic 17" descr="Dumbbell with solid fill">
            <a:extLst>
              <a:ext uri="{FF2B5EF4-FFF2-40B4-BE49-F238E27FC236}">
                <a16:creationId xmlns:a16="http://schemas.microsoft.com/office/drawing/2014/main" id="{68BDDCC9-4D73-E17B-66F7-5CC7A081D24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26607" y="1273405"/>
            <a:ext cx="1328529" cy="1328529"/>
          </a:xfrm>
          <a:prstGeom prst="rect">
            <a:avLst/>
          </a:prstGeom>
          <a:effectLst/>
        </p:spPr>
      </p:pic>
    </p:spTree>
    <p:extLst>
      <p:ext uri="{BB962C8B-B14F-4D97-AF65-F5344CB8AC3E}">
        <p14:creationId xmlns:p14="http://schemas.microsoft.com/office/powerpoint/2010/main" val="95740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738E5-2F5C-4C50-AEE6-C78D79258DE9}"/>
              </a:ext>
            </a:extLst>
          </p:cNvPr>
          <p:cNvSpPr>
            <a:spLocks noGrp="1"/>
          </p:cNvSpPr>
          <p:nvPr>
            <p:ph type="title"/>
          </p:nvPr>
        </p:nvSpPr>
        <p:spPr/>
        <p:txBody>
          <a:bodyPr/>
          <a:lstStyle/>
          <a:p>
            <a:r>
              <a:rPr lang="en-US"/>
              <a:t>FOLLOWERS NEED: </a:t>
            </a:r>
            <a:r>
              <a:rPr lang="en-US">
                <a:solidFill>
                  <a:srgbClr val="00546B"/>
                </a:solidFill>
              </a:rPr>
              <a:t>THE CORE FOUR</a:t>
            </a:r>
            <a:endParaRPr lang="en-US"/>
          </a:p>
        </p:txBody>
      </p:sp>
      <p:sp>
        <p:nvSpPr>
          <p:cNvPr id="3" name="Slide Number Placeholder 2">
            <a:extLst>
              <a:ext uri="{FF2B5EF4-FFF2-40B4-BE49-F238E27FC236}">
                <a16:creationId xmlns:a16="http://schemas.microsoft.com/office/drawing/2014/main" id="{7C69944F-BBD3-84A8-C4A0-16C538E49FC4}"/>
              </a:ext>
            </a:extLst>
          </p:cNvPr>
          <p:cNvSpPr>
            <a:spLocks noGrp="1"/>
          </p:cNvSpPr>
          <p:nvPr>
            <p:ph type="sldNum" sz="quarter" idx="4"/>
          </p:nvPr>
        </p:nvSpPr>
        <p:spPr/>
        <p:txBody>
          <a:bodyPr/>
          <a:lstStyle/>
          <a:p>
            <a:fld id="{891C554B-0DB2-8C43-9B67-3B0F5D3AA45D}" type="slidenum">
              <a:rPr lang="en-US" smtClean="0"/>
              <a:pPr/>
              <a:t>31</a:t>
            </a:fld>
            <a:endParaRPr lang="en-US"/>
          </a:p>
        </p:txBody>
      </p:sp>
      <p:sp>
        <p:nvSpPr>
          <p:cNvPr id="4" name="TextBox 3">
            <a:extLst>
              <a:ext uri="{FF2B5EF4-FFF2-40B4-BE49-F238E27FC236}">
                <a16:creationId xmlns:a16="http://schemas.microsoft.com/office/drawing/2014/main" id="{F3207B15-0527-359F-AC76-667F2030B797}"/>
              </a:ext>
            </a:extLst>
          </p:cNvPr>
          <p:cNvSpPr txBox="1"/>
          <p:nvPr/>
        </p:nvSpPr>
        <p:spPr>
          <a:xfrm>
            <a:off x="400051" y="1557725"/>
            <a:ext cx="1752597" cy="415498"/>
          </a:xfrm>
          <a:prstGeom prst="rect">
            <a:avLst/>
          </a:prstGeom>
          <a:noFill/>
        </p:spPr>
        <p:txBody>
          <a:bodyPr wrap="square" rtlCol="0">
            <a:spAutoFit/>
          </a:bodyPr>
          <a:lstStyle>
            <a:defPPr>
              <a:defRPr lang="en-US"/>
            </a:defPPr>
            <a:lvl1pPr algn="r">
              <a:defRPr sz="2100">
                <a:latin typeface="Oswald Light" panose="00000400000000000000" pitchFamily="2" charset="0"/>
              </a:defRPr>
            </a:lvl1pPr>
          </a:lstStyle>
          <a:p>
            <a:pPr algn="ctr"/>
            <a:r>
              <a:rPr lang="en-US">
                <a:latin typeface="Oswald SemiBold" panose="00000700000000000000" pitchFamily="2" charset="0"/>
              </a:rPr>
              <a:t>HOPE</a:t>
            </a:r>
          </a:p>
        </p:txBody>
      </p:sp>
      <p:sp>
        <p:nvSpPr>
          <p:cNvPr id="5" name="TextBox 4">
            <a:extLst>
              <a:ext uri="{FF2B5EF4-FFF2-40B4-BE49-F238E27FC236}">
                <a16:creationId xmlns:a16="http://schemas.microsoft.com/office/drawing/2014/main" id="{2E8D7F55-7E7D-483E-08CD-36A09A3A3C4C}"/>
              </a:ext>
            </a:extLst>
          </p:cNvPr>
          <p:cNvSpPr txBox="1"/>
          <p:nvPr/>
        </p:nvSpPr>
        <p:spPr>
          <a:xfrm>
            <a:off x="2507335" y="1545625"/>
            <a:ext cx="1752597" cy="415498"/>
          </a:xfrm>
          <a:prstGeom prst="rect">
            <a:avLst/>
          </a:prstGeom>
          <a:noFill/>
        </p:spPr>
        <p:txBody>
          <a:bodyPr wrap="square" rtlCol="0">
            <a:spAutoFit/>
          </a:bodyPr>
          <a:lstStyle>
            <a:defPPr>
              <a:defRPr lang="en-US"/>
            </a:defPPr>
            <a:lvl1pPr algn="r">
              <a:defRPr sz="2100">
                <a:latin typeface="Oswald Light" panose="00000400000000000000" pitchFamily="2" charset="0"/>
              </a:defRPr>
            </a:lvl1pPr>
          </a:lstStyle>
          <a:p>
            <a:pPr algn="ctr"/>
            <a:r>
              <a:rPr lang="en-US">
                <a:latin typeface="Oswald SemiBold" panose="00000700000000000000" pitchFamily="2" charset="0"/>
              </a:rPr>
              <a:t>TRUST</a:t>
            </a:r>
          </a:p>
        </p:txBody>
      </p:sp>
      <p:sp>
        <p:nvSpPr>
          <p:cNvPr id="6" name="TextBox 5">
            <a:extLst>
              <a:ext uri="{FF2B5EF4-FFF2-40B4-BE49-F238E27FC236}">
                <a16:creationId xmlns:a16="http://schemas.microsoft.com/office/drawing/2014/main" id="{07C44173-5452-94AA-EB01-F342EB98FA85}"/>
              </a:ext>
            </a:extLst>
          </p:cNvPr>
          <p:cNvSpPr txBox="1"/>
          <p:nvPr/>
        </p:nvSpPr>
        <p:spPr>
          <a:xfrm>
            <a:off x="4572000" y="1545625"/>
            <a:ext cx="1752597" cy="415498"/>
          </a:xfrm>
          <a:prstGeom prst="rect">
            <a:avLst/>
          </a:prstGeom>
          <a:noFill/>
        </p:spPr>
        <p:txBody>
          <a:bodyPr wrap="square" rtlCol="0">
            <a:spAutoFit/>
          </a:bodyPr>
          <a:lstStyle>
            <a:defPPr>
              <a:defRPr lang="en-US"/>
            </a:defPPr>
            <a:lvl1pPr algn="r">
              <a:defRPr sz="2100">
                <a:latin typeface="Oswald Light" panose="00000400000000000000" pitchFamily="2" charset="0"/>
              </a:defRPr>
            </a:lvl1pPr>
          </a:lstStyle>
          <a:p>
            <a:pPr algn="ctr"/>
            <a:r>
              <a:rPr lang="en-US">
                <a:latin typeface="Oswald SemiBold" panose="00000700000000000000" pitchFamily="2" charset="0"/>
              </a:rPr>
              <a:t>STABLITY</a:t>
            </a:r>
          </a:p>
        </p:txBody>
      </p:sp>
      <p:sp>
        <p:nvSpPr>
          <p:cNvPr id="7" name="TextBox 6">
            <a:extLst>
              <a:ext uri="{FF2B5EF4-FFF2-40B4-BE49-F238E27FC236}">
                <a16:creationId xmlns:a16="http://schemas.microsoft.com/office/drawing/2014/main" id="{94498B1C-65D1-DC6A-4870-E8D9EA7665DC}"/>
              </a:ext>
            </a:extLst>
          </p:cNvPr>
          <p:cNvSpPr txBox="1"/>
          <p:nvPr/>
        </p:nvSpPr>
        <p:spPr>
          <a:xfrm>
            <a:off x="6848475" y="1545625"/>
            <a:ext cx="1752597" cy="415498"/>
          </a:xfrm>
          <a:prstGeom prst="rect">
            <a:avLst/>
          </a:prstGeom>
          <a:noFill/>
        </p:spPr>
        <p:txBody>
          <a:bodyPr wrap="square" rtlCol="0">
            <a:spAutoFit/>
          </a:bodyPr>
          <a:lstStyle>
            <a:defPPr>
              <a:defRPr lang="en-US"/>
            </a:defPPr>
            <a:lvl1pPr algn="r">
              <a:defRPr sz="2100">
                <a:latin typeface="Oswald Light" panose="00000400000000000000" pitchFamily="2" charset="0"/>
              </a:defRPr>
            </a:lvl1pPr>
          </a:lstStyle>
          <a:p>
            <a:pPr algn="ctr"/>
            <a:r>
              <a:rPr lang="en-US">
                <a:latin typeface="Oswald SemiBold" panose="00000700000000000000" pitchFamily="2" charset="0"/>
              </a:rPr>
              <a:t>COMPASSION</a:t>
            </a:r>
          </a:p>
        </p:txBody>
      </p:sp>
      <p:sp>
        <p:nvSpPr>
          <p:cNvPr id="9" name="TextBox 8">
            <a:extLst>
              <a:ext uri="{FF2B5EF4-FFF2-40B4-BE49-F238E27FC236}">
                <a16:creationId xmlns:a16="http://schemas.microsoft.com/office/drawing/2014/main" id="{C3F9938A-E00C-1E33-2744-1489101B3C03}"/>
              </a:ext>
            </a:extLst>
          </p:cNvPr>
          <p:cNvSpPr txBox="1"/>
          <p:nvPr/>
        </p:nvSpPr>
        <p:spPr>
          <a:xfrm>
            <a:off x="352425" y="2097970"/>
            <a:ext cx="1847850" cy="1754326"/>
          </a:xfrm>
          <a:prstGeom prst="rect">
            <a:avLst/>
          </a:prstGeom>
          <a:noFill/>
        </p:spPr>
        <p:txBody>
          <a:bodyPr wrap="square">
            <a:spAutoFit/>
          </a:bodyPr>
          <a:lstStyle/>
          <a:p>
            <a:pPr algn="ctr"/>
            <a:r>
              <a:rPr lang="en-US">
                <a:solidFill>
                  <a:srgbClr val="0A0A0A"/>
                </a:solidFill>
                <a:latin typeface="Calibri" panose="020F0502020204030204" pitchFamily="34" charset="0"/>
                <a:cs typeface="Calibri" panose="020F0502020204030204" pitchFamily="34" charset="0"/>
              </a:rPr>
              <a:t>The need to feel positive about the future and for leaders to provide a clear direction.</a:t>
            </a:r>
          </a:p>
        </p:txBody>
      </p:sp>
      <p:sp>
        <p:nvSpPr>
          <p:cNvPr id="11" name="TextBox 10">
            <a:extLst>
              <a:ext uri="{FF2B5EF4-FFF2-40B4-BE49-F238E27FC236}">
                <a16:creationId xmlns:a16="http://schemas.microsoft.com/office/drawing/2014/main" id="{E9BE6C97-33B3-848C-B6F0-F4631BDE1A37}"/>
              </a:ext>
            </a:extLst>
          </p:cNvPr>
          <p:cNvSpPr txBox="1"/>
          <p:nvPr/>
        </p:nvSpPr>
        <p:spPr>
          <a:xfrm>
            <a:off x="2459709" y="2097970"/>
            <a:ext cx="1847850" cy="923330"/>
          </a:xfrm>
          <a:prstGeom prst="rect">
            <a:avLst/>
          </a:prstGeom>
          <a:noFill/>
        </p:spPr>
        <p:txBody>
          <a:bodyPr wrap="square">
            <a:spAutoFit/>
          </a:bodyPr>
          <a:lstStyle>
            <a:defPPr>
              <a:defRPr lang="en-US"/>
            </a:defPPr>
            <a:lvl1pPr algn="ctr">
              <a:defRPr>
                <a:solidFill>
                  <a:srgbClr val="0A0A0A"/>
                </a:solidFill>
                <a:latin typeface="Calibri" panose="020F0502020204030204" pitchFamily="34" charset="0"/>
                <a:cs typeface="Calibri" panose="020F0502020204030204" pitchFamily="34" charset="0"/>
              </a:defRPr>
            </a:lvl1pPr>
          </a:lstStyle>
          <a:p>
            <a:r>
              <a:rPr lang="en-US"/>
              <a:t>The need for honesty, respect, and integrity.</a:t>
            </a:r>
          </a:p>
        </p:txBody>
      </p:sp>
      <p:sp>
        <p:nvSpPr>
          <p:cNvPr id="13" name="TextBox 12">
            <a:extLst>
              <a:ext uri="{FF2B5EF4-FFF2-40B4-BE49-F238E27FC236}">
                <a16:creationId xmlns:a16="http://schemas.microsoft.com/office/drawing/2014/main" id="{A1C9521D-67AF-B55C-08D6-706D73C280EC}"/>
              </a:ext>
            </a:extLst>
          </p:cNvPr>
          <p:cNvSpPr txBox="1"/>
          <p:nvPr/>
        </p:nvSpPr>
        <p:spPr>
          <a:xfrm>
            <a:off x="4524373" y="2097970"/>
            <a:ext cx="1847850" cy="1754326"/>
          </a:xfrm>
          <a:prstGeom prst="rect">
            <a:avLst/>
          </a:prstGeom>
          <a:noFill/>
        </p:spPr>
        <p:txBody>
          <a:bodyPr wrap="square">
            <a:spAutoFit/>
          </a:bodyPr>
          <a:lstStyle>
            <a:defPPr>
              <a:defRPr lang="en-US"/>
            </a:defPPr>
            <a:lvl1pPr algn="ctr">
              <a:defRPr>
                <a:solidFill>
                  <a:srgbClr val="0A0A0A"/>
                </a:solidFill>
                <a:latin typeface="Calibri" panose="020F0502020204030204" pitchFamily="34" charset="0"/>
                <a:cs typeface="Calibri" panose="020F0502020204030204" pitchFamily="34" charset="0"/>
              </a:defRPr>
            </a:lvl1pPr>
          </a:lstStyle>
          <a:p>
            <a:r>
              <a:rPr lang="en-US"/>
              <a:t>The need for psychological safety and secure foundations during times of uncertainty.</a:t>
            </a:r>
          </a:p>
        </p:txBody>
      </p:sp>
      <p:sp>
        <p:nvSpPr>
          <p:cNvPr id="15" name="TextBox 14">
            <a:extLst>
              <a:ext uri="{FF2B5EF4-FFF2-40B4-BE49-F238E27FC236}">
                <a16:creationId xmlns:a16="http://schemas.microsoft.com/office/drawing/2014/main" id="{897F0D28-273A-13A5-DC0D-B558E9382A3F}"/>
              </a:ext>
            </a:extLst>
          </p:cNvPr>
          <p:cNvSpPr txBox="1"/>
          <p:nvPr/>
        </p:nvSpPr>
        <p:spPr>
          <a:xfrm>
            <a:off x="6800848" y="2097970"/>
            <a:ext cx="1847850" cy="923330"/>
          </a:xfrm>
          <a:prstGeom prst="rect">
            <a:avLst/>
          </a:prstGeom>
          <a:noFill/>
        </p:spPr>
        <p:txBody>
          <a:bodyPr wrap="square">
            <a:spAutoFit/>
          </a:bodyPr>
          <a:lstStyle>
            <a:defPPr>
              <a:defRPr lang="en-US"/>
            </a:defPPr>
            <a:lvl1pPr algn="ctr">
              <a:defRPr>
                <a:solidFill>
                  <a:srgbClr val="0A0A0A"/>
                </a:solidFill>
                <a:latin typeface="Calibri" panose="020F0502020204030204" pitchFamily="34" charset="0"/>
                <a:cs typeface="Calibri" panose="020F0502020204030204" pitchFamily="34" charset="0"/>
              </a:defRPr>
            </a:lvl1pPr>
          </a:lstStyle>
          <a:p>
            <a:r>
              <a:rPr lang="en-US"/>
              <a:t>The need to feel cared about and listened to.</a:t>
            </a:r>
          </a:p>
        </p:txBody>
      </p:sp>
      <mc:AlternateContent xmlns:mc="http://schemas.openxmlformats.org/markup-compatibility/2006" xmlns:p14="http://schemas.microsoft.com/office/powerpoint/2010/main">
        <mc:Choice Requires="p14">
          <p:contentPart p14:bwMode="auto" r:id="rId2">
            <p14:nvContentPartPr>
              <p14:cNvPr id="18" name="Ink 17">
                <a:extLst>
                  <a:ext uri="{FF2B5EF4-FFF2-40B4-BE49-F238E27FC236}">
                    <a16:creationId xmlns:a16="http://schemas.microsoft.com/office/drawing/2014/main" id="{F9D0182F-43E4-6D91-3AF3-4A0252602BEF}"/>
                  </a:ext>
                </a:extLst>
              </p14:cNvPr>
              <p14:cNvContentPartPr/>
              <p14:nvPr/>
            </p14:nvContentPartPr>
            <p14:xfrm rot="19099057">
              <a:off x="982654" y="1737484"/>
              <a:ext cx="587391" cy="528417"/>
            </p14:xfrm>
          </p:contentPart>
        </mc:Choice>
        <mc:Fallback xmlns="">
          <p:pic>
            <p:nvPicPr>
              <p:cNvPr id="18" name="Ink 17">
                <a:extLst>
                  <a:ext uri="{FF2B5EF4-FFF2-40B4-BE49-F238E27FC236}">
                    <a16:creationId xmlns:a16="http://schemas.microsoft.com/office/drawing/2014/main" id="{F9D0182F-43E4-6D91-3AF3-4A0252602BEF}"/>
                  </a:ext>
                </a:extLst>
              </p:cNvPr>
              <p:cNvPicPr/>
              <p:nvPr/>
            </p:nvPicPr>
            <p:blipFill>
              <a:blip r:embed="rId3"/>
              <a:stretch>
                <a:fillRect/>
              </a:stretch>
            </p:blipFill>
            <p:spPr>
              <a:xfrm rot="19099057">
                <a:off x="970034" y="1724877"/>
                <a:ext cx="612632" cy="553631"/>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9" name="Ink 18">
                <a:extLst>
                  <a:ext uri="{FF2B5EF4-FFF2-40B4-BE49-F238E27FC236}">
                    <a16:creationId xmlns:a16="http://schemas.microsoft.com/office/drawing/2014/main" id="{55AB10CB-B830-8753-A52C-DE613F8E7687}"/>
                  </a:ext>
                </a:extLst>
              </p14:cNvPr>
              <p14:cNvContentPartPr/>
              <p14:nvPr/>
            </p14:nvContentPartPr>
            <p14:xfrm rot="19099057">
              <a:off x="3089937" y="1720183"/>
              <a:ext cx="587391" cy="528417"/>
            </p14:xfrm>
          </p:contentPart>
        </mc:Choice>
        <mc:Fallback xmlns="">
          <p:pic>
            <p:nvPicPr>
              <p:cNvPr id="19" name="Ink 18">
                <a:extLst>
                  <a:ext uri="{FF2B5EF4-FFF2-40B4-BE49-F238E27FC236}">
                    <a16:creationId xmlns:a16="http://schemas.microsoft.com/office/drawing/2014/main" id="{55AB10CB-B830-8753-A52C-DE613F8E7687}"/>
                  </a:ext>
                </a:extLst>
              </p:cNvPr>
              <p:cNvPicPr/>
              <p:nvPr/>
            </p:nvPicPr>
            <p:blipFill>
              <a:blip r:embed="rId3"/>
              <a:stretch>
                <a:fillRect/>
              </a:stretch>
            </p:blipFill>
            <p:spPr>
              <a:xfrm rot="19099057">
                <a:off x="3077317" y="1707576"/>
                <a:ext cx="612632" cy="553631"/>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8F59A5A5-C724-228A-876F-3445BB521577}"/>
                  </a:ext>
                </a:extLst>
              </p14:cNvPr>
              <p14:cNvContentPartPr/>
              <p14:nvPr/>
            </p14:nvContentPartPr>
            <p14:xfrm rot="19099057">
              <a:off x="5154601" y="1722476"/>
              <a:ext cx="587391" cy="528417"/>
            </p14:xfrm>
          </p:contentPart>
        </mc:Choice>
        <mc:Fallback xmlns="">
          <p:pic>
            <p:nvPicPr>
              <p:cNvPr id="20" name="Ink 19">
                <a:extLst>
                  <a:ext uri="{FF2B5EF4-FFF2-40B4-BE49-F238E27FC236}">
                    <a16:creationId xmlns:a16="http://schemas.microsoft.com/office/drawing/2014/main" id="{8F59A5A5-C724-228A-876F-3445BB521577}"/>
                  </a:ext>
                </a:extLst>
              </p:cNvPr>
              <p:cNvPicPr/>
              <p:nvPr/>
            </p:nvPicPr>
            <p:blipFill>
              <a:blip r:embed="rId3"/>
              <a:stretch>
                <a:fillRect/>
              </a:stretch>
            </p:blipFill>
            <p:spPr>
              <a:xfrm rot="19099057">
                <a:off x="5141981" y="1709869"/>
                <a:ext cx="612632" cy="55363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1" name="Ink 20">
                <a:extLst>
                  <a:ext uri="{FF2B5EF4-FFF2-40B4-BE49-F238E27FC236}">
                    <a16:creationId xmlns:a16="http://schemas.microsoft.com/office/drawing/2014/main" id="{58ED552D-B960-247A-8B19-7F46546B6DC2}"/>
                  </a:ext>
                </a:extLst>
              </p14:cNvPr>
              <p14:cNvContentPartPr/>
              <p14:nvPr/>
            </p14:nvContentPartPr>
            <p14:xfrm rot="19099057">
              <a:off x="7431078" y="1709015"/>
              <a:ext cx="587391" cy="528417"/>
            </p14:xfrm>
          </p:contentPart>
        </mc:Choice>
        <mc:Fallback xmlns="">
          <p:pic>
            <p:nvPicPr>
              <p:cNvPr id="21" name="Ink 20">
                <a:extLst>
                  <a:ext uri="{FF2B5EF4-FFF2-40B4-BE49-F238E27FC236}">
                    <a16:creationId xmlns:a16="http://schemas.microsoft.com/office/drawing/2014/main" id="{58ED552D-B960-247A-8B19-7F46546B6DC2}"/>
                  </a:ext>
                </a:extLst>
              </p:cNvPr>
              <p:cNvPicPr/>
              <p:nvPr/>
            </p:nvPicPr>
            <p:blipFill>
              <a:blip r:embed="rId3"/>
              <a:stretch>
                <a:fillRect/>
              </a:stretch>
            </p:blipFill>
            <p:spPr>
              <a:xfrm rot="19099057">
                <a:off x="7418458" y="1696408"/>
                <a:ext cx="612632" cy="553631"/>
              </a:xfrm>
              <a:prstGeom prst="rect">
                <a:avLst/>
              </a:prstGeom>
            </p:spPr>
          </p:pic>
        </mc:Fallback>
      </mc:AlternateContent>
    </p:spTree>
    <p:extLst>
      <p:ext uri="{BB962C8B-B14F-4D97-AF65-F5344CB8AC3E}">
        <p14:creationId xmlns:p14="http://schemas.microsoft.com/office/powerpoint/2010/main" val="2423729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55261-E878-C991-1359-986F9311453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1B5276B-12FA-D161-6275-DAD41BF33F99}"/>
              </a:ext>
            </a:extLst>
          </p:cNvPr>
          <p:cNvSpPr txBox="1"/>
          <p:nvPr/>
        </p:nvSpPr>
        <p:spPr>
          <a:xfrm>
            <a:off x="5002530" y="2551178"/>
            <a:ext cx="685800" cy="369332"/>
          </a:xfrm>
          <a:prstGeom prst="rect">
            <a:avLst/>
          </a:prstGeom>
          <a:noFill/>
        </p:spPr>
        <p:txBody>
          <a:bodyPr wrap="square" rtlCol="0">
            <a:spAutoFit/>
          </a:bodyPr>
          <a:lstStyle/>
          <a:p>
            <a:r>
              <a:rPr lang="en-US">
                <a:solidFill>
                  <a:srgbClr val="12121F"/>
                </a:solidFill>
              </a:rPr>
              <a:t>350</a:t>
            </a:r>
          </a:p>
        </p:txBody>
      </p:sp>
      <p:sp>
        <p:nvSpPr>
          <p:cNvPr id="2" name="Title 1">
            <a:extLst>
              <a:ext uri="{FF2B5EF4-FFF2-40B4-BE49-F238E27FC236}">
                <a16:creationId xmlns:a16="http://schemas.microsoft.com/office/drawing/2014/main" id="{9412291E-DE28-20CF-7E4E-EC5E5292AD31}"/>
              </a:ext>
            </a:extLst>
          </p:cNvPr>
          <p:cNvSpPr>
            <a:spLocks noGrp="1"/>
          </p:cNvSpPr>
          <p:nvPr>
            <p:ph type="title"/>
          </p:nvPr>
        </p:nvSpPr>
        <p:spPr/>
        <p:txBody>
          <a:bodyPr/>
          <a:lstStyle/>
          <a:p>
            <a:pPr algn="ctr"/>
            <a:r>
              <a:rPr lang="en-US" dirty="0"/>
              <a:t>POTENTIAL IMPACT</a:t>
            </a:r>
          </a:p>
        </p:txBody>
      </p:sp>
      <p:sp>
        <p:nvSpPr>
          <p:cNvPr id="3" name="Slide Number Placeholder 2">
            <a:extLst>
              <a:ext uri="{FF2B5EF4-FFF2-40B4-BE49-F238E27FC236}">
                <a16:creationId xmlns:a16="http://schemas.microsoft.com/office/drawing/2014/main" id="{DD702FDA-6F34-E8B8-FAF9-237EB7CFDDE8}"/>
              </a:ext>
            </a:extLst>
          </p:cNvPr>
          <p:cNvSpPr>
            <a:spLocks noGrp="1"/>
          </p:cNvSpPr>
          <p:nvPr>
            <p:ph type="sldNum" sz="quarter" idx="4"/>
          </p:nvPr>
        </p:nvSpPr>
        <p:spPr/>
        <p:txBody>
          <a:bodyPr/>
          <a:lstStyle/>
          <a:p>
            <a:fld id="{891C554B-0DB2-8C43-9B67-3B0F5D3AA45D}" type="slidenum">
              <a:rPr lang="en-US" smtClean="0"/>
              <a:pPr/>
              <a:t>32</a:t>
            </a:fld>
            <a:endParaRPr lang="en-US"/>
          </a:p>
        </p:txBody>
      </p:sp>
      <p:graphicFrame>
        <p:nvGraphicFramePr>
          <p:cNvPr id="5" name="Content Placeholder 5">
            <a:extLst>
              <a:ext uri="{FF2B5EF4-FFF2-40B4-BE49-F238E27FC236}">
                <a16:creationId xmlns:a16="http://schemas.microsoft.com/office/drawing/2014/main" id="{BCB2EC29-9B39-CDCB-FE84-AA7208B11DC9}"/>
              </a:ext>
            </a:extLst>
          </p:cNvPr>
          <p:cNvGraphicFramePr>
            <a:graphicFrameLocks/>
          </p:cNvGraphicFramePr>
          <p:nvPr>
            <p:extLst>
              <p:ext uri="{D42A27DB-BD31-4B8C-83A1-F6EECF244321}">
                <p14:modId xmlns:p14="http://schemas.microsoft.com/office/powerpoint/2010/main" val="348010244"/>
              </p:ext>
            </p:extLst>
          </p:nvPr>
        </p:nvGraphicFramePr>
        <p:xfrm>
          <a:off x="2209800" y="1369541"/>
          <a:ext cx="5029200"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a:extLst>
              <a:ext uri="{FF2B5EF4-FFF2-40B4-BE49-F238E27FC236}">
                <a16:creationId xmlns:a16="http://schemas.microsoft.com/office/drawing/2014/main" id="{8F38072D-3FDB-0571-B92B-931CA8942D90}"/>
              </a:ext>
            </a:extLst>
          </p:cNvPr>
          <p:cNvSpPr txBox="1"/>
          <p:nvPr/>
        </p:nvSpPr>
        <p:spPr>
          <a:xfrm>
            <a:off x="2133600" y="4019550"/>
            <a:ext cx="4770075" cy="307777"/>
          </a:xfrm>
          <a:prstGeom prst="rect">
            <a:avLst/>
          </a:prstGeom>
          <a:noFill/>
        </p:spPr>
        <p:txBody>
          <a:bodyPr wrap="square" rtlCol="0">
            <a:spAutoFit/>
          </a:bodyPr>
          <a:lstStyle>
            <a:defPPr>
              <a:defRPr lang="en-US"/>
            </a:defPPr>
            <a:lvl1pPr>
              <a:defRPr sz="1200" i="1">
                <a:solidFill>
                  <a:schemeClr val="bg1">
                    <a:lumMod val="50000"/>
                  </a:schemeClr>
                </a:solidFill>
                <a:latin typeface="Calibri" panose="020F0502020204030204" pitchFamily="34" charset="0"/>
                <a:cs typeface="Calibri" panose="020F0502020204030204" pitchFamily="34" charset="0"/>
              </a:defRPr>
            </a:lvl1pPr>
          </a:lstStyle>
          <a:p>
            <a:pPr algn="ctr"/>
            <a:r>
              <a:rPr lang="en-US" sz="1400"/>
              <a:t>Reading words per minute</a:t>
            </a:r>
          </a:p>
        </p:txBody>
      </p:sp>
      <p:sp>
        <p:nvSpPr>
          <p:cNvPr id="9" name="TextBox 8">
            <a:extLst>
              <a:ext uri="{FF2B5EF4-FFF2-40B4-BE49-F238E27FC236}">
                <a16:creationId xmlns:a16="http://schemas.microsoft.com/office/drawing/2014/main" id="{E191514E-EF5B-9952-FF42-E26DD7A31ACB}"/>
              </a:ext>
            </a:extLst>
          </p:cNvPr>
          <p:cNvSpPr txBox="1"/>
          <p:nvPr/>
        </p:nvSpPr>
        <p:spPr>
          <a:xfrm>
            <a:off x="2639077" y="1125080"/>
            <a:ext cx="2879166" cy="677108"/>
          </a:xfrm>
          <a:prstGeom prst="rect">
            <a:avLst/>
          </a:prstGeom>
          <a:noFill/>
        </p:spPr>
        <p:txBody>
          <a:bodyPr wrap="square" rtlCol="0">
            <a:spAutoFit/>
          </a:bodyPr>
          <a:lstStyle>
            <a:defPPr>
              <a:defRPr lang="en-US"/>
            </a:defPPr>
            <a:lvl1pPr algn="ctr">
              <a:defRPr sz="2000">
                <a:latin typeface="Oswald SemiBold" panose="00000700000000000000" pitchFamily="2" charset="0"/>
                <a:cs typeface="Calibri" panose="020F0502020204030204" pitchFamily="34" charset="0"/>
              </a:defRPr>
            </a:lvl1pPr>
          </a:lstStyle>
          <a:p>
            <a:pPr algn="l"/>
            <a:r>
              <a:rPr lang="en-US" dirty="0"/>
              <a:t>UNIVERSITY OF NEBRASKA </a:t>
            </a:r>
          </a:p>
          <a:p>
            <a:pPr algn="l"/>
            <a:r>
              <a:rPr lang="en-US" sz="1800" dirty="0">
                <a:solidFill>
                  <a:srgbClr val="5D9EB1"/>
                </a:solidFill>
                <a:latin typeface="Oswald Regular" panose="02000503000000000000" pitchFamily="2" charset="0"/>
                <a:cs typeface="+mn-cs"/>
              </a:rPr>
              <a:t>SPEED READING STUDY</a:t>
            </a:r>
          </a:p>
        </p:txBody>
      </p:sp>
      <p:sp>
        <p:nvSpPr>
          <p:cNvPr id="7" name="TextBox 6">
            <a:extLst>
              <a:ext uri="{FF2B5EF4-FFF2-40B4-BE49-F238E27FC236}">
                <a16:creationId xmlns:a16="http://schemas.microsoft.com/office/drawing/2014/main" id="{204AF100-C6D0-2F27-310A-DA594EE84847}"/>
              </a:ext>
            </a:extLst>
          </p:cNvPr>
          <p:cNvSpPr txBox="1"/>
          <p:nvPr/>
        </p:nvSpPr>
        <p:spPr>
          <a:xfrm>
            <a:off x="4941504" y="4567144"/>
            <a:ext cx="3771899" cy="246221"/>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pPr lvl="0" algn="r">
              <a:buFont typeface="Arial" panose="020B0604020202020204" pitchFamily="34" charset="0"/>
              <a:buNone/>
            </a:pPr>
            <a:r>
              <a:rPr lang="en-US" sz="1000" i="1" dirty="0">
                <a:solidFill>
                  <a:schemeClr val="bg1">
                    <a:lumMod val="50000"/>
                  </a:schemeClr>
                </a:solidFill>
              </a:rPr>
              <a:t>Source: Investing in Your Strengths, Gallup</a:t>
            </a:r>
          </a:p>
        </p:txBody>
      </p:sp>
    </p:spTree>
    <p:extLst>
      <p:ext uri="{BB962C8B-B14F-4D97-AF65-F5344CB8AC3E}">
        <p14:creationId xmlns:p14="http://schemas.microsoft.com/office/powerpoint/2010/main" val="2505039058"/>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30973E6-1D5F-4A29-A1A6-8A9982A9A419}"/>
              </a:ext>
            </a:extLst>
          </p:cNvPr>
          <p:cNvSpPr txBox="1"/>
          <p:nvPr/>
        </p:nvSpPr>
        <p:spPr>
          <a:xfrm>
            <a:off x="5002530" y="2551178"/>
            <a:ext cx="685800" cy="369332"/>
          </a:xfrm>
          <a:prstGeom prst="rect">
            <a:avLst/>
          </a:prstGeom>
          <a:noFill/>
        </p:spPr>
        <p:txBody>
          <a:bodyPr wrap="square" rtlCol="0">
            <a:spAutoFit/>
          </a:bodyPr>
          <a:lstStyle/>
          <a:p>
            <a:r>
              <a:rPr lang="en-US">
                <a:solidFill>
                  <a:srgbClr val="12121F"/>
                </a:solidFill>
              </a:rPr>
              <a:t>350</a:t>
            </a:r>
          </a:p>
        </p:txBody>
      </p:sp>
      <p:sp>
        <p:nvSpPr>
          <p:cNvPr id="2" name="Title 1">
            <a:extLst>
              <a:ext uri="{FF2B5EF4-FFF2-40B4-BE49-F238E27FC236}">
                <a16:creationId xmlns:a16="http://schemas.microsoft.com/office/drawing/2014/main" id="{A7334430-9644-3947-9EA8-5741168B9AC2}"/>
              </a:ext>
            </a:extLst>
          </p:cNvPr>
          <p:cNvSpPr>
            <a:spLocks noGrp="1"/>
          </p:cNvSpPr>
          <p:nvPr>
            <p:ph type="title"/>
          </p:nvPr>
        </p:nvSpPr>
        <p:spPr/>
        <p:txBody>
          <a:bodyPr/>
          <a:lstStyle/>
          <a:p>
            <a:pPr algn="ctr"/>
            <a:r>
              <a:rPr lang="en-US"/>
              <a:t>POTENTIAL IMPACT</a:t>
            </a:r>
          </a:p>
        </p:txBody>
      </p:sp>
      <p:sp>
        <p:nvSpPr>
          <p:cNvPr id="3" name="Slide Number Placeholder 2">
            <a:extLst>
              <a:ext uri="{FF2B5EF4-FFF2-40B4-BE49-F238E27FC236}">
                <a16:creationId xmlns:a16="http://schemas.microsoft.com/office/drawing/2014/main" id="{9ABD7956-5A31-93DF-9967-FFBC2645E401}"/>
              </a:ext>
            </a:extLst>
          </p:cNvPr>
          <p:cNvSpPr>
            <a:spLocks noGrp="1"/>
          </p:cNvSpPr>
          <p:nvPr>
            <p:ph type="sldNum" sz="quarter" idx="4"/>
          </p:nvPr>
        </p:nvSpPr>
        <p:spPr/>
        <p:txBody>
          <a:bodyPr/>
          <a:lstStyle/>
          <a:p>
            <a:fld id="{891C554B-0DB2-8C43-9B67-3B0F5D3AA45D}" type="slidenum">
              <a:rPr lang="en-US" smtClean="0"/>
              <a:pPr/>
              <a:t>33</a:t>
            </a:fld>
            <a:endParaRPr lang="en-US"/>
          </a:p>
        </p:txBody>
      </p:sp>
      <p:sp>
        <p:nvSpPr>
          <p:cNvPr id="27" name="TextBox 26">
            <a:extLst>
              <a:ext uri="{FF2B5EF4-FFF2-40B4-BE49-F238E27FC236}">
                <a16:creationId xmlns:a16="http://schemas.microsoft.com/office/drawing/2014/main" id="{3C0DD1E4-886C-50EA-FCDB-337B5DDE79C6}"/>
              </a:ext>
            </a:extLst>
          </p:cNvPr>
          <p:cNvSpPr txBox="1"/>
          <p:nvPr/>
        </p:nvSpPr>
        <p:spPr>
          <a:xfrm>
            <a:off x="2133600" y="4019550"/>
            <a:ext cx="4770075" cy="307777"/>
          </a:xfrm>
          <a:prstGeom prst="rect">
            <a:avLst/>
          </a:prstGeom>
          <a:noFill/>
        </p:spPr>
        <p:txBody>
          <a:bodyPr wrap="square" rtlCol="0">
            <a:spAutoFit/>
          </a:bodyPr>
          <a:lstStyle>
            <a:defPPr>
              <a:defRPr lang="en-US"/>
            </a:defPPr>
            <a:lvl1pPr>
              <a:defRPr sz="1200" i="1">
                <a:solidFill>
                  <a:schemeClr val="bg1">
                    <a:lumMod val="50000"/>
                  </a:schemeClr>
                </a:solidFill>
                <a:latin typeface="Calibri" panose="020F0502020204030204" pitchFamily="34" charset="0"/>
                <a:cs typeface="Calibri" panose="020F0502020204030204" pitchFamily="34" charset="0"/>
              </a:defRPr>
            </a:lvl1pPr>
          </a:lstStyle>
          <a:p>
            <a:pPr algn="ctr"/>
            <a:r>
              <a:rPr lang="en-US" sz="1400"/>
              <a:t>Reading words per minute</a:t>
            </a:r>
          </a:p>
        </p:txBody>
      </p:sp>
      <p:grpSp>
        <p:nvGrpSpPr>
          <p:cNvPr id="5" name="Group 4">
            <a:extLst>
              <a:ext uri="{FF2B5EF4-FFF2-40B4-BE49-F238E27FC236}">
                <a16:creationId xmlns:a16="http://schemas.microsoft.com/office/drawing/2014/main" id="{04BBB515-E9CD-4391-50EB-D7BBC002DE71}"/>
              </a:ext>
            </a:extLst>
          </p:cNvPr>
          <p:cNvGrpSpPr/>
          <p:nvPr/>
        </p:nvGrpSpPr>
        <p:grpSpPr>
          <a:xfrm>
            <a:off x="2224914" y="1057059"/>
            <a:ext cx="4899660" cy="3003353"/>
            <a:chOff x="2209800" y="895350"/>
            <a:chExt cx="4899660" cy="3003353"/>
          </a:xfrm>
        </p:grpSpPr>
        <p:graphicFrame>
          <p:nvGraphicFramePr>
            <p:cNvPr id="6" name="Content Placeholder 5">
              <a:extLst>
                <a:ext uri="{FF2B5EF4-FFF2-40B4-BE49-F238E27FC236}">
                  <a16:creationId xmlns:a16="http://schemas.microsoft.com/office/drawing/2014/main" id="{BA0AFD6C-159B-D719-B17E-F0FA42BE82D3}"/>
                </a:ext>
              </a:extLst>
            </p:cNvPr>
            <p:cNvGraphicFramePr>
              <a:graphicFrameLocks/>
            </p:cNvGraphicFramePr>
            <p:nvPr>
              <p:extLst>
                <p:ext uri="{D42A27DB-BD31-4B8C-83A1-F6EECF244321}">
                  <p14:modId xmlns:p14="http://schemas.microsoft.com/office/powerpoint/2010/main" val="1130919747"/>
                </p:ext>
              </p:extLst>
            </p:nvPr>
          </p:nvGraphicFramePr>
          <p:xfrm>
            <a:off x="2209800" y="895350"/>
            <a:ext cx="4899660" cy="300335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177FC99C-7707-45F1-FF77-6D49B5D807EC}"/>
                </a:ext>
              </a:extLst>
            </p:cNvPr>
            <p:cNvSpPr txBox="1"/>
            <p:nvPr/>
          </p:nvSpPr>
          <p:spPr>
            <a:xfrm>
              <a:off x="3973830" y="2767527"/>
              <a:ext cx="685800" cy="369332"/>
            </a:xfrm>
            <a:prstGeom prst="rect">
              <a:avLst/>
            </a:prstGeom>
            <a:noFill/>
          </p:spPr>
          <p:txBody>
            <a:bodyPr wrap="square" rtlCol="0">
              <a:spAutoFit/>
            </a:bodyPr>
            <a:lstStyle/>
            <a:p>
              <a:r>
                <a:rPr lang="en-US">
                  <a:solidFill>
                    <a:srgbClr val="12121F"/>
                  </a:solidFill>
                </a:rPr>
                <a:t>150</a:t>
              </a:r>
            </a:p>
          </p:txBody>
        </p:sp>
      </p:grpSp>
      <p:sp>
        <p:nvSpPr>
          <p:cNvPr id="9" name="TextBox 8">
            <a:extLst>
              <a:ext uri="{FF2B5EF4-FFF2-40B4-BE49-F238E27FC236}">
                <a16:creationId xmlns:a16="http://schemas.microsoft.com/office/drawing/2014/main" id="{47E111BC-7B53-0985-4A11-551DCE437941}"/>
              </a:ext>
            </a:extLst>
          </p:cNvPr>
          <p:cNvSpPr txBox="1"/>
          <p:nvPr/>
        </p:nvSpPr>
        <p:spPr>
          <a:xfrm>
            <a:off x="2639077" y="1125080"/>
            <a:ext cx="2879166" cy="677108"/>
          </a:xfrm>
          <a:prstGeom prst="rect">
            <a:avLst/>
          </a:prstGeom>
          <a:noFill/>
        </p:spPr>
        <p:txBody>
          <a:bodyPr wrap="square" rtlCol="0">
            <a:spAutoFit/>
          </a:bodyPr>
          <a:lstStyle>
            <a:defPPr>
              <a:defRPr lang="en-US"/>
            </a:defPPr>
            <a:lvl1pPr algn="ctr">
              <a:defRPr sz="2000">
                <a:latin typeface="Oswald SemiBold" panose="00000700000000000000" pitchFamily="2" charset="0"/>
                <a:cs typeface="Calibri" panose="020F0502020204030204" pitchFamily="34" charset="0"/>
              </a:defRPr>
            </a:lvl1pPr>
          </a:lstStyle>
          <a:p>
            <a:pPr algn="l"/>
            <a:r>
              <a:rPr lang="en-US" dirty="0"/>
              <a:t>UNIVERSITY OF NEBRASKA </a:t>
            </a:r>
          </a:p>
          <a:p>
            <a:pPr algn="l"/>
            <a:r>
              <a:rPr lang="en-US" sz="1800" dirty="0">
                <a:solidFill>
                  <a:srgbClr val="5D9EB1"/>
                </a:solidFill>
                <a:latin typeface="Oswald Regular" panose="02000503000000000000" pitchFamily="2" charset="0"/>
                <a:cs typeface="+mn-cs"/>
              </a:rPr>
              <a:t>SPEED READING STUDY</a:t>
            </a:r>
          </a:p>
        </p:txBody>
      </p:sp>
      <p:sp>
        <p:nvSpPr>
          <p:cNvPr id="8" name="TextBox 7">
            <a:extLst>
              <a:ext uri="{FF2B5EF4-FFF2-40B4-BE49-F238E27FC236}">
                <a16:creationId xmlns:a16="http://schemas.microsoft.com/office/drawing/2014/main" id="{1C9C8438-1ED1-9BA5-9FEC-4DBFE0E361F3}"/>
              </a:ext>
            </a:extLst>
          </p:cNvPr>
          <p:cNvSpPr txBox="1"/>
          <p:nvPr/>
        </p:nvSpPr>
        <p:spPr>
          <a:xfrm>
            <a:off x="4941504" y="4567144"/>
            <a:ext cx="3771899" cy="246221"/>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pPr lvl="0" algn="r">
              <a:buFont typeface="Arial" panose="020B0604020202020204" pitchFamily="34" charset="0"/>
              <a:buNone/>
            </a:pPr>
            <a:r>
              <a:rPr lang="en-US" sz="1000" i="1" dirty="0">
                <a:solidFill>
                  <a:schemeClr val="bg1">
                    <a:lumMod val="50000"/>
                  </a:schemeClr>
                </a:solidFill>
              </a:rPr>
              <a:t>Source: Investing in Your Strengths, Gallup</a:t>
            </a:r>
          </a:p>
        </p:txBody>
      </p:sp>
    </p:spTree>
    <p:extLst>
      <p:ext uri="{BB962C8B-B14F-4D97-AF65-F5344CB8AC3E}">
        <p14:creationId xmlns:p14="http://schemas.microsoft.com/office/powerpoint/2010/main" val="29717189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130BE-F2C7-1A5C-2CE9-3D4AFA4EBD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FCD83F-C6E1-A81C-7434-CE465B0E4FAD}"/>
              </a:ext>
            </a:extLst>
          </p:cNvPr>
          <p:cNvSpPr>
            <a:spLocks noGrp="1"/>
          </p:cNvSpPr>
          <p:nvPr>
            <p:ph type="title"/>
          </p:nvPr>
        </p:nvSpPr>
        <p:spPr/>
        <p:txBody>
          <a:bodyPr/>
          <a:lstStyle/>
          <a:p>
            <a:pPr algn="ctr"/>
            <a:r>
              <a:rPr lang="en-US"/>
              <a:t>POTENTIAL IMPACT</a:t>
            </a:r>
          </a:p>
        </p:txBody>
      </p:sp>
      <p:sp>
        <p:nvSpPr>
          <p:cNvPr id="3" name="Slide Number Placeholder 2">
            <a:extLst>
              <a:ext uri="{FF2B5EF4-FFF2-40B4-BE49-F238E27FC236}">
                <a16:creationId xmlns:a16="http://schemas.microsoft.com/office/drawing/2014/main" id="{612816B1-D3CB-7E4F-6D0C-DFF5C9C69966}"/>
              </a:ext>
            </a:extLst>
          </p:cNvPr>
          <p:cNvSpPr>
            <a:spLocks noGrp="1"/>
          </p:cNvSpPr>
          <p:nvPr>
            <p:ph type="sldNum" sz="quarter" idx="4"/>
          </p:nvPr>
        </p:nvSpPr>
        <p:spPr/>
        <p:txBody>
          <a:bodyPr/>
          <a:lstStyle/>
          <a:p>
            <a:fld id="{891C554B-0DB2-8C43-9B67-3B0F5D3AA45D}" type="slidenum">
              <a:rPr lang="en-US" smtClean="0"/>
              <a:pPr/>
              <a:t>34</a:t>
            </a:fld>
            <a:endParaRPr lang="en-US"/>
          </a:p>
        </p:txBody>
      </p:sp>
      <p:grpSp>
        <p:nvGrpSpPr>
          <p:cNvPr id="21" name="Group 20">
            <a:extLst>
              <a:ext uri="{FF2B5EF4-FFF2-40B4-BE49-F238E27FC236}">
                <a16:creationId xmlns:a16="http://schemas.microsoft.com/office/drawing/2014/main" id="{7765CE05-023B-C3F5-49AD-3D6924A92566}"/>
              </a:ext>
            </a:extLst>
          </p:cNvPr>
          <p:cNvGrpSpPr/>
          <p:nvPr/>
        </p:nvGrpSpPr>
        <p:grpSpPr>
          <a:xfrm>
            <a:off x="2133600" y="1049502"/>
            <a:ext cx="4975860" cy="3277825"/>
            <a:chOff x="2133600" y="895350"/>
            <a:chExt cx="4975860" cy="3277825"/>
          </a:xfrm>
        </p:grpSpPr>
        <p:graphicFrame>
          <p:nvGraphicFramePr>
            <p:cNvPr id="5" name="Content Placeholder 5">
              <a:extLst>
                <a:ext uri="{FF2B5EF4-FFF2-40B4-BE49-F238E27FC236}">
                  <a16:creationId xmlns:a16="http://schemas.microsoft.com/office/drawing/2014/main" id="{506D984A-2E00-1833-2A83-B070C2D41501}"/>
                </a:ext>
              </a:extLst>
            </p:cNvPr>
            <p:cNvGraphicFramePr>
              <a:graphicFrameLocks/>
            </p:cNvGraphicFramePr>
            <p:nvPr>
              <p:extLst>
                <p:ext uri="{D42A27DB-BD31-4B8C-83A1-F6EECF244321}">
                  <p14:modId xmlns:p14="http://schemas.microsoft.com/office/powerpoint/2010/main" val="990353589"/>
                </p:ext>
              </p:extLst>
            </p:nvPr>
          </p:nvGraphicFramePr>
          <p:xfrm>
            <a:off x="2209800" y="895350"/>
            <a:ext cx="4899660" cy="3003353"/>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a:extLst>
                <a:ext uri="{FF2B5EF4-FFF2-40B4-BE49-F238E27FC236}">
                  <a16:creationId xmlns:a16="http://schemas.microsoft.com/office/drawing/2014/main" id="{BA496535-3D3A-76F4-83AD-F7A4594FA324}"/>
                </a:ext>
              </a:extLst>
            </p:cNvPr>
            <p:cNvSpPr txBox="1"/>
            <p:nvPr/>
          </p:nvSpPr>
          <p:spPr>
            <a:xfrm>
              <a:off x="3973830" y="2767527"/>
              <a:ext cx="685800" cy="369332"/>
            </a:xfrm>
            <a:prstGeom prst="rect">
              <a:avLst/>
            </a:prstGeom>
            <a:noFill/>
          </p:spPr>
          <p:txBody>
            <a:bodyPr wrap="square" rtlCol="0">
              <a:spAutoFit/>
            </a:bodyPr>
            <a:lstStyle/>
            <a:p>
              <a:r>
                <a:rPr lang="en-US">
                  <a:solidFill>
                    <a:srgbClr val="12121F"/>
                  </a:solidFill>
                </a:rPr>
                <a:t>150</a:t>
              </a:r>
            </a:p>
          </p:txBody>
        </p:sp>
        <p:sp>
          <p:nvSpPr>
            <p:cNvPr id="18" name="TextBox 17">
              <a:extLst>
                <a:ext uri="{FF2B5EF4-FFF2-40B4-BE49-F238E27FC236}">
                  <a16:creationId xmlns:a16="http://schemas.microsoft.com/office/drawing/2014/main" id="{5CFEECE7-BA60-808E-8D61-DB96247CFAAC}"/>
                </a:ext>
              </a:extLst>
            </p:cNvPr>
            <p:cNvSpPr txBox="1"/>
            <p:nvPr/>
          </p:nvSpPr>
          <p:spPr>
            <a:xfrm>
              <a:off x="2133600" y="3865398"/>
              <a:ext cx="4770075" cy="307777"/>
            </a:xfrm>
            <a:prstGeom prst="rect">
              <a:avLst/>
            </a:prstGeom>
            <a:noFill/>
          </p:spPr>
          <p:txBody>
            <a:bodyPr wrap="square" rtlCol="0">
              <a:spAutoFit/>
            </a:bodyPr>
            <a:lstStyle>
              <a:defPPr>
                <a:defRPr lang="en-US"/>
              </a:defPPr>
              <a:lvl1pPr>
                <a:defRPr sz="1200" i="1">
                  <a:solidFill>
                    <a:schemeClr val="bg1">
                      <a:lumMod val="50000"/>
                    </a:schemeClr>
                  </a:solidFill>
                  <a:latin typeface="Calibri" panose="020F0502020204030204" pitchFamily="34" charset="0"/>
                  <a:cs typeface="Calibri" panose="020F0502020204030204" pitchFamily="34" charset="0"/>
                </a:defRPr>
              </a:lvl1pPr>
            </a:lstStyle>
            <a:p>
              <a:pPr algn="ctr"/>
              <a:r>
                <a:rPr lang="en-US" sz="1400"/>
                <a:t>Reading words per minute</a:t>
              </a:r>
            </a:p>
          </p:txBody>
        </p:sp>
      </p:grpSp>
      <p:sp>
        <p:nvSpPr>
          <p:cNvPr id="20" name="TextBox 19">
            <a:extLst>
              <a:ext uri="{FF2B5EF4-FFF2-40B4-BE49-F238E27FC236}">
                <a16:creationId xmlns:a16="http://schemas.microsoft.com/office/drawing/2014/main" id="{71F250ED-3472-0556-3970-73B47E938757}"/>
              </a:ext>
            </a:extLst>
          </p:cNvPr>
          <p:cNvSpPr txBox="1"/>
          <p:nvPr/>
        </p:nvSpPr>
        <p:spPr>
          <a:xfrm>
            <a:off x="2639077" y="1125080"/>
            <a:ext cx="2879166" cy="677108"/>
          </a:xfrm>
          <a:prstGeom prst="rect">
            <a:avLst/>
          </a:prstGeom>
          <a:noFill/>
        </p:spPr>
        <p:txBody>
          <a:bodyPr wrap="square" rtlCol="0">
            <a:spAutoFit/>
          </a:bodyPr>
          <a:lstStyle>
            <a:defPPr>
              <a:defRPr lang="en-US"/>
            </a:defPPr>
            <a:lvl1pPr algn="ctr">
              <a:defRPr sz="2000">
                <a:latin typeface="Oswald SemiBold" panose="00000700000000000000" pitchFamily="2" charset="0"/>
                <a:cs typeface="Calibri" panose="020F0502020204030204" pitchFamily="34" charset="0"/>
              </a:defRPr>
            </a:lvl1pPr>
          </a:lstStyle>
          <a:p>
            <a:pPr algn="l"/>
            <a:r>
              <a:rPr lang="en-US" dirty="0"/>
              <a:t>UNIVERSITY OF NEBRASKA </a:t>
            </a:r>
          </a:p>
          <a:p>
            <a:pPr algn="l"/>
            <a:r>
              <a:rPr lang="en-US" sz="1800" dirty="0">
                <a:solidFill>
                  <a:srgbClr val="5D9EB1"/>
                </a:solidFill>
                <a:latin typeface="Oswald Regular" panose="02000503000000000000" pitchFamily="2" charset="0"/>
                <a:cs typeface="+mn-cs"/>
              </a:rPr>
              <a:t>SPEED READING STUDY</a:t>
            </a:r>
          </a:p>
        </p:txBody>
      </p:sp>
      <p:sp>
        <p:nvSpPr>
          <p:cNvPr id="4" name="TextBox 3">
            <a:extLst>
              <a:ext uri="{FF2B5EF4-FFF2-40B4-BE49-F238E27FC236}">
                <a16:creationId xmlns:a16="http://schemas.microsoft.com/office/drawing/2014/main" id="{A5EAEE36-047D-0540-6279-42A4333BA968}"/>
              </a:ext>
            </a:extLst>
          </p:cNvPr>
          <p:cNvSpPr txBox="1"/>
          <p:nvPr/>
        </p:nvSpPr>
        <p:spPr>
          <a:xfrm>
            <a:off x="5922645" y="975245"/>
            <a:ext cx="826770" cy="369332"/>
          </a:xfrm>
          <a:prstGeom prst="rect">
            <a:avLst/>
          </a:prstGeom>
          <a:noFill/>
        </p:spPr>
        <p:txBody>
          <a:bodyPr wrap="square" rtlCol="0">
            <a:spAutoFit/>
          </a:bodyPr>
          <a:lstStyle/>
          <a:p>
            <a:r>
              <a:rPr lang="en-US">
                <a:solidFill>
                  <a:srgbClr val="12121F"/>
                </a:solidFill>
              </a:rPr>
              <a:t>2900</a:t>
            </a:r>
          </a:p>
        </p:txBody>
      </p:sp>
      <p:sp>
        <p:nvSpPr>
          <p:cNvPr id="6" name="TextBox 5">
            <a:extLst>
              <a:ext uri="{FF2B5EF4-FFF2-40B4-BE49-F238E27FC236}">
                <a16:creationId xmlns:a16="http://schemas.microsoft.com/office/drawing/2014/main" id="{4B35DAEF-274D-C702-9063-999ACCDC5C0E}"/>
              </a:ext>
            </a:extLst>
          </p:cNvPr>
          <p:cNvSpPr txBox="1"/>
          <p:nvPr/>
        </p:nvSpPr>
        <p:spPr>
          <a:xfrm>
            <a:off x="5002530" y="2551178"/>
            <a:ext cx="685800" cy="369332"/>
          </a:xfrm>
          <a:prstGeom prst="rect">
            <a:avLst/>
          </a:prstGeom>
          <a:noFill/>
        </p:spPr>
        <p:txBody>
          <a:bodyPr wrap="square" rtlCol="0">
            <a:spAutoFit/>
          </a:bodyPr>
          <a:lstStyle/>
          <a:p>
            <a:r>
              <a:rPr lang="en-US">
                <a:solidFill>
                  <a:srgbClr val="12121F"/>
                </a:solidFill>
              </a:rPr>
              <a:t>350</a:t>
            </a:r>
          </a:p>
        </p:txBody>
      </p:sp>
      <p:sp>
        <p:nvSpPr>
          <p:cNvPr id="7" name="TextBox 6">
            <a:extLst>
              <a:ext uri="{FF2B5EF4-FFF2-40B4-BE49-F238E27FC236}">
                <a16:creationId xmlns:a16="http://schemas.microsoft.com/office/drawing/2014/main" id="{A3797F9C-066F-6AF7-E3AC-D3C0D074B8C8}"/>
              </a:ext>
            </a:extLst>
          </p:cNvPr>
          <p:cNvSpPr txBox="1"/>
          <p:nvPr/>
        </p:nvSpPr>
        <p:spPr>
          <a:xfrm>
            <a:off x="4941504" y="4567144"/>
            <a:ext cx="3771899" cy="246221"/>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pPr lvl="0" algn="r">
              <a:buFont typeface="Arial" panose="020B0604020202020204" pitchFamily="34" charset="0"/>
              <a:buNone/>
            </a:pPr>
            <a:r>
              <a:rPr lang="en-US" sz="1000" i="1" dirty="0">
                <a:solidFill>
                  <a:schemeClr val="bg1">
                    <a:lumMod val="50000"/>
                  </a:schemeClr>
                </a:solidFill>
              </a:rPr>
              <a:t>Source: Investing in Your Strengths, Gallup</a:t>
            </a:r>
          </a:p>
        </p:txBody>
      </p:sp>
    </p:spTree>
    <p:extLst>
      <p:ext uri="{BB962C8B-B14F-4D97-AF65-F5344CB8AC3E}">
        <p14:creationId xmlns:p14="http://schemas.microsoft.com/office/powerpoint/2010/main" val="2647491320"/>
      </p:ext>
    </p:extLst>
  </p:cSld>
  <p:clrMapOvr>
    <a:masterClrMapping/>
  </p:clrMapOvr>
  <p:extLst>
    <p:ext uri="{6950BFC3-D8DA-4A85-94F7-54DA5524770B}">
      <p188:commentRel xmlns:p188="http://schemas.microsoft.com/office/powerpoint/2018/8/main"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E4E70-2943-D36B-E683-8E97F235CD6F}"/>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9A188991-C778-ECBD-61D6-E2135E24EDF3}"/>
              </a:ext>
            </a:extLst>
          </p:cNvPr>
          <p:cNvSpPr>
            <a:spLocks noGrp="1"/>
          </p:cNvSpPr>
          <p:nvPr>
            <p:ph type="title"/>
          </p:nvPr>
        </p:nvSpPr>
        <p:spPr>
          <a:xfrm>
            <a:off x="913599" y="668655"/>
            <a:ext cx="7315200" cy="3324225"/>
          </a:xfrm>
        </p:spPr>
        <p:txBody>
          <a:bodyPr/>
          <a:lstStyle/>
          <a:p>
            <a:pPr algn="ctr"/>
            <a:r>
              <a:rPr lang="en-US" sz="4000">
                <a:solidFill>
                  <a:srgbClr val="12121F"/>
                </a:solidFill>
                <a:latin typeface="Oswald SemiBold" panose="00000700000000000000" pitchFamily="2" charset="0"/>
              </a:rPr>
              <a:t>YOU’LL GROW the </a:t>
            </a:r>
            <a:br>
              <a:rPr lang="en-US" sz="4000">
                <a:solidFill>
                  <a:srgbClr val="12121F"/>
                </a:solidFill>
                <a:latin typeface="Oswald SemiBold" panose="00000700000000000000" pitchFamily="2" charset="0"/>
              </a:rPr>
            </a:br>
            <a:r>
              <a:rPr lang="en-US" sz="7200" b="1">
                <a:solidFill>
                  <a:schemeClr val="tx1"/>
                </a:solidFill>
                <a:latin typeface="Oswald SemiBold" panose="00000700000000000000" pitchFamily="2" charset="0"/>
              </a:rPr>
              <a:t>MOST</a:t>
            </a:r>
            <a:r>
              <a:rPr lang="en-US" sz="7200">
                <a:solidFill>
                  <a:srgbClr val="12121F"/>
                </a:solidFill>
                <a:latin typeface="Oswald SemiBold" panose="00000700000000000000" pitchFamily="2" charset="0"/>
              </a:rPr>
              <a:t> </a:t>
            </a:r>
            <a:br>
              <a:rPr lang="en-US" sz="4000">
                <a:solidFill>
                  <a:srgbClr val="12121F"/>
                </a:solidFill>
                <a:latin typeface="Oswald SemiBold" panose="00000700000000000000" pitchFamily="2" charset="0"/>
              </a:rPr>
            </a:br>
            <a:r>
              <a:rPr lang="en-US" sz="4000">
                <a:solidFill>
                  <a:srgbClr val="12121F"/>
                </a:solidFill>
                <a:latin typeface="Oswald SemiBold" panose="00000700000000000000" pitchFamily="2" charset="0"/>
              </a:rPr>
              <a:t>WHERE YOU’RE ALREADY </a:t>
            </a:r>
            <a:br>
              <a:rPr lang="en-US" sz="4000">
                <a:solidFill>
                  <a:srgbClr val="12121F"/>
                </a:solidFill>
                <a:latin typeface="Oswald SemiBold" panose="00000700000000000000" pitchFamily="2" charset="0"/>
              </a:rPr>
            </a:br>
            <a:r>
              <a:rPr lang="en-US" sz="7200" b="1">
                <a:solidFill>
                  <a:schemeClr val="tx1"/>
                </a:solidFill>
                <a:latin typeface="Oswald SemiBold" panose="00000700000000000000" pitchFamily="2" charset="0"/>
              </a:rPr>
              <a:t>STRONG</a:t>
            </a:r>
          </a:p>
        </p:txBody>
      </p:sp>
      <p:sp>
        <p:nvSpPr>
          <p:cNvPr id="10" name="Slide Number Placeholder 3">
            <a:extLst>
              <a:ext uri="{FF2B5EF4-FFF2-40B4-BE49-F238E27FC236}">
                <a16:creationId xmlns:a16="http://schemas.microsoft.com/office/drawing/2014/main" id="{5D84A255-D67A-85B6-8770-54F65244EBE6}"/>
              </a:ext>
            </a:extLst>
          </p:cNvPr>
          <p:cNvSpPr>
            <a:spLocks noGrp="1"/>
          </p:cNvSpPr>
          <p:nvPr>
            <p:ph type="sldNum" sz="quarter" idx="4"/>
          </p:nvPr>
        </p:nvSpPr>
        <p:spPr>
          <a:xfrm>
            <a:off x="8839200" y="4857750"/>
            <a:ext cx="304800" cy="285750"/>
          </a:xfrm>
        </p:spPr>
        <p:txBody>
          <a:bodyPr/>
          <a:lstStyle/>
          <a:p>
            <a:fld id="{891C554B-0DB2-8C43-9B67-3B0F5D3AA45D}" type="slidenum">
              <a:rPr lang="en-US" smtClean="0"/>
              <a:pPr/>
              <a:t>35</a:t>
            </a:fld>
            <a:endParaRPr lang="en-US"/>
          </a:p>
        </p:txBody>
      </p:sp>
    </p:spTree>
    <p:extLst>
      <p:ext uri="{BB962C8B-B14F-4D97-AF65-F5344CB8AC3E}">
        <p14:creationId xmlns:p14="http://schemas.microsoft.com/office/powerpoint/2010/main" val="1580078660"/>
      </p:ext>
    </p:extLst>
  </p:cSld>
  <p:clrMapOvr>
    <a:masterClrMapping/>
  </p:clrMapOvr>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87AA9-3F5C-0C17-C994-1E81C344ACE1}"/>
              </a:ext>
            </a:extLst>
          </p:cNvPr>
          <p:cNvSpPr>
            <a:spLocks noGrp="1"/>
          </p:cNvSpPr>
          <p:nvPr>
            <p:ph type="title"/>
          </p:nvPr>
        </p:nvSpPr>
        <p:spPr>
          <a:xfrm>
            <a:off x="228600" y="205979"/>
            <a:ext cx="8686800" cy="732177"/>
          </a:xfrm>
        </p:spPr>
        <p:txBody>
          <a:bodyPr/>
          <a:lstStyle/>
          <a:p>
            <a:r>
              <a:rPr lang="en-US"/>
              <a:t>STRENGTHS-BASED LEADERSHIP</a:t>
            </a:r>
          </a:p>
        </p:txBody>
      </p:sp>
      <p:sp>
        <p:nvSpPr>
          <p:cNvPr id="3" name="Slide Number Placeholder 2">
            <a:extLst>
              <a:ext uri="{FF2B5EF4-FFF2-40B4-BE49-F238E27FC236}">
                <a16:creationId xmlns:a16="http://schemas.microsoft.com/office/drawing/2014/main" id="{3B69ACC5-87B6-899F-F5A5-ED81E1384E2D}"/>
              </a:ext>
            </a:extLst>
          </p:cNvPr>
          <p:cNvSpPr>
            <a:spLocks noGrp="1"/>
          </p:cNvSpPr>
          <p:nvPr>
            <p:ph type="sldNum" sz="quarter" idx="4"/>
          </p:nvPr>
        </p:nvSpPr>
        <p:spPr/>
        <p:txBody>
          <a:bodyPr/>
          <a:lstStyle/>
          <a:p>
            <a:fld id="{891C554B-0DB2-8C43-9B67-3B0F5D3AA45D}" type="slidenum">
              <a:rPr lang="en-US" smtClean="0"/>
              <a:pPr/>
              <a:t>36</a:t>
            </a:fld>
            <a:endParaRPr lang="en-US"/>
          </a:p>
        </p:txBody>
      </p:sp>
      <p:pic>
        <p:nvPicPr>
          <p:cNvPr id="2050" name="044244C6-625F-4D8E-93CE-5A6CACEDF410" descr="2128bf39-00e0-4781-91d0-746e46f02a31.jpeg">
            <a:extLst>
              <a:ext uri="{FF2B5EF4-FFF2-40B4-BE49-F238E27FC236}">
                <a16:creationId xmlns:a16="http://schemas.microsoft.com/office/drawing/2014/main" id="{0657D7A0-8DD6-B2CF-115B-143A74716E5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695" t="10425" r="13582" b="20418"/>
          <a:stretch/>
        </p:blipFill>
        <p:spPr bwMode="auto">
          <a:xfrm>
            <a:off x="2878409" y="1818465"/>
            <a:ext cx="3179584" cy="26292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person with a beard smiling&#10;&#10;AI-generated content may be incorrect.">
            <a:extLst>
              <a:ext uri="{FF2B5EF4-FFF2-40B4-BE49-F238E27FC236}">
                <a16:creationId xmlns:a16="http://schemas.microsoft.com/office/drawing/2014/main" id="{0A0B6CEE-01A9-30CF-7FAB-74053CFFA231}"/>
              </a:ext>
            </a:extLst>
          </p:cNvPr>
          <p:cNvPicPr>
            <a:picLocks noChangeAspect="1"/>
          </p:cNvPicPr>
          <p:nvPr/>
        </p:nvPicPr>
        <p:blipFill>
          <a:blip r:embed="rId5" cstate="print">
            <a:extLst>
              <a:ext uri="{28A0092B-C50C-407E-A947-70E740481C1C}">
                <a14:useLocalDpi xmlns:a14="http://schemas.microsoft.com/office/drawing/2010/main" val="0"/>
              </a:ext>
            </a:extLst>
          </a:blip>
          <a:srcRect b="23333"/>
          <a:stretch/>
        </p:blipFill>
        <p:spPr>
          <a:xfrm>
            <a:off x="228600" y="1818465"/>
            <a:ext cx="2287439" cy="2629272"/>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7B880B01-2BC6-47B6-5B8F-B633C5CEB7BD}"/>
              </a:ext>
            </a:extLst>
          </p:cNvPr>
          <p:cNvSpPr txBox="1"/>
          <p:nvPr/>
        </p:nvSpPr>
        <p:spPr>
          <a:xfrm>
            <a:off x="1595254" y="938156"/>
            <a:ext cx="5953492" cy="646331"/>
          </a:xfrm>
          <a:prstGeom prst="rect">
            <a:avLst/>
          </a:prstGeom>
          <a:noFill/>
        </p:spPr>
        <p:txBody>
          <a:bodyPr wrap="square" rtlCol="0">
            <a:spAutoFit/>
          </a:bodyPr>
          <a:lstStyle>
            <a:defPPr>
              <a:defRPr lang="en-US"/>
            </a:defPPr>
            <a:lvl1pPr indent="0">
              <a:buFont typeface="Arial" panose="020B0604020202020204" pitchFamily="34" charset="0"/>
              <a:buNone/>
              <a:defRPr>
                <a:latin typeface="Oswald Medium" panose="02000603000000000000" pitchFamily="2" charset="0"/>
              </a:defRPr>
            </a:lvl1pPr>
          </a:lstStyle>
          <a:p>
            <a:pPr algn="ctr"/>
            <a:r>
              <a:rPr lang="en-US" dirty="0"/>
              <a:t>TYLER SISSON</a:t>
            </a:r>
            <a:endParaRPr lang="en-US" dirty="0">
              <a:latin typeface="Oswald Light" panose="00000400000000000000" pitchFamily="2" charset="0"/>
            </a:endParaRPr>
          </a:p>
          <a:p>
            <a:pPr algn="ctr"/>
            <a:r>
              <a:rPr lang="en-US" dirty="0">
                <a:solidFill>
                  <a:srgbClr val="5D9EB1"/>
                </a:solidFill>
                <a:latin typeface="Oswald Regular" panose="02000503000000000000" pitchFamily="2" charset="0"/>
              </a:rPr>
              <a:t>ORGANIZATIONAL DEVELOPMENT DIRECTOR, ESI</a:t>
            </a:r>
          </a:p>
        </p:txBody>
      </p:sp>
      <p:grpSp>
        <p:nvGrpSpPr>
          <p:cNvPr id="4" name="Group 3">
            <a:extLst>
              <a:ext uri="{FF2B5EF4-FFF2-40B4-BE49-F238E27FC236}">
                <a16:creationId xmlns:a16="http://schemas.microsoft.com/office/drawing/2014/main" id="{EDF31888-ACED-D1E7-10E9-76308A4382D0}"/>
              </a:ext>
            </a:extLst>
          </p:cNvPr>
          <p:cNvGrpSpPr/>
          <p:nvPr/>
        </p:nvGrpSpPr>
        <p:grpSpPr>
          <a:xfrm>
            <a:off x="6420364" y="2030412"/>
            <a:ext cx="2064420" cy="2205378"/>
            <a:chOff x="6589708" y="1168496"/>
            <a:chExt cx="2064420" cy="2205378"/>
          </a:xfrm>
        </p:grpSpPr>
        <p:cxnSp>
          <p:nvCxnSpPr>
            <p:cNvPr id="5" name="Straight Connector 4">
              <a:extLst>
                <a:ext uri="{FF2B5EF4-FFF2-40B4-BE49-F238E27FC236}">
                  <a16:creationId xmlns:a16="http://schemas.microsoft.com/office/drawing/2014/main" id="{009D83F2-8C72-0DBE-F907-28A7510CD029}"/>
                </a:ext>
              </a:extLst>
            </p:cNvPr>
            <p:cNvCxnSpPr>
              <a:cxnSpLocks/>
            </p:cNvCxnSpPr>
            <p:nvPr/>
          </p:nvCxnSpPr>
          <p:spPr>
            <a:xfrm rot="5400000">
              <a:off x="6439912" y="1353162"/>
              <a:ext cx="299591" cy="0"/>
            </a:xfrm>
            <a:prstGeom prst="line">
              <a:avLst/>
            </a:prstGeom>
            <a:ln w="38100">
              <a:solidFill>
                <a:srgbClr val="0F8BF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A91E7BA-C20B-E368-93DF-CD5D159C6B8B}"/>
                </a:ext>
              </a:extLst>
            </p:cNvPr>
            <p:cNvSpPr txBox="1"/>
            <p:nvPr/>
          </p:nvSpPr>
          <p:spPr>
            <a:xfrm>
              <a:off x="6700901" y="1168496"/>
              <a:ext cx="1953227"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1. Individualization</a:t>
              </a:r>
            </a:p>
          </p:txBody>
        </p:sp>
        <p:cxnSp>
          <p:nvCxnSpPr>
            <p:cNvPr id="10" name="Straight Connector 9">
              <a:extLst>
                <a:ext uri="{FF2B5EF4-FFF2-40B4-BE49-F238E27FC236}">
                  <a16:creationId xmlns:a16="http://schemas.microsoft.com/office/drawing/2014/main" id="{27C988E6-4660-5612-8699-81476D69FB69}"/>
                </a:ext>
              </a:extLst>
            </p:cNvPr>
            <p:cNvCxnSpPr>
              <a:cxnSpLocks/>
            </p:cNvCxnSpPr>
            <p:nvPr/>
          </p:nvCxnSpPr>
          <p:spPr>
            <a:xfrm rot="5400000">
              <a:off x="6439912" y="1812174"/>
              <a:ext cx="299591" cy="0"/>
            </a:xfrm>
            <a:prstGeom prst="line">
              <a:avLst/>
            </a:prstGeom>
            <a:ln w="38100">
              <a:solidFill>
                <a:srgbClr val="83428E"/>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82EE7F1-7183-FD45-1341-46BDC389FC71}"/>
                </a:ext>
              </a:extLst>
            </p:cNvPr>
            <p:cNvSpPr txBox="1"/>
            <p:nvPr/>
          </p:nvSpPr>
          <p:spPr>
            <a:xfrm>
              <a:off x="6700901" y="1627508"/>
              <a:ext cx="1708288"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2. Responsibility</a:t>
              </a:r>
            </a:p>
          </p:txBody>
        </p:sp>
        <p:cxnSp>
          <p:nvCxnSpPr>
            <p:cNvPr id="13" name="Straight Connector 12">
              <a:extLst>
                <a:ext uri="{FF2B5EF4-FFF2-40B4-BE49-F238E27FC236}">
                  <a16:creationId xmlns:a16="http://schemas.microsoft.com/office/drawing/2014/main" id="{75B29D6D-E9A8-0FA8-E5E3-BE34C6721026}"/>
                </a:ext>
              </a:extLst>
            </p:cNvPr>
            <p:cNvCxnSpPr>
              <a:cxnSpLocks/>
            </p:cNvCxnSpPr>
            <p:nvPr/>
          </p:nvCxnSpPr>
          <p:spPr>
            <a:xfrm rot="5400000">
              <a:off x="6439912" y="2271186"/>
              <a:ext cx="299591" cy="0"/>
            </a:xfrm>
            <a:prstGeom prst="line">
              <a:avLst/>
            </a:prstGeom>
            <a:ln w="38100">
              <a:solidFill>
                <a:srgbClr val="83428E"/>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6EB1D34-AF7B-139A-19BC-9B9A3AF52B31}"/>
                </a:ext>
              </a:extLst>
            </p:cNvPr>
            <p:cNvCxnSpPr>
              <a:cxnSpLocks/>
            </p:cNvCxnSpPr>
            <p:nvPr/>
          </p:nvCxnSpPr>
          <p:spPr>
            <a:xfrm rot="5400000">
              <a:off x="6439912" y="2712010"/>
              <a:ext cx="299591" cy="0"/>
            </a:xfrm>
            <a:prstGeom prst="line">
              <a:avLst/>
            </a:prstGeom>
            <a:ln w="38100">
              <a:solidFill>
                <a:srgbClr val="E2691E"/>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FF2465D-5C09-545B-0DD4-92DF03E2BEC1}"/>
                </a:ext>
              </a:extLst>
            </p:cNvPr>
            <p:cNvCxnSpPr>
              <a:cxnSpLocks/>
            </p:cNvCxnSpPr>
            <p:nvPr/>
          </p:nvCxnSpPr>
          <p:spPr>
            <a:xfrm rot="5400000">
              <a:off x="6439912" y="3178299"/>
              <a:ext cx="299591" cy="0"/>
            </a:xfrm>
            <a:prstGeom prst="line">
              <a:avLst/>
            </a:prstGeom>
            <a:ln w="38100">
              <a:solidFill>
                <a:srgbClr val="E2691E"/>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6E2B48C-564F-0792-F232-678EFFC13F60}"/>
                </a:ext>
              </a:extLst>
            </p:cNvPr>
            <p:cNvSpPr txBox="1"/>
            <p:nvPr/>
          </p:nvSpPr>
          <p:spPr>
            <a:xfrm>
              <a:off x="6700901" y="2086520"/>
              <a:ext cx="1229632"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3. Achiever</a:t>
              </a:r>
            </a:p>
          </p:txBody>
        </p:sp>
        <p:sp>
          <p:nvSpPr>
            <p:cNvPr id="17" name="TextBox 16">
              <a:extLst>
                <a:ext uri="{FF2B5EF4-FFF2-40B4-BE49-F238E27FC236}">
                  <a16:creationId xmlns:a16="http://schemas.microsoft.com/office/drawing/2014/main" id="{7667DC13-FFCE-7103-7FB3-65331632902F}"/>
                </a:ext>
              </a:extLst>
            </p:cNvPr>
            <p:cNvSpPr txBox="1"/>
            <p:nvPr/>
          </p:nvSpPr>
          <p:spPr>
            <a:xfrm>
              <a:off x="6700901" y="2545532"/>
              <a:ext cx="851452"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4. Woo</a:t>
              </a:r>
            </a:p>
          </p:txBody>
        </p:sp>
        <p:sp>
          <p:nvSpPr>
            <p:cNvPr id="18" name="TextBox 17">
              <a:extLst>
                <a:ext uri="{FF2B5EF4-FFF2-40B4-BE49-F238E27FC236}">
                  <a16:creationId xmlns:a16="http://schemas.microsoft.com/office/drawing/2014/main" id="{1BBE4646-F612-69D9-66F1-32CF9345729C}"/>
                </a:ext>
              </a:extLst>
            </p:cNvPr>
            <p:cNvSpPr txBox="1"/>
            <p:nvPr/>
          </p:nvSpPr>
          <p:spPr>
            <a:xfrm>
              <a:off x="6700901" y="3004542"/>
              <a:ext cx="1900649" cy="369332"/>
            </a:xfrm>
            <a:prstGeom prst="rect">
              <a:avLst/>
            </a:prstGeom>
            <a:noFill/>
          </p:spPr>
          <p:txBody>
            <a:bodyPr wrap="none" rtlCol="0">
              <a:spAutoFit/>
            </a:bodyPr>
            <a:lstStyle/>
            <a:p>
              <a:r>
                <a:rPr lang="en-US">
                  <a:solidFill>
                    <a:srgbClr val="12121F"/>
                  </a:solidFill>
                  <a:latin typeface="Calibri" panose="020F0502020204030204" pitchFamily="34" charset="0"/>
                  <a:cs typeface="Calibri" panose="020F0502020204030204" pitchFamily="34" charset="0"/>
                </a:rPr>
                <a:t>5. Communication</a:t>
              </a:r>
            </a:p>
          </p:txBody>
        </p:sp>
      </p:grpSp>
    </p:spTree>
    <p:extLst>
      <p:ext uri="{BB962C8B-B14F-4D97-AF65-F5344CB8AC3E}">
        <p14:creationId xmlns:p14="http://schemas.microsoft.com/office/powerpoint/2010/main" val="353580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extLst>
    <p:ext uri="{6950BFC3-D8DA-4A85-94F7-54DA5524770B}">
      <p188:commentRel xmlns:p188="http://schemas.microsoft.com/office/powerpoint/2018/8/main" r:id="rId3"/>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7F1EE-8CD7-6326-C34C-58524E02B6F5}"/>
              </a:ext>
            </a:extLst>
          </p:cNvPr>
          <p:cNvSpPr>
            <a:spLocks noGrp="1"/>
          </p:cNvSpPr>
          <p:nvPr>
            <p:ph type="title"/>
          </p:nvPr>
        </p:nvSpPr>
        <p:spPr>
          <a:xfrm>
            <a:off x="228600" y="205979"/>
            <a:ext cx="8686800" cy="857250"/>
          </a:xfrm>
        </p:spPr>
        <p:txBody>
          <a:bodyPr vert="horz" lIns="91440" tIns="45720" rIns="91440" bIns="45720" rtlCol="0" anchor="ctr">
            <a:normAutofit/>
          </a:bodyPr>
          <a:lstStyle/>
          <a:p>
            <a:pPr algn="ctr"/>
            <a:r>
              <a:rPr lang="en-US">
                <a:solidFill>
                  <a:srgbClr val="12121F"/>
                </a:solidFill>
                <a:latin typeface="Oswald SemiBold" panose="00000700000000000000" pitchFamily="2" charset="0"/>
              </a:rPr>
              <a:t>FOLLOWERS’ NEEDS: </a:t>
            </a:r>
            <a:r>
              <a:rPr lang="en-US">
                <a:solidFill>
                  <a:srgbClr val="00546B"/>
                </a:solidFill>
                <a:latin typeface="Oswald SemiBold" panose="00000700000000000000" pitchFamily="2" charset="0"/>
              </a:rPr>
              <a:t>OPERATING SYSTEM</a:t>
            </a:r>
          </a:p>
        </p:txBody>
      </p:sp>
      <p:sp>
        <p:nvSpPr>
          <p:cNvPr id="3" name="Slide Number Placeholder 2">
            <a:extLst>
              <a:ext uri="{FF2B5EF4-FFF2-40B4-BE49-F238E27FC236}">
                <a16:creationId xmlns:a16="http://schemas.microsoft.com/office/drawing/2014/main" id="{0DB5B85D-25CF-83D8-4F2E-974218EC26FF}"/>
              </a:ext>
            </a:extLst>
          </p:cNvPr>
          <p:cNvSpPr>
            <a:spLocks noGrp="1"/>
          </p:cNvSpPr>
          <p:nvPr>
            <p:ph type="sldNum" sz="quarter" idx="4"/>
          </p:nvPr>
        </p:nvSpPr>
        <p:spPr>
          <a:xfrm>
            <a:off x="8839200" y="4857750"/>
            <a:ext cx="304800" cy="285750"/>
          </a:xfrm>
        </p:spPr>
        <p:txBody>
          <a:bodyPr vert="horz" lIns="91440" tIns="45720" rIns="91440" bIns="45720" rtlCol="0" anchor="ctr">
            <a:normAutofit/>
          </a:bodyPr>
          <a:lstStyle/>
          <a:p>
            <a:pPr>
              <a:spcAft>
                <a:spcPts val="600"/>
              </a:spcAft>
            </a:pPr>
            <a:fld id="{891C554B-0DB2-8C43-9B67-3B0F5D3AA45D}" type="slidenum">
              <a:rPr lang="en-US" smtClean="0"/>
              <a:pPr>
                <a:spcAft>
                  <a:spcPts val="600"/>
                </a:spcAft>
              </a:pPr>
              <a:t>37</a:t>
            </a:fld>
            <a:endParaRPr lang="en-US"/>
          </a:p>
        </p:txBody>
      </p:sp>
      <p:grpSp>
        <p:nvGrpSpPr>
          <p:cNvPr id="15" name="Group 14">
            <a:extLst>
              <a:ext uri="{FF2B5EF4-FFF2-40B4-BE49-F238E27FC236}">
                <a16:creationId xmlns:a16="http://schemas.microsoft.com/office/drawing/2014/main" id="{E8FC2D5C-36CF-2F5B-89FC-46674A18FF69}"/>
              </a:ext>
            </a:extLst>
          </p:cNvPr>
          <p:cNvGrpSpPr/>
          <p:nvPr/>
        </p:nvGrpSpPr>
        <p:grpSpPr>
          <a:xfrm>
            <a:off x="1057434" y="1063229"/>
            <a:ext cx="7029132" cy="876686"/>
            <a:chOff x="1219200" y="1547493"/>
            <a:chExt cx="6858000" cy="649807"/>
          </a:xfrm>
        </p:grpSpPr>
        <p:pic>
          <p:nvPicPr>
            <p:cNvPr id="11" name="Picture 10" descr="A close up of a box&#10;&#10;AI-generated content may be incorrect.">
              <a:extLst>
                <a:ext uri="{FF2B5EF4-FFF2-40B4-BE49-F238E27FC236}">
                  <a16:creationId xmlns:a16="http://schemas.microsoft.com/office/drawing/2014/main" id="{4E8BF2C9-3D80-2F21-0F95-2BA53B37A847}"/>
                </a:ext>
              </a:extLst>
            </p:cNvPr>
            <p:cNvPicPr>
              <a:picLocks noChangeAspect="1"/>
            </p:cNvPicPr>
            <p:nvPr/>
          </p:nvPicPr>
          <p:blipFill rotWithShape="1">
            <a:blip r:embed="rId4">
              <a:extLst>
                <a:ext uri="{28A0092B-C50C-407E-A947-70E740481C1C}">
                  <a14:useLocalDpi xmlns:a14="http://schemas.microsoft.com/office/drawing/2010/main" val="0"/>
                </a:ext>
              </a:extLst>
            </a:blip>
            <a:srcRect t="-17934" b="-17934"/>
            <a:stretch/>
          </p:blipFill>
          <p:spPr>
            <a:xfrm>
              <a:off x="1371600" y="1586306"/>
              <a:ext cx="6477000" cy="604444"/>
            </a:xfrm>
            <a:prstGeom prst="rect">
              <a:avLst/>
            </a:prstGeom>
          </p:spPr>
        </p:pic>
        <p:sp>
          <p:nvSpPr>
            <p:cNvPr id="12" name="Rectangle 11">
              <a:extLst>
                <a:ext uri="{FF2B5EF4-FFF2-40B4-BE49-F238E27FC236}">
                  <a16:creationId xmlns:a16="http://schemas.microsoft.com/office/drawing/2014/main" id="{AEB993B7-67BB-7123-AE0A-7DE8FFC59F0D}"/>
                </a:ext>
              </a:extLst>
            </p:cNvPr>
            <p:cNvSpPr/>
            <p:nvPr/>
          </p:nvSpPr>
          <p:spPr>
            <a:xfrm>
              <a:off x="1219200" y="2151581"/>
              <a:ext cx="6705600" cy="457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5054BDE-C10B-FF28-BCC5-776C5BB9BD76}"/>
                </a:ext>
              </a:extLst>
            </p:cNvPr>
            <p:cNvSpPr/>
            <p:nvPr/>
          </p:nvSpPr>
          <p:spPr>
            <a:xfrm>
              <a:off x="1371600" y="1547493"/>
              <a:ext cx="6705600" cy="457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a:extLst>
              <a:ext uri="{FF2B5EF4-FFF2-40B4-BE49-F238E27FC236}">
                <a16:creationId xmlns:a16="http://schemas.microsoft.com/office/drawing/2014/main" id="{5B2A4620-FE72-50BF-A003-4C6A4D3BA64E}"/>
              </a:ext>
            </a:extLst>
          </p:cNvPr>
          <p:cNvGrpSpPr/>
          <p:nvPr/>
        </p:nvGrpSpPr>
        <p:grpSpPr>
          <a:xfrm>
            <a:off x="1324186" y="2047047"/>
            <a:ext cx="6400800" cy="2299688"/>
            <a:chOff x="1447800" y="2368789"/>
            <a:chExt cx="6400800" cy="2299688"/>
          </a:xfrm>
        </p:grpSpPr>
        <p:pic>
          <p:nvPicPr>
            <p:cNvPr id="14" name="Picture 13">
              <a:extLst>
                <a:ext uri="{FF2B5EF4-FFF2-40B4-BE49-F238E27FC236}">
                  <a16:creationId xmlns:a16="http://schemas.microsoft.com/office/drawing/2014/main" id="{D01DF27E-4577-FA9D-8EFA-F71F6DB707C5}"/>
                </a:ext>
              </a:extLst>
            </p:cNvPr>
            <p:cNvPicPr>
              <a:picLocks noChangeAspect="1"/>
            </p:cNvPicPr>
            <p:nvPr/>
          </p:nvPicPr>
          <p:blipFill>
            <a:blip r:embed="rId5"/>
            <a:srcRect l="1071" t="888" r="1071" b="2178"/>
            <a:stretch/>
          </p:blipFill>
          <p:spPr>
            <a:xfrm>
              <a:off x="1447800" y="2368789"/>
              <a:ext cx="6400800" cy="22758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a:extLst>
                <a:ext uri="{FF2B5EF4-FFF2-40B4-BE49-F238E27FC236}">
                  <a16:creationId xmlns:a16="http://schemas.microsoft.com/office/drawing/2014/main" id="{AFD11604-A2F5-3DD7-AC7C-B46C31CAE201}"/>
                </a:ext>
              </a:extLst>
            </p:cNvPr>
            <p:cNvPicPr>
              <a:picLocks noChangeAspect="1"/>
            </p:cNvPicPr>
            <p:nvPr/>
          </p:nvPicPr>
          <p:blipFill>
            <a:blip r:embed="rId5"/>
            <a:srcRect l="57922" t="19269" r="28098" b="44370"/>
            <a:stretch/>
          </p:blipFill>
          <p:spPr>
            <a:xfrm>
              <a:off x="5159477" y="2807132"/>
              <a:ext cx="914400" cy="853679"/>
            </a:xfrm>
            <a:prstGeom prst="rect">
              <a:avLst/>
            </a:prstGeom>
            <a:ln w="38100">
              <a:solidFill>
                <a:srgbClr val="E2691E"/>
              </a:solidFill>
            </a:ln>
            <a:effectLst>
              <a:glow rad="101600">
                <a:schemeClr val="accent6">
                  <a:satMod val="175000"/>
                  <a:alpha val="40000"/>
                </a:schemeClr>
              </a:glow>
            </a:effectLst>
          </p:spPr>
        </p:pic>
        <p:pic>
          <p:nvPicPr>
            <p:cNvPr id="10" name="Picture 9">
              <a:extLst>
                <a:ext uri="{FF2B5EF4-FFF2-40B4-BE49-F238E27FC236}">
                  <a16:creationId xmlns:a16="http://schemas.microsoft.com/office/drawing/2014/main" id="{00523576-646C-ADF7-241F-1A5A4D0B493D}"/>
                </a:ext>
              </a:extLst>
            </p:cNvPr>
            <p:cNvPicPr>
              <a:picLocks noChangeAspect="1"/>
            </p:cNvPicPr>
            <p:nvPr/>
          </p:nvPicPr>
          <p:blipFill>
            <a:blip r:embed="rId5"/>
            <a:srcRect l="15051" t="58876" r="72134" b="2178"/>
            <a:stretch/>
          </p:blipFill>
          <p:spPr>
            <a:xfrm>
              <a:off x="2348156" y="3714908"/>
              <a:ext cx="852244" cy="929721"/>
            </a:xfrm>
            <a:prstGeom prst="rect">
              <a:avLst/>
            </a:prstGeom>
            <a:ln w="38100" cap="sq">
              <a:solidFill>
                <a:srgbClr val="E2691E"/>
              </a:solidFill>
              <a:prstDash val="solid"/>
              <a:miter lim="800000"/>
            </a:ln>
            <a:effectLst>
              <a:glow rad="139700">
                <a:schemeClr val="accent6">
                  <a:satMod val="175000"/>
                  <a:alpha val="40000"/>
                </a:schemeClr>
              </a:glow>
              <a:outerShdw blurRad="50800" dist="38100" dir="2700000" algn="tl" rotWithShape="0">
                <a:srgbClr val="000000">
                  <a:alpha val="43000"/>
                </a:srgbClr>
              </a:outerShdw>
            </a:effectLst>
          </p:spPr>
        </p:pic>
        <p:pic>
          <p:nvPicPr>
            <p:cNvPr id="19" name="Picture 18">
              <a:extLst>
                <a:ext uri="{FF2B5EF4-FFF2-40B4-BE49-F238E27FC236}">
                  <a16:creationId xmlns:a16="http://schemas.microsoft.com/office/drawing/2014/main" id="{425F8A94-13C1-BA3D-E7FB-DE51397166D7}"/>
                </a:ext>
              </a:extLst>
            </p:cNvPr>
            <p:cNvPicPr>
              <a:picLocks noChangeAspect="1"/>
            </p:cNvPicPr>
            <p:nvPr/>
          </p:nvPicPr>
          <p:blipFill>
            <a:blip r:embed="rId6"/>
            <a:stretch>
              <a:fillRect/>
            </a:stretch>
          </p:blipFill>
          <p:spPr>
            <a:xfrm>
              <a:off x="6134100" y="3738756"/>
              <a:ext cx="838200" cy="929721"/>
            </a:xfrm>
            <a:prstGeom prst="rect">
              <a:avLst/>
            </a:prstGeom>
            <a:ln w="38100">
              <a:solidFill>
                <a:srgbClr val="E2691E"/>
              </a:solidFill>
            </a:ln>
            <a:effectLst>
              <a:glow rad="139700">
                <a:schemeClr val="accent6">
                  <a:satMod val="175000"/>
                  <a:alpha val="40000"/>
                </a:schemeClr>
              </a:glow>
            </a:effectLst>
          </p:spPr>
        </p:pic>
        <p:pic>
          <p:nvPicPr>
            <p:cNvPr id="21" name="Picture 20">
              <a:extLst>
                <a:ext uri="{FF2B5EF4-FFF2-40B4-BE49-F238E27FC236}">
                  <a16:creationId xmlns:a16="http://schemas.microsoft.com/office/drawing/2014/main" id="{70DB3B9E-1596-7957-F507-CAE867C8BF79}"/>
                </a:ext>
              </a:extLst>
            </p:cNvPr>
            <p:cNvPicPr>
              <a:picLocks noChangeAspect="1"/>
            </p:cNvPicPr>
            <p:nvPr/>
          </p:nvPicPr>
          <p:blipFill>
            <a:blip r:embed="rId7"/>
            <a:stretch>
              <a:fillRect/>
            </a:stretch>
          </p:blipFill>
          <p:spPr>
            <a:xfrm>
              <a:off x="6134100" y="2792745"/>
              <a:ext cx="838200" cy="875624"/>
            </a:xfrm>
            <a:prstGeom prst="rect">
              <a:avLst/>
            </a:prstGeom>
            <a:ln w="38100">
              <a:solidFill>
                <a:srgbClr val="E2691E"/>
              </a:solidFill>
            </a:ln>
            <a:effectLst>
              <a:glow rad="101600">
                <a:schemeClr val="accent6">
                  <a:satMod val="175000"/>
                  <a:alpha val="40000"/>
                </a:schemeClr>
              </a:glow>
            </a:effectLst>
          </p:spPr>
        </p:pic>
      </p:grpSp>
      <p:sp>
        <p:nvSpPr>
          <p:cNvPr id="18" name="TextBox 17">
            <a:extLst>
              <a:ext uri="{FF2B5EF4-FFF2-40B4-BE49-F238E27FC236}">
                <a16:creationId xmlns:a16="http://schemas.microsoft.com/office/drawing/2014/main" id="{33ED331B-732D-C8CE-B490-915F7FFCF26D}"/>
              </a:ext>
            </a:extLst>
          </p:cNvPr>
          <p:cNvSpPr txBox="1"/>
          <p:nvPr/>
        </p:nvSpPr>
        <p:spPr>
          <a:xfrm>
            <a:off x="4064313" y="4417122"/>
            <a:ext cx="3771899" cy="246221"/>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pPr lvl="0" algn="r">
              <a:buFont typeface="Arial" panose="020B0604020202020204" pitchFamily="34" charset="0"/>
              <a:buNone/>
            </a:pPr>
            <a:r>
              <a:rPr lang="en-US" sz="1000" i="1" dirty="0">
                <a:solidFill>
                  <a:schemeClr val="bg1">
                    <a:lumMod val="50000"/>
                  </a:schemeClr>
                </a:solidFill>
              </a:rPr>
              <a:t>Source: </a:t>
            </a:r>
            <a:r>
              <a:rPr lang="en-US" sz="1000" i="1" dirty="0" err="1">
                <a:solidFill>
                  <a:schemeClr val="bg1">
                    <a:lumMod val="50000"/>
                  </a:schemeClr>
                </a:solidFill>
              </a:rPr>
              <a:t>CliftonStrengths</a:t>
            </a:r>
            <a:r>
              <a:rPr lang="en-US" sz="1000" i="1" dirty="0">
                <a:solidFill>
                  <a:schemeClr val="bg1">
                    <a:lumMod val="50000"/>
                  </a:schemeClr>
                </a:solidFill>
              </a:rPr>
              <a:t> Theme Insight Cards, Gallup.com</a:t>
            </a:r>
          </a:p>
        </p:txBody>
      </p:sp>
    </p:spTree>
    <p:extLst>
      <p:ext uri="{BB962C8B-B14F-4D97-AF65-F5344CB8AC3E}">
        <p14:creationId xmlns:p14="http://schemas.microsoft.com/office/powerpoint/2010/main" val="3213486746"/>
      </p:ext>
    </p:extLst>
  </p:cSld>
  <p:clrMapOvr>
    <a:masterClrMapping/>
  </p:clrMapOvr>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A18BC81-1957-0849-68FB-AD202153A1D0}"/>
              </a:ext>
            </a:extLst>
          </p:cNvPr>
          <p:cNvSpPr>
            <a:spLocks noGrp="1"/>
          </p:cNvSpPr>
          <p:nvPr>
            <p:ph type="title"/>
          </p:nvPr>
        </p:nvSpPr>
        <p:spPr>
          <a:xfrm>
            <a:off x="375995" y="685445"/>
            <a:ext cx="4196005" cy="2186461"/>
          </a:xfrm>
          <a:ln>
            <a:solidFill>
              <a:schemeClr val="bg1"/>
            </a:solidFill>
          </a:ln>
        </p:spPr>
        <p:txBody>
          <a:bodyPr/>
          <a:lstStyle/>
          <a:p>
            <a:pPr algn="l"/>
            <a:r>
              <a:rPr lang="en-US" sz="2400" b="0">
                <a:solidFill>
                  <a:srgbClr val="12121F"/>
                </a:solidFill>
                <a:latin typeface="Calibri" panose="020F0502020204030204" pitchFamily="34" charset="0"/>
                <a:cs typeface="Calibri" panose="020F0502020204030204" pitchFamily="34" charset="0"/>
              </a:rPr>
              <a:t>“Everybody is a genius. </a:t>
            </a:r>
            <a:br>
              <a:rPr lang="en-US" sz="2400" b="0">
                <a:solidFill>
                  <a:srgbClr val="12121F"/>
                </a:solidFill>
                <a:latin typeface="Calibri" panose="020F0502020204030204" pitchFamily="34" charset="0"/>
                <a:cs typeface="Calibri" panose="020F0502020204030204" pitchFamily="34" charset="0"/>
              </a:rPr>
            </a:br>
            <a:r>
              <a:rPr lang="en-US" sz="2400" b="0">
                <a:solidFill>
                  <a:srgbClr val="12121F"/>
                </a:solidFill>
                <a:latin typeface="Calibri" panose="020F0502020204030204" pitchFamily="34" charset="0"/>
                <a:cs typeface="Calibri" panose="020F0502020204030204" pitchFamily="34" charset="0"/>
              </a:rPr>
              <a:t>But if you judge a fish by its ability to climb a tree, it will live its whole life believing that it is stupid.”</a:t>
            </a:r>
            <a:endParaRPr lang="en-US" sz="2000">
              <a:solidFill>
                <a:srgbClr val="12121F"/>
              </a:solidFill>
              <a:latin typeface="Calibri" panose="020F0502020204030204" pitchFamily="34" charset="0"/>
              <a:ea typeface="+mn-ea"/>
              <a:cs typeface="Calibri" panose="020F0502020204030204" pitchFamily="34" charset="0"/>
            </a:endParaRPr>
          </a:p>
        </p:txBody>
      </p:sp>
      <p:pic>
        <p:nvPicPr>
          <p:cNvPr id="11" name="Picture Placeholder 4">
            <a:extLst>
              <a:ext uri="{FF2B5EF4-FFF2-40B4-BE49-F238E27FC236}">
                <a16:creationId xmlns:a16="http://schemas.microsoft.com/office/drawing/2014/main" id="{10F2292C-55E8-F523-F18A-7FC79A199ECE}"/>
              </a:ext>
            </a:extLst>
          </p:cNvPr>
          <p:cNvPicPr>
            <a:picLocks noGrp="1" noChangeAspect="1"/>
          </p:cNvPicPr>
          <p:nvPr>
            <p:ph sz="quarter" idx="13"/>
          </p:nvPr>
        </p:nvPicPr>
        <p:blipFill>
          <a:blip r:embed="rId3"/>
          <a:srcRect l="665" t="1889" r="1930" b="-1"/>
          <a:stretch/>
        </p:blipFill>
        <p:spPr>
          <a:xfrm>
            <a:off x="5105400" y="1247775"/>
            <a:ext cx="3662605" cy="3058712"/>
          </a:xfrm>
          <a:prstGeom prst="rect">
            <a:avLst/>
          </a:prstGeom>
          <a:ln>
            <a:noFill/>
          </a:ln>
          <a:effectLst>
            <a:outerShdw blurRad="292100" dist="139700" dir="2700000" algn="tl" rotWithShape="0">
              <a:srgbClr val="333333">
                <a:alpha val="65000"/>
              </a:srgbClr>
            </a:outerShdw>
          </a:effectLst>
        </p:spPr>
      </p:pic>
      <p:sp>
        <p:nvSpPr>
          <p:cNvPr id="12" name="Slide Number Placeholder 3">
            <a:extLst>
              <a:ext uri="{FF2B5EF4-FFF2-40B4-BE49-F238E27FC236}">
                <a16:creationId xmlns:a16="http://schemas.microsoft.com/office/drawing/2014/main" id="{83CCEFD7-2A0B-27D8-3170-AC6D84C76F44}"/>
              </a:ext>
            </a:extLst>
          </p:cNvPr>
          <p:cNvSpPr>
            <a:spLocks noGrp="1"/>
          </p:cNvSpPr>
          <p:nvPr>
            <p:ph type="sldNum" sz="quarter" idx="4"/>
          </p:nvPr>
        </p:nvSpPr>
        <p:spPr>
          <a:xfrm>
            <a:off x="8839200" y="4857750"/>
            <a:ext cx="304800" cy="285750"/>
          </a:xfrm>
        </p:spPr>
        <p:txBody>
          <a:bodyPr anchor="ctr">
            <a:normAutofit/>
          </a:bodyPr>
          <a:lstStyle/>
          <a:p>
            <a:pPr>
              <a:spcAft>
                <a:spcPts val="600"/>
              </a:spcAft>
            </a:pPr>
            <a:fld id="{891C554B-0DB2-8C43-9B67-3B0F5D3AA45D}" type="slidenum">
              <a:rPr lang="en-US" smtClean="0"/>
              <a:pPr>
                <a:spcAft>
                  <a:spcPts val="600"/>
                </a:spcAft>
              </a:pPr>
              <a:t>38</a:t>
            </a:fld>
            <a:endParaRPr lang="en-US"/>
          </a:p>
        </p:txBody>
      </p:sp>
      <p:sp>
        <p:nvSpPr>
          <p:cNvPr id="14" name="Title 1">
            <a:extLst>
              <a:ext uri="{FF2B5EF4-FFF2-40B4-BE49-F238E27FC236}">
                <a16:creationId xmlns:a16="http://schemas.microsoft.com/office/drawing/2014/main" id="{407747F1-95B0-9760-5CD5-14666CCF8C41}"/>
              </a:ext>
            </a:extLst>
          </p:cNvPr>
          <p:cNvSpPr txBox="1">
            <a:spLocks/>
          </p:cNvSpPr>
          <p:nvPr/>
        </p:nvSpPr>
        <p:spPr>
          <a:xfrm>
            <a:off x="228600" y="84175"/>
            <a:ext cx="8686800" cy="801889"/>
          </a:xfrm>
          <a:prstGeom prst="rect">
            <a:avLst/>
          </a:prstGeom>
        </p:spPr>
        <p:txBody>
          <a:bodyPr vert="horz" lIns="91440" tIns="45720" rIns="91440" bIns="45720" rtlCol="0" anchor="b">
            <a:noAutofit/>
          </a:bodyPr>
          <a:lstStyle>
            <a:lvl1pPr algn="ctr" defTabSz="685800" rtl="0" eaLnBrk="1" latinLnBrk="0" hangingPunct="1">
              <a:spcBef>
                <a:spcPct val="0"/>
              </a:spcBef>
              <a:buNone/>
              <a:defRPr sz="1650" b="1" kern="1200" cap="none" spc="-75" baseline="0">
                <a:ln>
                  <a:noFill/>
                </a:ln>
                <a:solidFill>
                  <a:srgbClr val="015A84"/>
                </a:solidFill>
                <a:effectLst/>
                <a:latin typeface="+mj-lt"/>
                <a:ea typeface="+mj-ea"/>
                <a:cs typeface="+mj-cs"/>
              </a:defRPr>
            </a:lvl1pPr>
          </a:lstStyle>
          <a:p>
            <a:r>
              <a:rPr lang="en-US" sz="3450" b="0">
                <a:solidFill>
                  <a:srgbClr val="0A0A0A"/>
                </a:solidFill>
                <a:latin typeface="Oswald SemiBold" panose="00000700000000000000" pitchFamily="2" charset="0"/>
              </a:rPr>
              <a:t>EVERYBODY IS A GENIUS</a:t>
            </a:r>
          </a:p>
        </p:txBody>
      </p:sp>
      <p:sp>
        <p:nvSpPr>
          <p:cNvPr id="17" name="TextBox 16">
            <a:extLst>
              <a:ext uri="{FF2B5EF4-FFF2-40B4-BE49-F238E27FC236}">
                <a16:creationId xmlns:a16="http://schemas.microsoft.com/office/drawing/2014/main" id="{068E28E7-E2DA-C48E-E153-9DF9502E2F5F}"/>
              </a:ext>
            </a:extLst>
          </p:cNvPr>
          <p:cNvSpPr txBox="1"/>
          <p:nvPr/>
        </p:nvSpPr>
        <p:spPr>
          <a:xfrm>
            <a:off x="1128806" y="3134622"/>
            <a:ext cx="3363132" cy="677108"/>
          </a:xfrm>
          <a:prstGeom prst="rect">
            <a:avLst/>
          </a:prstGeom>
          <a:noFill/>
        </p:spPr>
        <p:txBody>
          <a:bodyPr wrap="square">
            <a:spAutoFit/>
          </a:bodyPr>
          <a:lstStyle/>
          <a:p>
            <a:pPr algn="r"/>
            <a:r>
              <a:rPr lang="en-US" sz="2400" b="1">
                <a:solidFill>
                  <a:srgbClr val="12121F"/>
                </a:solidFill>
                <a:latin typeface="Calibri" panose="020F0502020204030204" pitchFamily="34" charset="0"/>
                <a:cs typeface="Calibri" panose="020F0502020204030204" pitchFamily="34" charset="0"/>
              </a:rPr>
              <a:t>- Albert Einstein</a:t>
            </a:r>
          </a:p>
          <a:p>
            <a:pPr algn="r"/>
            <a:r>
              <a:rPr lang="en-US" sz="1400" i="1">
                <a:solidFill>
                  <a:srgbClr val="12121F"/>
                </a:solidFill>
                <a:latin typeface="Calibri" panose="020F0502020204030204" pitchFamily="34" charset="0"/>
                <a:cs typeface="Calibri" panose="020F0502020204030204" pitchFamily="34" charset="0"/>
              </a:rPr>
              <a:t>(1879-1955)</a:t>
            </a:r>
            <a:endParaRPr lang="en-US" sz="2400" i="1">
              <a:solidFill>
                <a:srgbClr val="12121F"/>
              </a:solidFill>
              <a:latin typeface="Calibri" panose="020F0502020204030204" pitchFamily="34" charset="0"/>
              <a:cs typeface="Calibri" panose="020F0502020204030204" pitchFamily="34" charset="0"/>
            </a:endParaRPr>
          </a:p>
        </p:txBody>
      </p:sp>
      <mc:AlternateContent xmlns:mc="http://schemas.openxmlformats.org/markup-compatibility/2006" xmlns:p14="http://schemas.microsoft.com/office/powerpoint/2010/main">
        <mc:Choice Requires="p14">
          <p:contentPart p14:bwMode="auto" r:id="rId4">
            <p14:nvContentPartPr>
              <p14:cNvPr id="19" name="Ink 18">
                <a:extLst>
                  <a:ext uri="{FF2B5EF4-FFF2-40B4-BE49-F238E27FC236}">
                    <a16:creationId xmlns:a16="http://schemas.microsoft.com/office/drawing/2014/main" id="{F0F42CD6-8B48-50D3-B459-A9CC5C0EED69}"/>
                  </a:ext>
                </a:extLst>
              </p14:cNvPr>
              <p14:cNvContentPartPr/>
              <p14:nvPr/>
            </p14:nvContentPartPr>
            <p14:xfrm rot="8343596">
              <a:off x="2735431" y="3096221"/>
              <a:ext cx="1905759" cy="1656588"/>
            </p14:xfrm>
          </p:contentPart>
        </mc:Choice>
        <mc:Fallback xmlns="">
          <p:pic>
            <p:nvPicPr>
              <p:cNvPr id="19" name="Ink 18">
                <a:extLst>
                  <a:ext uri="{FF2B5EF4-FFF2-40B4-BE49-F238E27FC236}">
                    <a16:creationId xmlns:a16="http://schemas.microsoft.com/office/drawing/2014/main" id="{F0F42CD6-8B48-50D3-B459-A9CC5C0EED69}"/>
                  </a:ext>
                </a:extLst>
              </p:cNvPr>
              <p:cNvPicPr/>
              <p:nvPr/>
            </p:nvPicPr>
            <p:blipFill>
              <a:blip r:embed="rId5"/>
              <a:stretch>
                <a:fillRect/>
              </a:stretch>
            </p:blipFill>
            <p:spPr>
              <a:xfrm rot="8343596">
                <a:off x="2722832" y="3083622"/>
                <a:ext cx="1930958" cy="1681786"/>
              </a:xfrm>
              <a:prstGeom prst="rect">
                <a:avLst/>
              </a:prstGeom>
            </p:spPr>
          </p:pic>
        </mc:Fallback>
      </mc:AlternateContent>
    </p:spTree>
    <p:extLst>
      <p:ext uri="{BB962C8B-B14F-4D97-AF65-F5344CB8AC3E}">
        <p14:creationId xmlns:p14="http://schemas.microsoft.com/office/powerpoint/2010/main" val="12736455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2CB54-FC26-FB14-2B01-ABEA64033C90}"/>
              </a:ext>
            </a:extLst>
          </p:cNvPr>
          <p:cNvSpPr>
            <a:spLocks noGrp="1"/>
          </p:cNvSpPr>
          <p:nvPr>
            <p:ph type="title"/>
          </p:nvPr>
        </p:nvSpPr>
        <p:spPr>
          <a:xfrm>
            <a:off x="228600" y="205979"/>
            <a:ext cx="8686800" cy="655662"/>
          </a:xfrm>
        </p:spPr>
        <p:txBody>
          <a:bodyPr/>
          <a:lstStyle/>
          <a:p>
            <a:r>
              <a:rPr lang="en-US">
                <a:latin typeface="Oswald SemiBold"/>
              </a:rPr>
              <a:t>STRENGTHS-BASED LEADERSHIP IMPACT</a:t>
            </a:r>
            <a:endParaRPr lang="en-US"/>
          </a:p>
        </p:txBody>
      </p:sp>
      <p:sp>
        <p:nvSpPr>
          <p:cNvPr id="3" name="Slide Number Placeholder 2">
            <a:extLst>
              <a:ext uri="{FF2B5EF4-FFF2-40B4-BE49-F238E27FC236}">
                <a16:creationId xmlns:a16="http://schemas.microsoft.com/office/drawing/2014/main" id="{56A3F7F1-7F02-B8A8-2572-72C0A739A365}"/>
              </a:ext>
            </a:extLst>
          </p:cNvPr>
          <p:cNvSpPr>
            <a:spLocks noGrp="1"/>
          </p:cNvSpPr>
          <p:nvPr>
            <p:ph type="sldNum" sz="quarter" idx="4"/>
          </p:nvPr>
        </p:nvSpPr>
        <p:spPr/>
        <p:txBody>
          <a:bodyPr/>
          <a:lstStyle/>
          <a:p>
            <a:fld id="{891C554B-0DB2-8C43-9B67-3B0F5D3AA45D}" type="slidenum">
              <a:rPr lang="en-US" smtClean="0"/>
              <a:pPr/>
              <a:t>39</a:t>
            </a:fld>
            <a:endParaRPr lang="en-US"/>
          </a:p>
        </p:txBody>
      </p:sp>
      <p:pic>
        <p:nvPicPr>
          <p:cNvPr id="6" name="Picture 5" descr="A person and person standing next to a table&#10;&#10;AI-generated content may be incorrect.">
            <a:extLst>
              <a:ext uri="{FF2B5EF4-FFF2-40B4-BE49-F238E27FC236}">
                <a16:creationId xmlns:a16="http://schemas.microsoft.com/office/drawing/2014/main" id="{74B7BEA0-909F-D14B-9267-213C848B72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1671" y="861641"/>
            <a:ext cx="2538780" cy="1692520"/>
          </a:xfrm>
          <a:prstGeom prst="rect">
            <a:avLst/>
          </a:prstGeom>
        </p:spPr>
      </p:pic>
      <p:pic>
        <p:nvPicPr>
          <p:cNvPr id="12" name="Picture 11" descr="A group of people posing for a photo&#10;&#10;AI-generated content may be incorrect.">
            <a:extLst>
              <a:ext uri="{FF2B5EF4-FFF2-40B4-BE49-F238E27FC236}">
                <a16:creationId xmlns:a16="http://schemas.microsoft.com/office/drawing/2014/main" id="{36A9C6E3-DC21-BAC7-9D5D-65F2F11B19DD}"/>
              </a:ext>
            </a:extLst>
          </p:cNvPr>
          <p:cNvPicPr>
            <a:picLocks noChangeAspect="1"/>
          </p:cNvPicPr>
          <p:nvPr/>
        </p:nvPicPr>
        <p:blipFill>
          <a:blip r:embed="rId4" cstate="print">
            <a:extLst>
              <a:ext uri="{28A0092B-C50C-407E-A947-70E740481C1C}">
                <a14:useLocalDpi xmlns:a14="http://schemas.microsoft.com/office/drawing/2010/main" val="0"/>
              </a:ext>
            </a:extLst>
          </a:blip>
          <a:srcRect l="6983" t="16407" r="13211" b="4785"/>
          <a:stretch/>
        </p:blipFill>
        <p:spPr>
          <a:xfrm>
            <a:off x="76200" y="861641"/>
            <a:ext cx="2286000" cy="1693067"/>
          </a:xfrm>
          <a:prstGeom prst="rect">
            <a:avLst/>
          </a:prstGeom>
        </p:spPr>
      </p:pic>
      <p:pic>
        <p:nvPicPr>
          <p:cNvPr id="14" name="Picture 13" descr="A group of people sitting around a table&#10;&#10;AI-generated content may be incorrect.">
            <a:extLst>
              <a:ext uri="{FF2B5EF4-FFF2-40B4-BE49-F238E27FC236}">
                <a16:creationId xmlns:a16="http://schemas.microsoft.com/office/drawing/2014/main" id="{E4B3E83E-C155-F35F-31D3-6371C67AFE58}"/>
              </a:ext>
            </a:extLst>
          </p:cNvPr>
          <p:cNvPicPr>
            <a:picLocks noChangeAspect="1"/>
          </p:cNvPicPr>
          <p:nvPr/>
        </p:nvPicPr>
        <p:blipFill>
          <a:blip r:embed="rId5" cstate="print">
            <a:extLst>
              <a:ext uri="{28A0092B-C50C-407E-A947-70E740481C1C}">
                <a14:useLocalDpi xmlns:a14="http://schemas.microsoft.com/office/drawing/2010/main" val="0"/>
              </a:ext>
            </a:extLst>
          </a:blip>
          <a:srcRect l="9130" r="6611" b="6880"/>
          <a:stretch/>
        </p:blipFill>
        <p:spPr>
          <a:xfrm>
            <a:off x="2438400" y="2626916"/>
            <a:ext cx="2863759" cy="2110979"/>
          </a:xfrm>
          <a:prstGeom prst="rect">
            <a:avLst/>
          </a:prstGeom>
        </p:spPr>
      </p:pic>
      <p:pic>
        <p:nvPicPr>
          <p:cNvPr id="18" name="Picture 17" descr="A group of people in hard hats posing for a photo&#10;&#10;AI-generated content may be incorrect.">
            <a:extLst>
              <a:ext uri="{FF2B5EF4-FFF2-40B4-BE49-F238E27FC236}">
                <a16:creationId xmlns:a16="http://schemas.microsoft.com/office/drawing/2014/main" id="{2961007D-6649-C57B-EF92-42C495B7FFE2}"/>
              </a:ext>
            </a:extLst>
          </p:cNvPr>
          <p:cNvPicPr>
            <a:picLocks noChangeAspect="1"/>
          </p:cNvPicPr>
          <p:nvPr/>
        </p:nvPicPr>
        <p:blipFill>
          <a:blip r:embed="rId6" cstate="print">
            <a:extLst>
              <a:ext uri="{28A0092B-C50C-407E-A947-70E740481C1C}">
                <a14:useLocalDpi xmlns:a14="http://schemas.microsoft.com/office/drawing/2010/main" val="0"/>
              </a:ext>
            </a:extLst>
          </a:blip>
          <a:srcRect l="20208" t="12801" r="9604" b="780"/>
          <a:stretch/>
        </p:blipFill>
        <p:spPr>
          <a:xfrm>
            <a:off x="76200" y="2626916"/>
            <a:ext cx="2286000" cy="2110979"/>
          </a:xfrm>
          <a:prstGeom prst="rect">
            <a:avLst/>
          </a:prstGeom>
        </p:spPr>
      </p:pic>
      <p:pic>
        <p:nvPicPr>
          <p:cNvPr id="20" name="Picture 19" descr="A group of people posing for a photo&#10;&#10;AI-generated content may be incorrect.">
            <a:extLst>
              <a:ext uri="{FF2B5EF4-FFF2-40B4-BE49-F238E27FC236}">
                <a16:creationId xmlns:a16="http://schemas.microsoft.com/office/drawing/2014/main" id="{2871AABD-E7BF-2A99-32C8-C8C7ED80D1D9}"/>
              </a:ext>
            </a:extLst>
          </p:cNvPr>
          <p:cNvPicPr>
            <a:picLocks noChangeAspect="1"/>
          </p:cNvPicPr>
          <p:nvPr/>
        </p:nvPicPr>
        <p:blipFill>
          <a:blip r:embed="rId7" cstate="print">
            <a:extLst>
              <a:ext uri="{28A0092B-C50C-407E-A947-70E740481C1C}">
                <a14:useLocalDpi xmlns:a14="http://schemas.microsoft.com/office/drawing/2010/main" val="0"/>
              </a:ext>
            </a:extLst>
          </a:blip>
          <a:srcRect l="1747" t="967" r="1219" b="16264"/>
          <a:stretch/>
        </p:blipFill>
        <p:spPr>
          <a:xfrm>
            <a:off x="5383219" y="2626916"/>
            <a:ext cx="3712211" cy="2110979"/>
          </a:xfrm>
          <a:prstGeom prst="rect">
            <a:avLst/>
          </a:prstGeom>
        </p:spPr>
      </p:pic>
      <p:pic>
        <p:nvPicPr>
          <p:cNvPr id="22" name="Picture 21" descr="Two men standing at a podium&#10;&#10;AI-generated content may be incorrect.">
            <a:extLst>
              <a:ext uri="{FF2B5EF4-FFF2-40B4-BE49-F238E27FC236}">
                <a16:creationId xmlns:a16="http://schemas.microsoft.com/office/drawing/2014/main" id="{ABA76FEE-F6F9-1279-C1F9-57A073EA66A8}"/>
              </a:ext>
            </a:extLst>
          </p:cNvPr>
          <p:cNvPicPr>
            <a:picLocks noChangeAspect="1"/>
          </p:cNvPicPr>
          <p:nvPr/>
        </p:nvPicPr>
        <p:blipFill>
          <a:blip r:embed="rId8" cstate="print">
            <a:extLst>
              <a:ext uri="{28A0092B-C50C-407E-A947-70E740481C1C}">
                <a14:useLocalDpi xmlns:a14="http://schemas.microsoft.com/office/drawing/2010/main" val="0"/>
              </a:ext>
            </a:extLst>
          </a:blip>
          <a:srcRect l="8082" t="274" r="4484" b="4110"/>
          <a:stretch/>
        </p:blipFill>
        <p:spPr>
          <a:xfrm>
            <a:off x="5019922" y="861641"/>
            <a:ext cx="2321533" cy="1692520"/>
          </a:xfrm>
          <a:prstGeom prst="rect">
            <a:avLst/>
          </a:prstGeom>
        </p:spPr>
      </p:pic>
      <p:pic>
        <p:nvPicPr>
          <p:cNvPr id="24" name="Picture 23" descr="A group of people standing in a yard&#10;&#10;AI-generated content may be incorrect.">
            <a:extLst>
              <a:ext uri="{FF2B5EF4-FFF2-40B4-BE49-F238E27FC236}">
                <a16:creationId xmlns:a16="http://schemas.microsoft.com/office/drawing/2014/main" id="{D338832E-DD85-CEF7-1860-422D3A1D420F}"/>
              </a:ext>
            </a:extLst>
          </p:cNvPr>
          <p:cNvPicPr>
            <a:picLocks noChangeAspect="1"/>
          </p:cNvPicPr>
          <p:nvPr/>
        </p:nvPicPr>
        <p:blipFill>
          <a:blip r:embed="rId9" cstate="print">
            <a:extLst>
              <a:ext uri="{28A0092B-C50C-407E-A947-70E740481C1C}">
                <a14:useLocalDpi xmlns:a14="http://schemas.microsoft.com/office/drawing/2010/main" val="0"/>
              </a:ext>
            </a:extLst>
          </a:blip>
          <a:srcRect l="13711" t="686" r="16277" b="6073"/>
          <a:stretch/>
        </p:blipFill>
        <p:spPr>
          <a:xfrm>
            <a:off x="7400925" y="861641"/>
            <a:ext cx="1694505" cy="1692520"/>
          </a:xfrm>
          <a:prstGeom prst="rect">
            <a:avLst/>
          </a:prstGeom>
        </p:spPr>
      </p:pic>
    </p:spTree>
    <p:extLst>
      <p:ext uri="{BB962C8B-B14F-4D97-AF65-F5344CB8AC3E}">
        <p14:creationId xmlns:p14="http://schemas.microsoft.com/office/powerpoint/2010/main" val="3376439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5" descr="A group of men wearing reflective vests&#10;&#10;Description automatically generated">
            <a:extLst>
              <a:ext uri="{FF2B5EF4-FFF2-40B4-BE49-F238E27FC236}">
                <a16:creationId xmlns:a16="http://schemas.microsoft.com/office/drawing/2014/main" id="{A8607CA2-8934-DD1E-2AF7-1D0AAD641BED}"/>
              </a:ext>
            </a:extLst>
          </p:cNvPr>
          <p:cNvPicPr>
            <a:picLocks noChangeAspect="1"/>
          </p:cNvPicPr>
          <p:nvPr/>
        </p:nvPicPr>
        <p:blipFill>
          <a:blip r:embed="rId3">
            <a:alphaModFix amt="25000"/>
            <a:extLst>
              <a:ext uri="{28A0092B-C50C-407E-A947-70E740481C1C}">
                <a14:useLocalDpi xmlns:a14="http://schemas.microsoft.com/office/drawing/2010/main" val="0"/>
              </a:ext>
            </a:extLst>
          </a:blip>
          <a:srcRect l="21225" t="20004" r="1593" b="-11550"/>
          <a:stretch/>
        </p:blipFill>
        <p:spPr>
          <a:xfrm>
            <a:off x="0" y="-837544"/>
            <a:ext cx="9144000" cy="6838294"/>
          </a:xfrm>
          <a:custGeom>
            <a:avLst/>
            <a:gdLst>
              <a:gd name="connsiteX0" fmla="*/ 541382 w 12192000"/>
              <a:gd name="connsiteY0" fmla="*/ 6179421 h 6858000"/>
              <a:gd name="connsiteX1" fmla="*/ 541382 w 12192000"/>
              <a:gd name="connsiteY1" fmla="*/ 6524626 h 6858000"/>
              <a:gd name="connsiteX2" fmla="*/ 1440733 w 12192000"/>
              <a:gd name="connsiteY2" fmla="*/ 6524626 h 6858000"/>
              <a:gd name="connsiteX3" fmla="*/ 1440733 w 12192000"/>
              <a:gd name="connsiteY3" fmla="*/ 6179421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541382" y="6179421"/>
                </a:moveTo>
                <a:lnTo>
                  <a:pt x="541382" y="6524626"/>
                </a:lnTo>
                <a:lnTo>
                  <a:pt x="1440733" y="6524626"/>
                </a:lnTo>
                <a:lnTo>
                  <a:pt x="1440733" y="6179421"/>
                </a:lnTo>
                <a:close/>
                <a:moveTo>
                  <a:pt x="0" y="0"/>
                </a:moveTo>
                <a:lnTo>
                  <a:pt x="12192000" y="0"/>
                </a:lnTo>
                <a:lnTo>
                  <a:pt x="12192000" y="6858000"/>
                </a:lnTo>
                <a:lnTo>
                  <a:pt x="0" y="6858000"/>
                </a:lnTo>
                <a:close/>
              </a:path>
            </a:pathLst>
          </a:custGeom>
          <a:ln>
            <a:solidFill>
              <a:srgbClr val="080808"/>
            </a:solidFill>
          </a:ln>
        </p:spPr>
      </p:pic>
      <p:sp>
        <p:nvSpPr>
          <p:cNvPr id="3" name="Slide Number Placeholder 2">
            <a:extLst>
              <a:ext uri="{FF2B5EF4-FFF2-40B4-BE49-F238E27FC236}">
                <a16:creationId xmlns:a16="http://schemas.microsoft.com/office/drawing/2014/main" id="{96382B85-4D0B-38B2-F226-6D18B74F25E8}"/>
              </a:ext>
            </a:extLst>
          </p:cNvPr>
          <p:cNvSpPr>
            <a:spLocks noGrp="1"/>
          </p:cNvSpPr>
          <p:nvPr>
            <p:ph type="sldNum" sz="quarter" idx="10"/>
          </p:nvPr>
        </p:nvSpPr>
        <p:spPr/>
        <p:txBody>
          <a:bodyPr/>
          <a:lstStyle/>
          <a:p>
            <a:fld id="{ED8EE51A-7F38-4B48-8B16-251F4868D1D4}" type="slidenum">
              <a:rPr lang="en-US" smtClean="0"/>
              <a:pPr/>
              <a:t>4</a:t>
            </a:fld>
            <a:endParaRPr lang="en-US"/>
          </a:p>
        </p:txBody>
      </p:sp>
      <p:sp>
        <p:nvSpPr>
          <p:cNvPr id="6" name="Text Placeholder 3">
            <a:extLst>
              <a:ext uri="{FF2B5EF4-FFF2-40B4-BE49-F238E27FC236}">
                <a16:creationId xmlns:a16="http://schemas.microsoft.com/office/drawing/2014/main" id="{9BCF900F-72D6-EBF9-67DF-0F9AB4322FA6}"/>
              </a:ext>
            </a:extLst>
          </p:cNvPr>
          <p:cNvSpPr txBox="1">
            <a:spLocks/>
          </p:cNvSpPr>
          <p:nvPr/>
        </p:nvSpPr>
        <p:spPr>
          <a:xfrm>
            <a:off x="-8118" y="2086631"/>
            <a:ext cx="9123543" cy="970237"/>
          </a:xfrm>
          <a:prstGeom prst="rect">
            <a:avLst/>
          </a:prstGeom>
          <a:ln>
            <a:noFill/>
          </a:ln>
        </p:spPr>
        <p:txBody>
          <a:bodyPr/>
          <a:lstStyle>
            <a:defPPr>
              <a:defRPr lang="en-US"/>
            </a:defPPr>
            <a:lvl1pPr algn="ctr" defTabSz="685800">
              <a:spcBef>
                <a:spcPct val="0"/>
              </a:spcBef>
              <a:buNone/>
              <a:defRPr sz="2800" cap="none" spc="-75" baseline="0">
                <a:ln>
                  <a:noFill/>
                </a:ln>
                <a:solidFill>
                  <a:schemeClr val="bg1"/>
                </a:solidFill>
                <a:effectLst/>
                <a:latin typeface="Calibri" panose="020F0502020204030204" pitchFamily="34" charset="0"/>
                <a:ea typeface="+mj-ea"/>
                <a:cs typeface="Calibri" panose="020F0502020204030204" pitchFamily="34" charset="0"/>
              </a:defRPr>
            </a:lvl1pPr>
            <a:lvl2pPr marL="480060" indent="-171450" algn="l" defTabSz="685800" rtl="0" eaLnBrk="1" latinLnBrk="0" hangingPunct="1">
              <a:spcBef>
                <a:spcPct val="20000"/>
              </a:spcBef>
              <a:buClr>
                <a:schemeClr val="accent2"/>
              </a:buClr>
              <a:buFont typeface="Arial" pitchFamily="34" charset="0"/>
              <a:buChar char="•"/>
              <a:defRPr sz="1500" kern="1200">
                <a:solidFill>
                  <a:srgbClr val="005984"/>
                </a:solidFill>
                <a:latin typeface="+mn-lt"/>
                <a:ea typeface="+mn-ea"/>
                <a:cs typeface="+mn-cs"/>
              </a:defRPr>
            </a:lvl2pPr>
            <a:lvl3pPr marL="754380" indent="-171450" algn="l" defTabSz="685800" rtl="0" eaLnBrk="1" latinLnBrk="0" hangingPunct="1">
              <a:spcBef>
                <a:spcPct val="20000"/>
              </a:spcBef>
              <a:buClr>
                <a:schemeClr val="accent3"/>
              </a:buClr>
              <a:buFont typeface="Arial" pitchFamily="34" charset="0"/>
              <a:buChar char="•"/>
              <a:defRPr sz="1350" kern="1200" baseline="0">
                <a:solidFill>
                  <a:srgbClr val="005984"/>
                </a:solidFill>
                <a:latin typeface="+mn-lt"/>
                <a:ea typeface="+mn-ea"/>
                <a:cs typeface="+mn-cs"/>
              </a:defRPr>
            </a:lvl3pPr>
            <a:lvl4pPr marL="960120" indent="-171450" algn="l" defTabSz="685800" rtl="0" eaLnBrk="1" latinLnBrk="0" hangingPunct="1">
              <a:spcBef>
                <a:spcPct val="20000"/>
              </a:spcBef>
              <a:buClr>
                <a:schemeClr val="accent4"/>
              </a:buClr>
              <a:buFont typeface="Arial" pitchFamily="34" charset="0"/>
              <a:buChar char="•"/>
              <a:defRPr sz="1200" kern="1200">
                <a:solidFill>
                  <a:srgbClr val="005984"/>
                </a:solidFill>
                <a:latin typeface="+mn-lt"/>
                <a:ea typeface="+mn-ea"/>
                <a:cs typeface="+mn-cs"/>
              </a:defRPr>
            </a:lvl4pPr>
            <a:lvl5pPr marL="1165860" indent="-171450" algn="l" defTabSz="685800" rtl="0" eaLnBrk="1" latinLnBrk="0" hangingPunct="1">
              <a:spcBef>
                <a:spcPct val="20000"/>
              </a:spcBef>
              <a:buClr>
                <a:schemeClr val="accent5"/>
              </a:buClr>
              <a:buFont typeface="Arial" pitchFamily="34" charset="0"/>
              <a:buChar char="•"/>
              <a:defRPr sz="1050" kern="1200" baseline="0">
                <a:solidFill>
                  <a:srgbClr val="005984"/>
                </a:solidFill>
                <a:latin typeface="+mn-lt"/>
                <a:ea typeface="+mn-ea"/>
                <a:cs typeface="+mn-cs"/>
              </a:defRPr>
            </a:lvl5pPr>
            <a:lvl6pPr marL="1303020" indent="-137160" algn="l" defTabSz="685800" rtl="0" eaLnBrk="1" latinLnBrk="0" hangingPunct="1">
              <a:spcBef>
                <a:spcPct val="20000"/>
              </a:spcBef>
              <a:buClr>
                <a:schemeClr val="accent1"/>
              </a:buClr>
              <a:buFont typeface="Arial" pitchFamily="34" charset="0"/>
              <a:buChar char="•"/>
              <a:defRPr sz="1050" kern="1200" baseline="0">
                <a:solidFill>
                  <a:schemeClr val="tx1"/>
                </a:solidFill>
                <a:latin typeface="+mn-lt"/>
                <a:ea typeface="+mn-ea"/>
                <a:cs typeface="+mn-cs"/>
              </a:defRPr>
            </a:lvl6pPr>
            <a:lvl7pPr marL="1440180" indent="-137160" algn="l" defTabSz="685800" rtl="0" eaLnBrk="1" latinLnBrk="0" hangingPunct="1">
              <a:spcBef>
                <a:spcPct val="20000"/>
              </a:spcBef>
              <a:buClr>
                <a:schemeClr val="accent2"/>
              </a:buClr>
              <a:buFont typeface="Arial" pitchFamily="34" charset="0"/>
              <a:buChar char="•"/>
              <a:defRPr sz="1050" kern="1200">
                <a:solidFill>
                  <a:schemeClr val="tx1"/>
                </a:solidFill>
                <a:latin typeface="+mn-lt"/>
                <a:ea typeface="+mn-ea"/>
                <a:cs typeface="+mn-cs"/>
              </a:defRPr>
            </a:lvl7pPr>
            <a:lvl8pPr marL="1577340" indent="-137160" algn="l" defTabSz="685800" rtl="0" eaLnBrk="1" latinLnBrk="0" hangingPunct="1">
              <a:spcBef>
                <a:spcPct val="20000"/>
              </a:spcBef>
              <a:buClr>
                <a:schemeClr val="accent3"/>
              </a:buClr>
              <a:buFont typeface="Arial" pitchFamily="34" charset="0"/>
              <a:buChar char="•"/>
              <a:defRPr sz="1050" kern="1200">
                <a:solidFill>
                  <a:schemeClr val="tx1"/>
                </a:solidFill>
                <a:latin typeface="+mn-lt"/>
                <a:ea typeface="+mn-ea"/>
                <a:cs typeface="+mn-cs"/>
              </a:defRPr>
            </a:lvl8pPr>
            <a:lvl9pPr marL="1714500" indent="-137160" algn="l" defTabSz="685800" rtl="0" eaLnBrk="1" latinLnBrk="0" hangingPunct="1">
              <a:spcBef>
                <a:spcPct val="20000"/>
              </a:spcBef>
              <a:buClr>
                <a:schemeClr val="accent4"/>
              </a:buClr>
              <a:buFont typeface="Arial" pitchFamily="34" charset="0"/>
              <a:buChar char="•"/>
              <a:defRPr sz="1050" kern="1200">
                <a:solidFill>
                  <a:schemeClr val="tx1"/>
                </a:solidFill>
                <a:latin typeface="+mn-lt"/>
                <a:ea typeface="+mn-ea"/>
                <a:cs typeface="+mn-cs"/>
              </a:defRPr>
            </a:lvl9pPr>
          </a:lstStyle>
          <a:p>
            <a:r>
              <a:rPr lang="en-US"/>
              <a:t>“What will happen when we study what is </a:t>
            </a:r>
            <a:r>
              <a:rPr lang="en-US" b="1" i="1"/>
              <a:t>right</a:t>
            </a:r>
            <a:r>
              <a:rPr lang="en-US"/>
              <a:t> with people rather than fixating on what is </a:t>
            </a:r>
            <a:r>
              <a:rPr lang="en-US" b="1" i="1"/>
              <a:t>wrong</a:t>
            </a:r>
            <a:r>
              <a:rPr lang="en-US"/>
              <a:t> with them?” </a:t>
            </a:r>
          </a:p>
        </p:txBody>
      </p:sp>
      <p:sp>
        <p:nvSpPr>
          <p:cNvPr id="7" name="TextBox 6">
            <a:extLst>
              <a:ext uri="{FF2B5EF4-FFF2-40B4-BE49-F238E27FC236}">
                <a16:creationId xmlns:a16="http://schemas.microsoft.com/office/drawing/2014/main" id="{DB11CBC8-0B8A-E3D6-38EF-663DA1D2BC7B}"/>
              </a:ext>
            </a:extLst>
          </p:cNvPr>
          <p:cNvSpPr txBox="1"/>
          <p:nvPr/>
        </p:nvSpPr>
        <p:spPr>
          <a:xfrm>
            <a:off x="4267200" y="3333750"/>
            <a:ext cx="4419600" cy="892552"/>
          </a:xfrm>
          <a:prstGeom prst="rect">
            <a:avLst/>
          </a:prstGeom>
          <a:noFill/>
        </p:spPr>
        <p:txBody>
          <a:bodyPr wrap="square" rtlCol="0">
            <a:spAutoFit/>
          </a:bodyPr>
          <a:lstStyle/>
          <a:p>
            <a:pPr algn="r"/>
            <a:r>
              <a:rPr lang="en-US" sz="2400" b="1">
                <a:solidFill>
                  <a:schemeClr val="bg1"/>
                </a:solidFill>
                <a:latin typeface="Calibri" panose="020F0502020204030204" pitchFamily="34" charset="0"/>
                <a:cs typeface="Calibri" panose="020F0502020204030204" pitchFamily="34" charset="0"/>
              </a:rPr>
              <a:t>- Donald O. Clifton, Ph.D. </a:t>
            </a:r>
          </a:p>
          <a:p>
            <a:pPr algn="r"/>
            <a:r>
              <a:rPr lang="en-US" sz="1400" i="1">
                <a:solidFill>
                  <a:schemeClr val="bg1"/>
                </a:solidFill>
                <a:latin typeface="Calibri" panose="020F0502020204030204" pitchFamily="34" charset="0"/>
                <a:cs typeface="Calibri" panose="020F0502020204030204" pitchFamily="34" charset="0"/>
              </a:rPr>
              <a:t>Psychologist &amp; Business Executive</a:t>
            </a:r>
          </a:p>
          <a:p>
            <a:pPr algn="r"/>
            <a:r>
              <a:rPr lang="en-US" sz="1400" i="1">
                <a:solidFill>
                  <a:schemeClr val="bg1"/>
                </a:solidFill>
                <a:latin typeface="Calibri" panose="020F0502020204030204" pitchFamily="34" charset="0"/>
                <a:cs typeface="Calibri" panose="020F0502020204030204" pitchFamily="34" charset="0"/>
              </a:rPr>
              <a:t>(1924-2003)</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E25B5C1F-EF59-8AB9-222D-EEB34C570EFB}"/>
                  </a:ext>
                </a:extLst>
              </p14:cNvPr>
              <p14:cNvContentPartPr/>
              <p14:nvPr/>
            </p14:nvContentPartPr>
            <p14:xfrm rot="8343596">
              <a:off x="5799564" y="3104741"/>
              <a:ext cx="2865098" cy="2490497"/>
            </p14:xfrm>
          </p:contentPart>
        </mc:Choice>
        <mc:Fallback xmlns="">
          <p:pic>
            <p:nvPicPr>
              <p:cNvPr id="8" name="Ink 7">
                <a:extLst>
                  <a:ext uri="{FF2B5EF4-FFF2-40B4-BE49-F238E27FC236}">
                    <a16:creationId xmlns:a16="http://schemas.microsoft.com/office/drawing/2014/main" id="{E25B5C1F-EF59-8AB9-222D-EEB34C570EFB}"/>
                  </a:ext>
                </a:extLst>
              </p:cNvPr>
              <p:cNvPicPr/>
              <p:nvPr/>
            </p:nvPicPr>
            <p:blipFill>
              <a:blip r:embed="rId5"/>
              <a:stretch>
                <a:fillRect/>
              </a:stretch>
            </p:blipFill>
            <p:spPr>
              <a:xfrm rot="8343596">
                <a:off x="5786963" y="3092141"/>
                <a:ext cx="2890300" cy="2515697"/>
              </a:xfrm>
              <a:prstGeom prst="rect">
                <a:avLst/>
              </a:prstGeom>
            </p:spPr>
          </p:pic>
        </mc:Fallback>
      </mc:AlternateContent>
    </p:spTree>
    <p:extLst>
      <p:ext uri="{BB962C8B-B14F-4D97-AF65-F5344CB8AC3E}">
        <p14:creationId xmlns:p14="http://schemas.microsoft.com/office/powerpoint/2010/main" val="28834908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F60A1-9094-49B3-FE12-51583BF4092E}"/>
              </a:ext>
            </a:extLst>
          </p:cNvPr>
          <p:cNvSpPr>
            <a:spLocks noGrp="1"/>
          </p:cNvSpPr>
          <p:nvPr>
            <p:ph type="title"/>
          </p:nvPr>
        </p:nvSpPr>
        <p:spPr/>
        <p:txBody>
          <a:bodyPr/>
          <a:lstStyle/>
          <a:p>
            <a:pPr algn="ctr"/>
            <a:r>
              <a:rPr lang="en-US"/>
              <a:t>STRENGTHS AS A STRATEGY</a:t>
            </a:r>
          </a:p>
        </p:txBody>
      </p:sp>
      <p:sp>
        <p:nvSpPr>
          <p:cNvPr id="3" name="Slide Number Placeholder 2">
            <a:extLst>
              <a:ext uri="{FF2B5EF4-FFF2-40B4-BE49-F238E27FC236}">
                <a16:creationId xmlns:a16="http://schemas.microsoft.com/office/drawing/2014/main" id="{32222A51-70EB-AFDF-052A-614C8D2D0BA0}"/>
              </a:ext>
            </a:extLst>
          </p:cNvPr>
          <p:cNvSpPr>
            <a:spLocks noGrp="1"/>
          </p:cNvSpPr>
          <p:nvPr>
            <p:ph type="sldNum" sz="quarter" idx="4"/>
          </p:nvPr>
        </p:nvSpPr>
        <p:spPr/>
        <p:txBody>
          <a:bodyPr/>
          <a:lstStyle/>
          <a:p>
            <a:fld id="{891C554B-0DB2-8C43-9B67-3B0F5D3AA45D}" type="slidenum">
              <a:rPr lang="en-US" smtClean="0"/>
              <a:pPr/>
              <a:t>40</a:t>
            </a:fld>
            <a:endParaRPr lang="en-US"/>
          </a:p>
        </p:txBody>
      </p:sp>
      <p:sp>
        <p:nvSpPr>
          <p:cNvPr id="7" name="Text Placeholder 19">
            <a:extLst>
              <a:ext uri="{FF2B5EF4-FFF2-40B4-BE49-F238E27FC236}">
                <a16:creationId xmlns:a16="http://schemas.microsoft.com/office/drawing/2014/main" id="{F71AE8FF-B1B4-BF00-892E-70D21CE07621}"/>
              </a:ext>
            </a:extLst>
          </p:cNvPr>
          <p:cNvSpPr txBox="1">
            <a:spLocks/>
          </p:cNvSpPr>
          <p:nvPr/>
        </p:nvSpPr>
        <p:spPr>
          <a:xfrm>
            <a:off x="143159" y="1032348"/>
            <a:ext cx="8857682" cy="513415"/>
          </a:xfrm>
          <a:prstGeom prst="rect">
            <a:avLst/>
          </a:prstGeom>
        </p:spPr>
        <p:txBody>
          <a:bodyPr vert="horz" lIns="91440" tIns="45720" rIns="91440" bIns="45720" rtlCol="0" anchor="t">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400">
              <a:buNone/>
            </a:pPr>
            <a:r>
              <a:rPr lang="en-US" sz="1800">
                <a:solidFill>
                  <a:srgbClr val="0A0A0A"/>
                </a:solidFill>
              </a:rPr>
              <a:t>People who focus on using their strengths are…</a:t>
            </a:r>
          </a:p>
        </p:txBody>
      </p:sp>
      <p:grpSp>
        <p:nvGrpSpPr>
          <p:cNvPr id="5" name="Group 4">
            <a:extLst>
              <a:ext uri="{FF2B5EF4-FFF2-40B4-BE49-F238E27FC236}">
                <a16:creationId xmlns:a16="http://schemas.microsoft.com/office/drawing/2014/main" id="{6A7C1FD4-018E-26C6-CB23-ACB1602D8904}"/>
              </a:ext>
            </a:extLst>
          </p:cNvPr>
          <p:cNvGrpSpPr/>
          <p:nvPr/>
        </p:nvGrpSpPr>
        <p:grpSpPr>
          <a:xfrm>
            <a:off x="503595" y="1725882"/>
            <a:ext cx="1630906" cy="1539870"/>
            <a:chOff x="265470" y="1673895"/>
            <a:chExt cx="1630906" cy="1539870"/>
          </a:xfrm>
        </p:grpSpPr>
        <p:sp>
          <p:nvSpPr>
            <p:cNvPr id="6" name="TextBox 5">
              <a:extLst>
                <a:ext uri="{FF2B5EF4-FFF2-40B4-BE49-F238E27FC236}">
                  <a16:creationId xmlns:a16="http://schemas.microsoft.com/office/drawing/2014/main" id="{738985FA-80D9-5120-AC33-07641C5585AE}"/>
                </a:ext>
              </a:extLst>
            </p:cNvPr>
            <p:cNvSpPr txBox="1"/>
            <p:nvPr/>
          </p:nvSpPr>
          <p:spPr>
            <a:xfrm>
              <a:off x="308460" y="1673895"/>
              <a:ext cx="1544926" cy="707886"/>
            </a:xfrm>
            <a:prstGeom prst="rect">
              <a:avLst/>
            </a:prstGeom>
            <a:noFill/>
          </p:spPr>
          <p:txBody>
            <a:bodyPr wrap="square" rtlCol="0">
              <a:spAutoFit/>
            </a:bodyPr>
            <a:lstStyle/>
            <a:p>
              <a:pPr algn="ctr"/>
              <a:r>
                <a:rPr lang="en-US" sz="4000">
                  <a:latin typeface="Oswald SemiBold" panose="00000700000000000000" pitchFamily="2" charset="0"/>
                </a:rPr>
                <a:t>6x</a:t>
              </a:r>
            </a:p>
          </p:txBody>
        </p:sp>
        <p:sp>
          <p:nvSpPr>
            <p:cNvPr id="21" name="TextBox 20">
              <a:extLst>
                <a:ext uri="{FF2B5EF4-FFF2-40B4-BE49-F238E27FC236}">
                  <a16:creationId xmlns:a16="http://schemas.microsoft.com/office/drawing/2014/main" id="{9C4E4798-98E0-27D3-75DE-1EA04F3916E8}"/>
                </a:ext>
              </a:extLst>
            </p:cNvPr>
            <p:cNvSpPr txBox="1"/>
            <p:nvPr/>
          </p:nvSpPr>
          <p:spPr>
            <a:xfrm>
              <a:off x="265470" y="2290435"/>
              <a:ext cx="1630906" cy="923330"/>
            </a:xfrm>
            <a:prstGeom prst="rect">
              <a:avLst/>
            </a:prstGeom>
            <a:noFill/>
          </p:spPr>
          <p:txBody>
            <a:bodyPr wrap="square">
              <a:spAutoFit/>
            </a:bodyPr>
            <a:lstStyle/>
            <a:p>
              <a:pPr algn="ctr"/>
              <a:r>
                <a:rPr lang="en-US" sz="1800">
                  <a:solidFill>
                    <a:prstClr val="black"/>
                  </a:solidFill>
                  <a:latin typeface="Calibri" panose="020F0502020204030204" pitchFamily="34" charset="0"/>
                  <a:cs typeface="Calibri" panose="020F0502020204030204" pitchFamily="34" charset="0"/>
                </a:rPr>
                <a:t>as likely to be </a:t>
              </a:r>
              <a:r>
                <a:rPr lang="en-US" sz="1800" b="1">
                  <a:solidFill>
                    <a:srgbClr val="92D050"/>
                  </a:solidFill>
                  <a:latin typeface="Calibri" panose="020F0502020204030204" pitchFamily="34" charset="0"/>
                  <a:cs typeface="Calibri" panose="020F0502020204030204" pitchFamily="34" charset="0"/>
                </a:rPr>
                <a:t>successful in their jobs</a:t>
              </a:r>
              <a:endParaRPr lang="en-US" b="1">
                <a:solidFill>
                  <a:srgbClr val="92D050"/>
                </a:solidFill>
              </a:endParaRPr>
            </a:p>
          </p:txBody>
        </p:sp>
      </p:grpSp>
      <p:grpSp>
        <p:nvGrpSpPr>
          <p:cNvPr id="4" name="Group 3">
            <a:extLst>
              <a:ext uri="{FF2B5EF4-FFF2-40B4-BE49-F238E27FC236}">
                <a16:creationId xmlns:a16="http://schemas.microsoft.com/office/drawing/2014/main" id="{5AFFB02A-7F4F-C6C4-AF8E-332C22839B47}"/>
              </a:ext>
            </a:extLst>
          </p:cNvPr>
          <p:cNvGrpSpPr/>
          <p:nvPr/>
        </p:nvGrpSpPr>
        <p:grpSpPr>
          <a:xfrm>
            <a:off x="2752503" y="1740696"/>
            <a:ext cx="1630906" cy="2093868"/>
            <a:chOff x="2371565" y="1682380"/>
            <a:chExt cx="1630906" cy="2093868"/>
          </a:xfrm>
        </p:grpSpPr>
        <p:sp>
          <p:nvSpPr>
            <p:cNvPr id="22" name="TextBox 21">
              <a:extLst>
                <a:ext uri="{FF2B5EF4-FFF2-40B4-BE49-F238E27FC236}">
                  <a16:creationId xmlns:a16="http://schemas.microsoft.com/office/drawing/2014/main" id="{B025333E-74BA-83F8-FAD2-B8A67A5E2617}"/>
                </a:ext>
              </a:extLst>
            </p:cNvPr>
            <p:cNvSpPr txBox="1"/>
            <p:nvPr/>
          </p:nvSpPr>
          <p:spPr>
            <a:xfrm>
              <a:off x="2414555" y="1682380"/>
              <a:ext cx="1544926" cy="707886"/>
            </a:xfrm>
            <a:prstGeom prst="rect">
              <a:avLst/>
            </a:prstGeom>
            <a:noFill/>
          </p:spPr>
          <p:txBody>
            <a:bodyPr wrap="square" rtlCol="0">
              <a:spAutoFit/>
            </a:bodyPr>
            <a:lstStyle/>
            <a:p>
              <a:pPr algn="ctr"/>
              <a:r>
                <a:rPr lang="en-US" sz="4000">
                  <a:latin typeface="Oswald SemiBold" panose="00000700000000000000" pitchFamily="2" charset="0"/>
                </a:rPr>
                <a:t>6x</a:t>
              </a:r>
            </a:p>
          </p:txBody>
        </p:sp>
        <p:sp>
          <p:nvSpPr>
            <p:cNvPr id="23" name="TextBox 22">
              <a:extLst>
                <a:ext uri="{FF2B5EF4-FFF2-40B4-BE49-F238E27FC236}">
                  <a16:creationId xmlns:a16="http://schemas.microsoft.com/office/drawing/2014/main" id="{C87078CF-39A3-8A05-498C-EB27BD8B2E83}"/>
                </a:ext>
              </a:extLst>
            </p:cNvPr>
            <p:cNvSpPr txBox="1"/>
            <p:nvPr/>
          </p:nvSpPr>
          <p:spPr>
            <a:xfrm>
              <a:off x="2371565" y="2298920"/>
              <a:ext cx="1630906" cy="1477328"/>
            </a:xfrm>
            <a:prstGeom prst="rect">
              <a:avLst/>
            </a:prstGeom>
            <a:noFill/>
          </p:spPr>
          <p:txBody>
            <a:bodyPr wrap="square">
              <a:spAutoFit/>
            </a:bodyPr>
            <a:lstStyle/>
            <a:p>
              <a:pPr algn="ctr"/>
              <a:r>
                <a:rPr lang="en-US" sz="1800">
                  <a:solidFill>
                    <a:prstClr val="black"/>
                  </a:solidFill>
                  <a:latin typeface="Calibri" panose="020F0502020204030204" pitchFamily="34" charset="0"/>
                  <a:cs typeface="Calibri" panose="020F0502020204030204" pitchFamily="34" charset="0"/>
                </a:rPr>
                <a:t>as likely to agree that </a:t>
              </a:r>
              <a:r>
                <a:rPr lang="en-US" sz="1800" b="1">
                  <a:solidFill>
                    <a:srgbClr val="92D050"/>
                  </a:solidFill>
                  <a:latin typeface="Calibri" panose="020F0502020204030204" pitchFamily="34" charset="0"/>
                  <a:cs typeface="Calibri" panose="020F0502020204030204" pitchFamily="34" charset="0"/>
                </a:rPr>
                <a:t>they can do what they do best every day</a:t>
              </a:r>
              <a:endParaRPr lang="en-US" b="1">
                <a:solidFill>
                  <a:srgbClr val="92D050"/>
                </a:solidFill>
              </a:endParaRPr>
            </a:p>
          </p:txBody>
        </p:sp>
      </p:grpSp>
      <p:grpSp>
        <p:nvGrpSpPr>
          <p:cNvPr id="8" name="Group 7">
            <a:extLst>
              <a:ext uri="{FF2B5EF4-FFF2-40B4-BE49-F238E27FC236}">
                <a16:creationId xmlns:a16="http://schemas.microsoft.com/office/drawing/2014/main" id="{740DCD14-1024-E6EB-4F01-DCCAEFCEB37B}"/>
              </a:ext>
            </a:extLst>
          </p:cNvPr>
          <p:cNvGrpSpPr/>
          <p:nvPr/>
        </p:nvGrpSpPr>
        <p:grpSpPr>
          <a:xfrm>
            <a:off x="5001411" y="1724922"/>
            <a:ext cx="1630906" cy="1816869"/>
            <a:chOff x="4774025" y="1672935"/>
            <a:chExt cx="1630906" cy="1816869"/>
          </a:xfrm>
        </p:grpSpPr>
        <p:sp>
          <p:nvSpPr>
            <p:cNvPr id="24" name="TextBox 23">
              <a:extLst>
                <a:ext uri="{FF2B5EF4-FFF2-40B4-BE49-F238E27FC236}">
                  <a16:creationId xmlns:a16="http://schemas.microsoft.com/office/drawing/2014/main" id="{A87A9B2A-04D4-EF2F-49D7-7B66B5B55D9E}"/>
                </a:ext>
              </a:extLst>
            </p:cNvPr>
            <p:cNvSpPr txBox="1"/>
            <p:nvPr/>
          </p:nvSpPr>
          <p:spPr>
            <a:xfrm>
              <a:off x="4817015" y="1672935"/>
              <a:ext cx="1544926" cy="707886"/>
            </a:xfrm>
            <a:prstGeom prst="rect">
              <a:avLst/>
            </a:prstGeom>
            <a:noFill/>
          </p:spPr>
          <p:txBody>
            <a:bodyPr wrap="square" rtlCol="0">
              <a:spAutoFit/>
            </a:bodyPr>
            <a:lstStyle/>
            <a:p>
              <a:pPr algn="ctr"/>
              <a:r>
                <a:rPr lang="en-US" sz="4000">
                  <a:latin typeface="Oswald SemiBold" panose="00000700000000000000" pitchFamily="2" charset="0"/>
                </a:rPr>
                <a:t>3x</a:t>
              </a:r>
            </a:p>
          </p:txBody>
        </p:sp>
        <p:sp>
          <p:nvSpPr>
            <p:cNvPr id="25" name="TextBox 24">
              <a:extLst>
                <a:ext uri="{FF2B5EF4-FFF2-40B4-BE49-F238E27FC236}">
                  <a16:creationId xmlns:a16="http://schemas.microsoft.com/office/drawing/2014/main" id="{634FA677-C472-26CB-D72E-FD77091ADB1B}"/>
                </a:ext>
              </a:extLst>
            </p:cNvPr>
            <p:cNvSpPr txBox="1"/>
            <p:nvPr/>
          </p:nvSpPr>
          <p:spPr>
            <a:xfrm>
              <a:off x="4774025" y="2289475"/>
              <a:ext cx="1630906" cy="1200329"/>
            </a:xfrm>
            <a:prstGeom prst="rect">
              <a:avLst/>
            </a:prstGeom>
            <a:noFill/>
          </p:spPr>
          <p:txBody>
            <a:bodyPr wrap="square">
              <a:spAutoFit/>
            </a:bodyPr>
            <a:lstStyle/>
            <a:p>
              <a:pPr algn="ctr"/>
              <a:r>
                <a:rPr lang="en-US" sz="1800">
                  <a:solidFill>
                    <a:prstClr val="black"/>
                  </a:solidFill>
                  <a:latin typeface="Calibri" panose="020F0502020204030204" pitchFamily="34" charset="0"/>
                  <a:cs typeface="Calibri" panose="020F0502020204030204" pitchFamily="34" charset="0"/>
                </a:rPr>
                <a:t>as likely to report having an </a:t>
              </a:r>
              <a:r>
                <a:rPr lang="en-US" sz="1800" b="1">
                  <a:solidFill>
                    <a:srgbClr val="92D050"/>
                  </a:solidFill>
                  <a:latin typeface="Calibri" panose="020F0502020204030204" pitchFamily="34" charset="0"/>
                  <a:cs typeface="Calibri" panose="020F0502020204030204" pitchFamily="34" charset="0"/>
                </a:rPr>
                <a:t>excellent quality of life</a:t>
              </a:r>
              <a:endParaRPr lang="en-US" b="1">
                <a:solidFill>
                  <a:srgbClr val="92D050"/>
                </a:solidFill>
              </a:endParaRPr>
            </a:p>
          </p:txBody>
        </p:sp>
      </p:grpSp>
      <p:grpSp>
        <p:nvGrpSpPr>
          <p:cNvPr id="9" name="Group 8">
            <a:extLst>
              <a:ext uri="{FF2B5EF4-FFF2-40B4-BE49-F238E27FC236}">
                <a16:creationId xmlns:a16="http://schemas.microsoft.com/office/drawing/2014/main" id="{56F46C03-B3AE-10C2-0053-34F5E5D9A0EC}"/>
              </a:ext>
            </a:extLst>
          </p:cNvPr>
          <p:cNvGrpSpPr/>
          <p:nvPr/>
        </p:nvGrpSpPr>
        <p:grpSpPr>
          <a:xfrm>
            <a:off x="7088393" y="1740696"/>
            <a:ext cx="1630906" cy="1262871"/>
            <a:chOff x="7012193" y="1682380"/>
            <a:chExt cx="1630906" cy="1262871"/>
          </a:xfrm>
        </p:grpSpPr>
        <p:sp>
          <p:nvSpPr>
            <p:cNvPr id="26" name="TextBox 25">
              <a:extLst>
                <a:ext uri="{FF2B5EF4-FFF2-40B4-BE49-F238E27FC236}">
                  <a16:creationId xmlns:a16="http://schemas.microsoft.com/office/drawing/2014/main" id="{F5082B89-B2C4-7584-6A7D-67FD3098CF87}"/>
                </a:ext>
              </a:extLst>
            </p:cNvPr>
            <p:cNvSpPr txBox="1"/>
            <p:nvPr/>
          </p:nvSpPr>
          <p:spPr>
            <a:xfrm>
              <a:off x="7055183" y="1682380"/>
              <a:ext cx="1544926" cy="707886"/>
            </a:xfrm>
            <a:prstGeom prst="rect">
              <a:avLst/>
            </a:prstGeom>
            <a:noFill/>
          </p:spPr>
          <p:txBody>
            <a:bodyPr wrap="square" rtlCol="0">
              <a:spAutoFit/>
            </a:bodyPr>
            <a:lstStyle/>
            <a:p>
              <a:pPr algn="ctr"/>
              <a:r>
                <a:rPr lang="en-US" sz="4000">
                  <a:latin typeface="Oswald SemiBold" panose="00000700000000000000" pitchFamily="2" charset="0"/>
                </a:rPr>
                <a:t>12%</a:t>
              </a:r>
            </a:p>
          </p:txBody>
        </p:sp>
        <p:sp>
          <p:nvSpPr>
            <p:cNvPr id="27" name="TextBox 26">
              <a:extLst>
                <a:ext uri="{FF2B5EF4-FFF2-40B4-BE49-F238E27FC236}">
                  <a16:creationId xmlns:a16="http://schemas.microsoft.com/office/drawing/2014/main" id="{0443FDE5-F0BB-19A7-DC8D-5511D5947A23}"/>
                </a:ext>
              </a:extLst>
            </p:cNvPr>
            <p:cNvSpPr txBox="1"/>
            <p:nvPr/>
          </p:nvSpPr>
          <p:spPr>
            <a:xfrm>
              <a:off x="7012193" y="2298920"/>
              <a:ext cx="1630906" cy="646331"/>
            </a:xfrm>
            <a:prstGeom prst="rect">
              <a:avLst/>
            </a:prstGeom>
            <a:noFill/>
          </p:spPr>
          <p:txBody>
            <a:bodyPr wrap="square">
              <a:spAutoFit/>
            </a:bodyPr>
            <a:lstStyle/>
            <a:p>
              <a:pPr algn="ctr"/>
              <a:r>
                <a:rPr lang="en-US" sz="1800" b="1">
                  <a:solidFill>
                    <a:srgbClr val="92D050"/>
                  </a:solidFill>
                  <a:latin typeface="Calibri" panose="020F0502020204030204" pitchFamily="34" charset="0"/>
                  <a:cs typeface="Calibri" panose="020F0502020204030204" pitchFamily="34" charset="0"/>
                </a:rPr>
                <a:t>more productive</a:t>
              </a:r>
              <a:endParaRPr lang="en-US" b="1">
                <a:solidFill>
                  <a:srgbClr val="92D050"/>
                </a:solidFill>
              </a:endParaRPr>
            </a:p>
          </p:txBody>
        </p:sp>
      </p:grpSp>
      <p:sp>
        <p:nvSpPr>
          <p:cNvPr id="11" name="TextBox 10">
            <a:extLst>
              <a:ext uri="{FF2B5EF4-FFF2-40B4-BE49-F238E27FC236}">
                <a16:creationId xmlns:a16="http://schemas.microsoft.com/office/drawing/2014/main" id="{03AA3E09-39E0-72B7-9F58-583156539F50}"/>
              </a:ext>
            </a:extLst>
          </p:cNvPr>
          <p:cNvSpPr txBox="1"/>
          <p:nvPr/>
        </p:nvSpPr>
        <p:spPr>
          <a:xfrm>
            <a:off x="4828475" y="4551784"/>
            <a:ext cx="3771899" cy="246221"/>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pPr lvl="0" algn="r">
              <a:buFont typeface="Arial" panose="020B0604020202020204" pitchFamily="34" charset="0"/>
              <a:buNone/>
            </a:pPr>
            <a:r>
              <a:rPr lang="en-US" sz="1000" i="1">
                <a:solidFill>
                  <a:schemeClr val="bg1">
                    <a:lumMod val="50000"/>
                  </a:schemeClr>
                </a:solidFill>
              </a:rPr>
              <a:t>Source: </a:t>
            </a:r>
            <a:r>
              <a:rPr lang="en-US" sz="1000" i="1" err="1">
                <a:solidFill>
                  <a:schemeClr val="bg1">
                    <a:lumMod val="50000"/>
                  </a:schemeClr>
                </a:solidFill>
              </a:rPr>
              <a:t>CliftonStrengths</a:t>
            </a:r>
            <a:r>
              <a:rPr lang="en-US" sz="1000" i="1">
                <a:solidFill>
                  <a:schemeClr val="bg1">
                    <a:lumMod val="50000"/>
                  </a:schemeClr>
                </a:solidFill>
              </a:rPr>
              <a:t>, Gallup.com</a:t>
            </a:r>
          </a:p>
        </p:txBody>
      </p:sp>
    </p:spTree>
    <p:extLst>
      <p:ext uri="{BB962C8B-B14F-4D97-AF65-F5344CB8AC3E}">
        <p14:creationId xmlns:p14="http://schemas.microsoft.com/office/powerpoint/2010/main" val="3664307788"/>
      </p:ext>
    </p:extLst>
  </p:cSld>
  <p:clrMapOvr>
    <a:masterClrMapping/>
  </p:clrMapOvr>
  <p:extLst>
    <p:ext uri="{6950BFC3-D8DA-4A85-94F7-54DA5524770B}">
      <p188:commentRel xmlns:p188="http://schemas.microsoft.com/office/powerpoint/2018/8/main" r:id="rId3"/>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86CBE5B-DD16-4A76-E26B-3DA95BA2528C}"/>
              </a:ext>
            </a:extLst>
          </p:cNvPr>
          <p:cNvSpPr>
            <a:spLocks noGrp="1"/>
          </p:cNvSpPr>
          <p:nvPr>
            <p:ph type="sldNum" sz="quarter" idx="4"/>
          </p:nvPr>
        </p:nvSpPr>
        <p:spPr/>
        <p:txBody>
          <a:bodyPr/>
          <a:lstStyle/>
          <a:p>
            <a:fld id="{891C554B-0DB2-8C43-9B67-3B0F5D3AA45D}" type="slidenum">
              <a:rPr lang="en-US" smtClean="0"/>
              <a:pPr/>
              <a:t>41</a:t>
            </a:fld>
            <a:endParaRPr lang="en-US"/>
          </a:p>
        </p:txBody>
      </p:sp>
      <p:sp>
        <p:nvSpPr>
          <p:cNvPr id="4" name="Slide Number Placeholder 2">
            <a:extLst>
              <a:ext uri="{FF2B5EF4-FFF2-40B4-BE49-F238E27FC236}">
                <a16:creationId xmlns:a16="http://schemas.microsoft.com/office/drawing/2014/main" id="{3D7A0DFA-915D-DEB7-E4AE-630ECF584A38}"/>
              </a:ext>
            </a:extLst>
          </p:cNvPr>
          <p:cNvSpPr txBox="1">
            <a:spLocks/>
          </p:cNvSpPr>
          <p:nvPr/>
        </p:nvSpPr>
        <p:spPr>
          <a:xfrm>
            <a:off x="8839200" y="4857750"/>
            <a:ext cx="304800" cy="285749"/>
          </a:xfrm>
          <a:prstGeom prst="rect">
            <a:avLst/>
          </a:prstGeom>
        </p:spPr>
        <p:txBody>
          <a:bodyPr vert="horz" lIns="91440" tIns="45720" rIns="91440" bIns="45720" rtlCol="0" anchor="ctr"/>
          <a:lstStyle>
            <a:defPPr>
              <a:defRPr lang="en-US"/>
            </a:defPPr>
            <a:lvl1pPr marL="0" algn="ctr" defTabSz="914400" rtl="0" eaLnBrk="1" latinLnBrk="0" hangingPunct="1">
              <a:defRPr sz="675" kern="12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91C554B-0DB2-8C43-9B67-3B0F5D3AA45D}" type="slidenum">
              <a:rPr lang="en-US" smtClean="0"/>
              <a:pPr/>
              <a:t>41</a:t>
            </a:fld>
            <a:endParaRPr lang="en-US"/>
          </a:p>
        </p:txBody>
      </p:sp>
      <p:sp>
        <p:nvSpPr>
          <p:cNvPr id="5" name="TextBox 4">
            <a:extLst>
              <a:ext uri="{FF2B5EF4-FFF2-40B4-BE49-F238E27FC236}">
                <a16:creationId xmlns:a16="http://schemas.microsoft.com/office/drawing/2014/main" id="{6203BF43-F501-FAAA-3075-864D1757DE5F}"/>
              </a:ext>
            </a:extLst>
          </p:cNvPr>
          <p:cNvSpPr txBox="1"/>
          <p:nvPr/>
        </p:nvSpPr>
        <p:spPr>
          <a:xfrm>
            <a:off x="1143001" y="1417243"/>
            <a:ext cx="1143000" cy="461665"/>
          </a:xfrm>
          <a:prstGeom prst="rect">
            <a:avLst/>
          </a:prstGeom>
          <a:noFill/>
        </p:spPr>
        <p:txBody>
          <a:bodyPr wrap="square" rtlCol="0">
            <a:spAutoFit/>
          </a:bodyPr>
          <a:lstStyle/>
          <a:p>
            <a:r>
              <a:rPr lang="en-US" sz="2400">
                <a:solidFill>
                  <a:schemeClr val="bg1"/>
                </a:solidFill>
                <a:latin typeface="Oswald Heavy" panose="02000903000000000000" pitchFamily="2" charset="0"/>
              </a:rPr>
              <a:t>INVEST</a:t>
            </a:r>
          </a:p>
        </p:txBody>
      </p:sp>
      <p:sp>
        <p:nvSpPr>
          <p:cNvPr id="6" name="TextBox 5">
            <a:extLst>
              <a:ext uri="{FF2B5EF4-FFF2-40B4-BE49-F238E27FC236}">
                <a16:creationId xmlns:a16="http://schemas.microsoft.com/office/drawing/2014/main" id="{A074DA1C-929F-B3E1-5A86-F65C0390F37B}"/>
              </a:ext>
            </a:extLst>
          </p:cNvPr>
          <p:cNvSpPr txBox="1"/>
          <p:nvPr/>
        </p:nvSpPr>
        <p:spPr>
          <a:xfrm>
            <a:off x="251792" y="2638266"/>
            <a:ext cx="2796207" cy="1169551"/>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600">
                <a:solidFill>
                  <a:schemeClr val="bg1"/>
                </a:solidFill>
                <a:latin typeface="Calibri" panose="020F0502020204030204" pitchFamily="34" charset="0"/>
                <a:cs typeface="Calibri" panose="020F0502020204030204" pitchFamily="34" charset="0"/>
              </a:rPr>
              <a:t>Acquire the language</a:t>
            </a:r>
          </a:p>
          <a:p>
            <a:pPr marL="285750" indent="-285750">
              <a:spcBef>
                <a:spcPts val="600"/>
              </a:spcBef>
              <a:spcAft>
                <a:spcPts val="600"/>
              </a:spcAft>
              <a:buFont typeface="Arial" panose="020B0604020202020204" pitchFamily="34" charset="0"/>
              <a:buChar char="•"/>
            </a:pPr>
            <a:r>
              <a:rPr lang="en-US" sz="1600">
                <a:solidFill>
                  <a:schemeClr val="bg1"/>
                </a:solidFill>
                <a:latin typeface="Calibri" panose="020F0502020204030204" pitchFamily="34" charset="0"/>
                <a:cs typeface="Calibri" panose="020F0502020204030204" pitchFamily="34" charset="0"/>
              </a:rPr>
              <a:t>Learn to look</a:t>
            </a:r>
          </a:p>
          <a:p>
            <a:pPr marL="285750" indent="-285750">
              <a:spcBef>
                <a:spcPts val="600"/>
              </a:spcBef>
              <a:spcAft>
                <a:spcPts val="600"/>
              </a:spcAft>
              <a:buFont typeface="Arial" panose="020B0604020202020204" pitchFamily="34" charset="0"/>
              <a:buChar char="•"/>
            </a:pPr>
            <a:r>
              <a:rPr lang="en-US" sz="1600">
                <a:solidFill>
                  <a:schemeClr val="bg1"/>
                </a:solidFill>
                <a:latin typeface="Calibri" panose="020F0502020204030204" pitchFamily="34" charset="0"/>
                <a:cs typeface="Calibri" panose="020F0502020204030204" pitchFamily="34" charset="0"/>
              </a:rPr>
              <a:t>Build talent into strength</a:t>
            </a:r>
          </a:p>
        </p:txBody>
      </p:sp>
      <p:sp>
        <p:nvSpPr>
          <p:cNvPr id="7" name="Rectangle 6">
            <a:extLst>
              <a:ext uri="{FF2B5EF4-FFF2-40B4-BE49-F238E27FC236}">
                <a16:creationId xmlns:a16="http://schemas.microsoft.com/office/drawing/2014/main" id="{93EC60DF-54D8-0040-5EF0-BC0612B37289}"/>
              </a:ext>
            </a:extLst>
          </p:cNvPr>
          <p:cNvSpPr/>
          <p:nvPr/>
        </p:nvSpPr>
        <p:spPr>
          <a:xfrm>
            <a:off x="-25506" y="-6153"/>
            <a:ext cx="4713197" cy="4857750"/>
          </a:xfrm>
          <a:prstGeom prst="rect">
            <a:avLst/>
          </a:prstGeom>
          <a:solidFill>
            <a:srgbClr val="5D9E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0A0A0A"/>
              </a:solidFill>
            </a:endParaRPr>
          </a:p>
        </p:txBody>
      </p:sp>
      <p:sp>
        <p:nvSpPr>
          <p:cNvPr id="8" name="TextBox 10">
            <a:extLst>
              <a:ext uri="{FF2B5EF4-FFF2-40B4-BE49-F238E27FC236}">
                <a16:creationId xmlns:a16="http://schemas.microsoft.com/office/drawing/2014/main" id="{0FCC80DB-413D-E240-9EEA-C66825A94EC5}"/>
              </a:ext>
            </a:extLst>
          </p:cNvPr>
          <p:cNvSpPr txBox="1"/>
          <p:nvPr/>
        </p:nvSpPr>
        <p:spPr>
          <a:xfrm>
            <a:off x="251792" y="617400"/>
            <a:ext cx="4213682" cy="3908699"/>
          </a:xfrm>
          <a:prstGeom prst="rect">
            <a:avLst/>
          </a:prstGeom>
        </p:spPr>
        <p:txBody>
          <a:bodyPr wrap="square" lIns="0" tIns="0" rIns="0" bIns="0" rtlCol="0" anchor="t">
            <a:spAutoFit/>
          </a:bodyPr>
          <a:lstStyle>
            <a:defPPr>
              <a:defRPr lang="en-US"/>
            </a:defPPr>
            <a:lvl1pPr defTabSz="685800">
              <a:lnSpc>
                <a:spcPts val="6158"/>
              </a:lnSpc>
              <a:spcBef>
                <a:spcPct val="0"/>
              </a:spcBef>
              <a:defRPr sz="4800" spc="-75">
                <a:latin typeface="Oswald SemiBold"/>
                <a:ea typeface="+mj-ea"/>
                <a:cs typeface="+mj-cs"/>
              </a:defRPr>
            </a:lvl1pPr>
          </a:lstStyle>
          <a:p>
            <a:r>
              <a:rPr lang="en-US" sz="4400">
                <a:solidFill>
                  <a:schemeClr val="bg1"/>
                </a:solidFill>
                <a:effectLst>
                  <a:outerShdw blurRad="38100" dist="38100" dir="2700000" algn="tl">
                    <a:srgbClr val="000000">
                      <a:alpha val="43137"/>
                    </a:srgbClr>
                  </a:outerShdw>
                </a:effectLst>
              </a:rPr>
              <a:t>THE MOST EFFECTIVE LEADERS </a:t>
            </a:r>
            <a:r>
              <a:rPr lang="en-US" sz="4400">
                <a:solidFill>
                  <a:srgbClr val="92D050"/>
                </a:solidFill>
                <a:effectLst>
                  <a:outerShdw blurRad="38100" dist="38100" dir="2700000" algn="tl">
                    <a:srgbClr val="000000">
                      <a:alpha val="43137"/>
                    </a:srgbClr>
                  </a:outerShdw>
                </a:effectLst>
              </a:rPr>
              <a:t>UNDERSTAND THEIR FOLLOWERS’ NEEDS</a:t>
            </a:r>
          </a:p>
        </p:txBody>
      </p:sp>
      <p:grpSp>
        <p:nvGrpSpPr>
          <p:cNvPr id="2" name="Group 1">
            <a:extLst>
              <a:ext uri="{FF2B5EF4-FFF2-40B4-BE49-F238E27FC236}">
                <a16:creationId xmlns:a16="http://schemas.microsoft.com/office/drawing/2014/main" id="{531050A4-A003-EB86-C73E-162A85EBA468}"/>
              </a:ext>
            </a:extLst>
          </p:cNvPr>
          <p:cNvGrpSpPr/>
          <p:nvPr/>
        </p:nvGrpSpPr>
        <p:grpSpPr>
          <a:xfrm>
            <a:off x="5529248" y="1310638"/>
            <a:ext cx="2804107" cy="461665"/>
            <a:chOff x="5364596" y="1279590"/>
            <a:chExt cx="2804107" cy="461665"/>
          </a:xfrm>
        </p:grpSpPr>
        <p:sp>
          <p:nvSpPr>
            <p:cNvPr id="21" name="TextBox 20">
              <a:extLst>
                <a:ext uri="{FF2B5EF4-FFF2-40B4-BE49-F238E27FC236}">
                  <a16:creationId xmlns:a16="http://schemas.microsoft.com/office/drawing/2014/main" id="{14F35829-74E1-0D0E-530A-75CB5D82AB5F}"/>
                </a:ext>
              </a:extLst>
            </p:cNvPr>
            <p:cNvSpPr txBox="1"/>
            <p:nvPr/>
          </p:nvSpPr>
          <p:spPr>
            <a:xfrm>
              <a:off x="5975411" y="1325756"/>
              <a:ext cx="2193292" cy="369332"/>
            </a:xfrm>
            <a:prstGeom prst="rect">
              <a:avLst/>
            </a:prstGeom>
            <a:noFill/>
          </p:spPr>
          <p:txBody>
            <a:bodyPr wrap="square">
              <a:spAutoFit/>
            </a:bodyPr>
            <a:lstStyle/>
            <a:p>
              <a:r>
                <a:rPr lang="en-US">
                  <a:solidFill>
                    <a:prstClr val="black"/>
                  </a:solidFill>
                  <a:latin typeface="Calibri" panose="020F0502020204030204" pitchFamily="34" charset="0"/>
                  <a:cs typeface="Calibri" panose="020F0502020204030204" pitchFamily="34" charset="0"/>
                </a:rPr>
                <a:t>Target the core four</a:t>
              </a:r>
              <a:endParaRPr lang="en-US" sz="1800">
                <a:solidFill>
                  <a:prstClr val="black"/>
                </a:solidFill>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D6201DEA-5BFB-6224-67E8-48CF43192465}"/>
                </a:ext>
              </a:extLst>
            </p:cNvPr>
            <p:cNvSpPr txBox="1"/>
            <p:nvPr/>
          </p:nvSpPr>
          <p:spPr>
            <a:xfrm>
              <a:off x="5364596" y="1279590"/>
              <a:ext cx="487921" cy="461665"/>
            </a:xfrm>
            <a:prstGeom prst="rect">
              <a:avLst/>
            </a:prstGeom>
            <a:noFill/>
          </p:spPr>
          <p:txBody>
            <a:bodyPr wrap="square" rtlCol="0">
              <a:spAutoFit/>
            </a:bodyPr>
            <a:lstStyle/>
            <a:p>
              <a:pPr algn="ctr"/>
              <a:r>
                <a:rPr lang="en-US" sz="2400">
                  <a:latin typeface="Oswald SemiBold" panose="00000700000000000000" pitchFamily="2" charset="0"/>
                </a:rPr>
                <a:t>01</a:t>
              </a:r>
            </a:p>
          </p:txBody>
        </p:sp>
        <mc:AlternateContent xmlns:mc="http://schemas.openxmlformats.org/markup-compatibility/2006" xmlns:p14="http://schemas.microsoft.com/office/powerpoint/2010/main">
          <mc:Choice Requires="p14">
            <p:contentPart p14:bwMode="auto" r:id="rId3">
              <p14:nvContentPartPr>
                <p14:cNvPr id="23" name="Ink 22">
                  <a:extLst>
                    <a:ext uri="{FF2B5EF4-FFF2-40B4-BE49-F238E27FC236}">
                      <a16:creationId xmlns:a16="http://schemas.microsoft.com/office/drawing/2014/main" id="{B93F4FDC-27C1-2F73-F0BA-24E5365CA6ED}"/>
                    </a:ext>
                  </a:extLst>
                </p14:cNvPr>
                <p14:cNvContentPartPr/>
                <p14:nvPr/>
              </p14:nvContentPartPr>
              <p14:xfrm rot="13721504">
                <a:off x="5826029" y="1427676"/>
                <a:ext cx="190384" cy="165492"/>
              </p14:xfrm>
            </p:contentPart>
          </mc:Choice>
          <mc:Fallback xmlns="">
            <p:pic>
              <p:nvPicPr>
                <p:cNvPr id="23" name="Ink 22">
                  <a:extLst>
                    <a:ext uri="{FF2B5EF4-FFF2-40B4-BE49-F238E27FC236}">
                      <a16:creationId xmlns:a16="http://schemas.microsoft.com/office/drawing/2014/main" id="{B93F4FDC-27C1-2F73-F0BA-24E5365CA6ED}"/>
                    </a:ext>
                  </a:extLst>
                </p:cNvPr>
                <p:cNvPicPr/>
                <p:nvPr/>
              </p:nvPicPr>
              <p:blipFill>
                <a:blip r:embed="rId4"/>
                <a:stretch>
                  <a:fillRect/>
                </a:stretch>
              </p:blipFill>
              <p:spPr>
                <a:xfrm rot="13721504">
                  <a:off x="5813456" y="1415084"/>
                  <a:ext cx="215529" cy="190676"/>
                </a:xfrm>
                <a:prstGeom prst="rect">
                  <a:avLst/>
                </a:prstGeom>
              </p:spPr>
            </p:pic>
          </mc:Fallback>
        </mc:AlternateContent>
      </p:grpSp>
      <p:grpSp>
        <p:nvGrpSpPr>
          <p:cNvPr id="24" name="Group 23">
            <a:extLst>
              <a:ext uri="{FF2B5EF4-FFF2-40B4-BE49-F238E27FC236}">
                <a16:creationId xmlns:a16="http://schemas.microsoft.com/office/drawing/2014/main" id="{DE1FC130-75C2-9FA6-70FC-978A7FA0F42E}"/>
              </a:ext>
            </a:extLst>
          </p:cNvPr>
          <p:cNvGrpSpPr/>
          <p:nvPr/>
        </p:nvGrpSpPr>
        <p:grpSpPr>
          <a:xfrm>
            <a:off x="5512044" y="2328395"/>
            <a:ext cx="3198009" cy="461665"/>
            <a:chOff x="5347392" y="2297347"/>
            <a:chExt cx="3198009" cy="461665"/>
          </a:xfrm>
        </p:grpSpPr>
        <p:sp>
          <p:nvSpPr>
            <p:cNvPr id="25" name="TextBox 24">
              <a:extLst>
                <a:ext uri="{FF2B5EF4-FFF2-40B4-BE49-F238E27FC236}">
                  <a16:creationId xmlns:a16="http://schemas.microsoft.com/office/drawing/2014/main" id="{6BE4FE2D-3C7C-14E0-7398-E0C36358E051}"/>
                </a:ext>
              </a:extLst>
            </p:cNvPr>
            <p:cNvSpPr txBox="1"/>
            <p:nvPr/>
          </p:nvSpPr>
          <p:spPr>
            <a:xfrm>
              <a:off x="5975411" y="2338844"/>
              <a:ext cx="2569990" cy="369332"/>
            </a:xfrm>
            <a:prstGeom prst="rect">
              <a:avLst/>
            </a:prstGeom>
            <a:noFill/>
          </p:spPr>
          <p:txBody>
            <a:bodyPr wrap="square">
              <a:spAutoFit/>
            </a:bodyPr>
            <a:lstStyle/>
            <a:p>
              <a:r>
                <a:rPr lang="en-US">
                  <a:solidFill>
                    <a:prstClr val="black"/>
                  </a:solidFill>
                  <a:latin typeface="Calibri" panose="020F0502020204030204" pitchFamily="34" charset="0"/>
                  <a:cs typeface="Calibri" panose="020F0502020204030204" pitchFamily="34" charset="0"/>
                </a:rPr>
                <a:t>Master operating system</a:t>
              </a:r>
              <a:endParaRPr lang="en-US" sz="1800">
                <a:solidFill>
                  <a:prstClr val="black"/>
                </a:solidFill>
                <a:latin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2C880300-00AC-90AF-C224-C0181DB9863F}"/>
                </a:ext>
              </a:extLst>
            </p:cNvPr>
            <p:cNvSpPr txBox="1"/>
            <p:nvPr/>
          </p:nvSpPr>
          <p:spPr>
            <a:xfrm>
              <a:off x="5347392" y="2297347"/>
              <a:ext cx="522329" cy="461665"/>
            </a:xfrm>
            <a:prstGeom prst="rect">
              <a:avLst/>
            </a:prstGeom>
            <a:noFill/>
          </p:spPr>
          <p:txBody>
            <a:bodyPr wrap="square" rtlCol="0">
              <a:spAutoFit/>
            </a:bodyPr>
            <a:lstStyle/>
            <a:p>
              <a:pPr algn="ctr"/>
              <a:r>
                <a:rPr lang="en-US" sz="2400">
                  <a:latin typeface="Oswald SemiBold" panose="00000700000000000000" pitchFamily="2" charset="0"/>
                </a:rPr>
                <a:t>02</a:t>
              </a:r>
            </a:p>
          </p:txBody>
        </p:sp>
        <mc:AlternateContent xmlns:mc="http://schemas.openxmlformats.org/markup-compatibility/2006" xmlns:p14="http://schemas.microsoft.com/office/powerpoint/2010/main">
          <mc:Choice Requires="p14">
            <p:contentPart p14:bwMode="auto" r:id="rId5">
              <p14:nvContentPartPr>
                <p14:cNvPr id="27" name="Ink 26">
                  <a:extLst>
                    <a:ext uri="{FF2B5EF4-FFF2-40B4-BE49-F238E27FC236}">
                      <a16:creationId xmlns:a16="http://schemas.microsoft.com/office/drawing/2014/main" id="{21B1D5FF-2EA6-5AAC-4E13-BB1F2E748F5E}"/>
                    </a:ext>
                  </a:extLst>
                </p14:cNvPr>
                <p14:cNvContentPartPr/>
                <p14:nvPr/>
              </p14:nvContentPartPr>
              <p14:xfrm rot="13721504">
                <a:off x="5826028" y="2435315"/>
                <a:ext cx="190384" cy="165492"/>
              </p14:xfrm>
            </p:contentPart>
          </mc:Choice>
          <mc:Fallback xmlns="">
            <p:pic>
              <p:nvPicPr>
                <p:cNvPr id="27" name="Ink 26">
                  <a:extLst>
                    <a:ext uri="{FF2B5EF4-FFF2-40B4-BE49-F238E27FC236}">
                      <a16:creationId xmlns:a16="http://schemas.microsoft.com/office/drawing/2014/main" id="{21B1D5FF-2EA6-5AAC-4E13-BB1F2E748F5E}"/>
                    </a:ext>
                  </a:extLst>
                </p:cNvPr>
                <p:cNvPicPr/>
                <p:nvPr/>
              </p:nvPicPr>
              <p:blipFill>
                <a:blip r:embed="rId4"/>
                <a:stretch>
                  <a:fillRect/>
                </a:stretch>
              </p:blipFill>
              <p:spPr>
                <a:xfrm rot="13721504">
                  <a:off x="5813455" y="2422723"/>
                  <a:ext cx="215529" cy="190676"/>
                </a:xfrm>
                <a:prstGeom prst="rect">
                  <a:avLst/>
                </a:prstGeom>
              </p:spPr>
            </p:pic>
          </mc:Fallback>
        </mc:AlternateContent>
      </p:grpSp>
      <p:grpSp>
        <p:nvGrpSpPr>
          <p:cNvPr id="28" name="Group 27">
            <a:extLst>
              <a:ext uri="{FF2B5EF4-FFF2-40B4-BE49-F238E27FC236}">
                <a16:creationId xmlns:a16="http://schemas.microsoft.com/office/drawing/2014/main" id="{B50383E6-C78C-4880-3122-19E63E0B60F8}"/>
              </a:ext>
            </a:extLst>
          </p:cNvPr>
          <p:cNvGrpSpPr/>
          <p:nvPr/>
        </p:nvGrpSpPr>
        <p:grpSpPr>
          <a:xfrm>
            <a:off x="5512044" y="3346152"/>
            <a:ext cx="3198010" cy="461665"/>
            <a:chOff x="5347392" y="3315104"/>
            <a:chExt cx="3198010" cy="461665"/>
          </a:xfrm>
        </p:grpSpPr>
        <p:sp>
          <p:nvSpPr>
            <p:cNvPr id="29" name="TextBox 28">
              <a:extLst>
                <a:ext uri="{FF2B5EF4-FFF2-40B4-BE49-F238E27FC236}">
                  <a16:creationId xmlns:a16="http://schemas.microsoft.com/office/drawing/2014/main" id="{5BA7E4CE-E928-1793-EA68-1DF314E8FB1E}"/>
                </a:ext>
              </a:extLst>
            </p:cNvPr>
            <p:cNvSpPr txBox="1"/>
            <p:nvPr/>
          </p:nvSpPr>
          <p:spPr>
            <a:xfrm>
              <a:off x="5975411" y="3361270"/>
              <a:ext cx="2569991" cy="369332"/>
            </a:xfrm>
            <a:prstGeom prst="rect">
              <a:avLst/>
            </a:prstGeom>
            <a:noFill/>
          </p:spPr>
          <p:txBody>
            <a:bodyPr wrap="square">
              <a:spAutoFit/>
            </a:bodyPr>
            <a:lstStyle/>
            <a:p>
              <a:r>
                <a:rPr lang="en-US">
                  <a:solidFill>
                    <a:prstClr val="black"/>
                  </a:solidFill>
                  <a:latin typeface="Calibri" panose="020F0502020204030204" pitchFamily="34" charset="0"/>
                  <a:cs typeface="Calibri" panose="020F0502020204030204" pitchFamily="34" charset="0"/>
                </a:rPr>
                <a:t>Align strengths</a:t>
              </a:r>
              <a:endParaRPr lang="en-US" sz="1800">
                <a:solidFill>
                  <a:prstClr val="black"/>
                </a:solidFill>
                <a:latin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363B2950-FEC4-FF5C-E61C-5E37A86129D3}"/>
                </a:ext>
              </a:extLst>
            </p:cNvPr>
            <p:cNvSpPr txBox="1"/>
            <p:nvPr/>
          </p:nvSpPr>
          <p:spPr>
            <a:xfrm>
              <a:off x="5347392" y="3315104"/>
              <a:ext cx="522329" cy="461665"/>
            </a:xfrm>
            <a:prstGeom prst="rect">
              <a:avLst/>
            </a:prstGeom>
            <a:noFill/>
          </p:spPr>
          <p:txBody>
            <a:bodyPr wrap="square" rtlCol="0">
              <a:spAutoFit/>
            </a:bodyPr>
            <a:lstStyle/>
            <a:p>
              <a:pPr algn="ctr"/>
              <a:r>
                <a:rPr lang="en-US" sz="2400">
                  <a:latin typeface="Oswald SemiBold" panose="00000700000000000000" pitchFamily="2" charset="0"/>
                </a:rPr>
                <a:t>03</a:t>
              </a:r>
            </a:p>
          </p:txBody>
        </p:sp>
        <mc:AlternateContent xmlns:mc="http://schemas.openxmlformats.org/markup-compatibility/2006" xmlns:p14="http://schemas.microsoft.com/office/powerpoint/2010/main">
          <mc:Choice Requires="p14">
            <p:contentPart p14:bwMode="auto" r:id="rId6">
              <p14:nvContentPartPr>
                <p14:cNvPr id="31" name="Ink 30">
                  <a:extLst>
                    <a:ext uri="{FF2B5EF4-FFF2-40B4-BE49-F238E27FC236}">
                      <a16:creationId xmlns:a16="http://schemas.microsoft.com/office/drawing/2014/main" id="{1AD6F4DE-F04B-18D4-CE4A-1E9506F7DCF9}"/>
                    </a:ext>
                  </a:extLst>
                </p14:cNvPr>
                <p14:cNvContentPartPr/>
                <p14:nvPr/>
              </p14:nvContentPartPr>
              <p14:xfrm rot="13721504">
                <a:off x="5826029" y="3445052"/>
                <a:ext cx="190384" cy="165492"/>
              </p14:xfrm>
            </p:contentPart>
          </mc:Choice>
          <mc:Fallback xmlns="">
            <p:pic>
              <p:nvPicPr>
                <p:cNvPr id="31" name="Ink 30">
                  <a:extLst>
                    <a:ext uri="{FF2B5EF4-FFF2-40B4-BE49-F238E27FC236}">
                      <a16:creationId xmlns:a16="http://schemas.microsoft.com/office/drawing/2014/main" id="{1AD6F4DE-F04B-18D4-CE4A-1E9506F7DCF9}"/>
                    </a:ext>
                  </a:extLst>
                </p:cNvPr>
                <p:cNvPicPr/>
                <p:nvPr/>
              </p:nvPicPr>
              <p:blipFill>
                <a:blip r:embed="rId4"/>
                <a:stretch>
                  <a:fillRect/>
                </a:stretch>
              </p:blipFill>
              <p:spPr>
                <a:xfrm rot="13721504">
                  <a:off x="5813456" y="3432460"/>
                  <a:ext cx="215529" cy="190676"/>
                </a:xfrm>
                <a:prstGeom prst="rect">
                  <a:avLst/>
                </a:prstGeom>
              </p:spPr>
            </p:pic>
          </mc:Fallback>
        </mc:AlternateContent>
      </p:grpSp>
    </p:spTree>
    <p:extLst>
      <p:ext uri="{BB962C8B-B14F-4D97-AF65-F5344CB8AC3E}">
        <p14:creationId xmlns:p14="http://schemas.microsoft.com/office/powerpoint/2010/main" val="1304319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2"/>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2C3FCF1-32E9-14EA-0C48-C110C37D7F80}"/>
              </a:ext>
            </a:extLst>
          </p:cNvPr>
          <p:cNvSpPr>
            <a:spLocks noGrp="1"/>
          </p:cNvSpPr>
          <p:nvPr>
            <p:ph type="title"/>
          </p:nvPr>
        </p:nvSpPr>
        <p:spPr>
          <a:xfrm>
            <a:off x="228600" y="205979"/>
            <a:ext cx="8686800" cy="857250"/>
          </a:xfrm>
        </p:spPr>
        <p:txBody>
          <a:bodyPr/>
          <a:lstStyle/>
          <a:p>
            <a:r>
              <a:rPr lang="en-US"/>
              <a:t>BLUEPRINT FOR STRATEGIC LEADERSHIP</a:t>
            </a:r>
          </a:p>
        </p:txBody>
      </p:sp>
      <p:sp>
        <p:nvSpPr>
          <p:cNvPr id="9" name="Slide Number Placeholder 2">
            <a:extLst>
              <a:ext uri="{FF2B5EF4-FFF2-40B4-BE49-F238E27FC236}">
                <a16:creationId xmlns:a16="http://schemas.microsoft.com/office/drawing/2014/main" id="{1CA40B1D-7156-6A92-9986-8DD2C1A3BACF}"/>
              </a:ext>
            </a:extLst>
          </p:cNvPr>
          <p:cNvSpPr>
            <a:spLocks noGrp="1"/>
          </p:cNvSpPr>
          <p:nvPr>
            <p:ph type="sldNum" sz="quarter" idx="4"/>
          </p:nvPr>
        </p:nvSpPr>
        <p:spPr>
          <a:xfrm>
            <a:off x="8839200" y="4857750"/>
            <a:ext cx="304800" cy="285749"/>
          </a:xfrm>
        </p:spPr>
        <p:txBody>
          <a:bodyPr/>
          <a:lstStyle/>
          <a:p>
            <a:fld id="{891C554B-0DB2-8C43-9B67-3B0F5D3AA45D}" type="slidenum">
              <a:rPr lang="en-US" smtClean="0"/>
              <a:pPr/>
              <a:t>42</a:t>
            </a:fld>
            <a:endParaRPr lang="en-US"/>
          </a:p>
        </p:txBody>
      </p:sp>
      <p:sp>
        <p:nvSpPr>
          <p:cNvPr id="3" name="Rectangle: Rounded Corners 2">
            <a:extLst>
              <a:ext uri="{FF2B5EF4-FFF2-40B4-BE49-F238E27FC236}">
                <a16:creationId xmlns:a16="http://schemas.microsoft.com/office/drawing/2014/main" id="{B27D3C75-317A-BFD6-D6F1-E7E02E59AB1B}"/>
              </a:ext>
            </a:extLst>
          </p:cNvPr>
          <p:cNvSpPr/>
          <p:nvPr/>
        </p:nvSpPr>
        <p:spPr>
          <a:xfrm>
            <a:off x="228600" y="1119810"/>
            <a:ext cx="2590800" cy="3505200"/>
          </a:xfrm>
          <a:prstGeom prst="roundRect">
            <a:avLst/>
          </a:prstGeom>
          <a:solidFill>
            <a:schemeClr val="tx1"/>
          </a:solidFill>
          <a:ln w="76200">
            <a:solidFill>
              <a:srgbClr val="00637E"/>
            </a:solidFill>
          </a:ln>
          <a:effectLst>
            <a:glow rad="139700">
              <a:schemeClr val="tx1">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1F4E8EA-E52A-811B-272B-1CAF99FC460E}"/>
              </a:ext>
            </a:extLst>
          </p:cNvPr>
          <p:cNvSpPr txBox="1"/>
          <p:nvPr/>
        </p:nvSpPr>
        <p:spPr>
          <a:xfrm>
            <a:off x="813198" y="1858837"/>
            <a:ext cx="1421605" cy="584775"/>
          </a:xfrm>
          <a:prstGeom prst="rect">
            <a:avLst/>
          </a:prstGeom>
          <a:noFill/>
        </p:spPr>
        <p:txBody>
          <a:bodyPr wrap="square" rtlCol="0">
            <a:spAutoFit/>
          </a:bodyPr>
          <a:lstStyle/>
          <a:p>
            <a:r>
              <a:rPr lang="en-US" sz="3200">
                <a:solidFill>
                  <a:schemeClr val="bg1"/>
                </a:solidFill>
                <a:latin typeface="Oswald Heavy" panose="02000903000000000000" pitchFamily="2" charset="0"/>
              </a:rPr>
              <a:t>INVEST</a:t>
            </a:r>
            <a:endParaRPr lang="en-US" sz="2400">
              <a:solidFill>
                <a:schemeClr val="bg1"/>
              </a:solidFill>
              <a:latin typeface="Oswald Heavy" panose="02000903000000000000" pitchFamily="2" charset="0"/>
            </a:endParaRPr>
          </a:p>
        </p:txBody>
      </p:sp>
      <p:sp>
        <p:nvSpPr>
          <p:cNvPr id="5" name="TextBox 4">
            <a:extLst>
              <a:ext uri="{FF2B5EF4-FFF2-40B4-BE49-F238E27FC236}">
                <a16:creationId xmlns:a16="http://schemas.microsoft.com/office/drawing/2014/main" id="{084D994C-B04D-EBFB-DCCC-3721769FEBA5}"/>
              </a:ext>
            </a:extLst>
          </p:cNvPr>
          <p:cNvSpPr txBox="1"/>
          <p:nvPr/>
        </p:nvSpPr>
        <p:spPr>
          <a:xfrm>
            <a:off x="232892" y="2321613"/>
            <a:ext cx="2590799" cy="369332"/>
          </a:xfrm>
          <a:prstGeom prst="rect">
            <a:avLst/>
          </a:prstGeom>
          <a:noFill/>
        </p:spPr>
        <p:txBody>
          <a:bodyPr wrap="square" lIns="91440" tIns="45720" rIns="91440" bIns="45720" rtlCol="0" anchor="t">
            <a:spAutoFit/>
          </a:bodyPr>
          <a:lstStyle/>
          <a:p>
            <a:pPr algn="ctr"/>
            <a:r>
              <a:rPr lang="en-US">
                <a:solidFill>
                  <a:schemeClr val="bg1"/>
                </a:solidFill>
                <a:latin typeface="Calibri"/>
                <a:ea typeface="Calibri"/>
                <a:cs typeface="Calibri"/>
              </a:rPr>
              <a:t>in your strengths</a:t>
            </a:r>
            <a:endParaRPr lang="en-US">
              <a:solidFill>
                <a:schemeClr val="bg1"/>
              </a:solidFill>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98EAB265-EDE9-5F03-60AA-8A4B14ECEADF}"/>
              </a:ext>
            </a:extLst>
          </p:cNvPr>
          <p:cNvSpPr txBox="1"/>
          <p:nvPr/>
        </p:nvSpPr>
        <p:spPr>
          <a:xfrm>
            <a:off x="367193" y="2809722"/>
            <a:ext cx="2452208" cy="1446550"/>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700">
                <a:solidFill>
                  <a:schemeClr val="bg1"/>
                </a:solidFill>
                <a:latin typeface="Calibri" panose="020F0502020204030204" pitchFamily="34" charset="0"/>
                <a:cs typeface="Calibri" panose="020F0502020204030204" pitchFamily="34" charset="0"/>
              </a:rPr>
              <a:t>Learn the language</a:t>
            </a:r>
          </a:p>
          <a:p>
            <a:pPr marL="285750" indent="-285750">
              <a:spcBef>
                <a:spcPts val="600"/>
              </a:spcBef>
              <a:spcAft>
                <a:spcPts val="600"/>
              </a:spcAft>
              <a:buFont typeface="Arial" panose="020B0604020202020204" pitchFamily="34" charset="0"/>
              <a:buChar char="•"/>
            </a:pPr>
            <a:r>
              <a:rPr lang="en-US" sz="1700">
                <a:solidFill>
                  <a:schemeClr val="bg1"/>
                </a:solidFill>
                <a:latin typeface="Calibri" panose="020F0502020204030204" pitchFamily="34" charset="0"/>
                <a:cs typeface="Calibri" panose="020F0502020204030204" pitchFamily="34" charset="0"/>
              </a:rPr>
              <a:t>Learn to look</a:t>
            </a:r>
          </a:p>
          <a:p>
            <a:pPr marL="285750" indent="-285750">
              <a:spcBef>
                <a:spcPts val="600"/>
              </a:spcBef>
              <a:spcAft>
                <a:spcPts val="600"/>
              </a:spcAft>
              <a:buFont typeface="Arial" panose="020B0604020202020204" pitchFamily="34" charset="0"/>
              <a:buChar char="•"/>
            </a:pPr>
            <a:r>
              <a:rPr lang="en-US" sz="1700">
                <a:solidFill>
                  <a:schemeClr val="bg1"/>
                </a:solidFill>
                <a:latin typeface="Calibri" panose="020F0502020204030204" pitchFamily="34" charset="0"/>
                <a:cs typeface="Calibri" panose="020F0502020204030204" pitchFamily="34" charset="0"/>
              </a:rPr>
              <a:t>Build talent into strength</a:t>
            </a:r>
          </a:p>
        </p:txBody>
      </p:sp>
      <p:pic>
        <p:nvPicPr>
          <p:cNvPr id="25" name="Graphic 24" descr="Dumbbell with solid fill">
            <a:extLst>
              <a:ext uri="{FF2B5EF4-FFF2-40B4-BE49-F238E27FC236}">
                <a16:creationId xmlns:a16="http://schemas.microsoft.com/office/drawing/2014/main" id="{D17135B8-74B9-7CDE-F46F-B967600DC5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83110" y="1197159"/>
            <a:ext cx="681780" cy="681780"/>
          </a:xfrm>
          <a:prstGeom prst="rect">
            <a:avLst/>
          </a:prstGeom>
          <a:effectLst>
            <a:outerShdw blurRad="50800" dist="38100" dir="2700000" algn="tl" rotWithShape="0">
              <a:prstClr val="black">
                <a:alpha val="40000"/>
              </a:prstClr>
            </a:outerShdw>
          </a:effectLst>
        </p:spPr>
      </p:pic>
      <p:sp>
        <p:nvSpPr>
          <p:cNvPr id="26" name="Rectangle: Rounded Corners 25">
            <a:extLst>
              <a:ext uri="{FF2B5EF4-FFF2-40B4-BE49-F238E27FC236}">
                <a16:creationId xmlns:a16="http://schemas.microsoft.com/office/drawing/2014/main" id="{32F4FA81-6DC1-30EE-374A-7FC39865613F}"/>
              </a:ext>
            </a:extLst>
          </p:cNvPr>
          <p:cNvSpPr/>
          <p:nvPr/>
        </p:nvSpPr>
        <p:spPr>
          <a:xfrm>
            <a:off x="3276600" y="1119809"/>
            <a:ext cx="2590800" cy="3505199"/>
          </a:xfrm>
          <a:prstGeom prst="roundRect">
            <a:avLst/>
          </a:prstGeom>
          <a:solidFill>
            <a:srgbClr val="58ABB6"/>
          </a:solidFill>
          <a:ln w="76200">
            <a:solidFill>
              <a:srgbClr val="58B2B6"/>
            </a:solidFill>
          </a:ln>
          <a:effectLst>
            <a:glow rad="139700">
              <a:srgbClr val="5D9EB1">
                <a:alpha val="40000"/>
              </a:srgb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Business Growth with solid fill">
            <a:extLst>
              <a:ext uri="{FF2B5EF4-FFF2-40B4-BE49-F238E27FC236}">
                <a16:creationId xmlns:a16="http://schemas.microsoft.com/office/drawing/2014/main" id="{E4EA97E8-7A11-70C7-3732-EADCB7139A8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30373" y="1208379"/>
            <a:ext cx="670560" cy="670560"/>
          </a:xfrm>
          <a:prstGeom prst="rect">
            <a:avLst/>
          </a:prstGeom>
          <a:effectLst>
            <a:outerShdw blurRad="50800" dist="38100" dir="2700000" algn="tl" rotWithShape="0">
              <a:prstClr val="black">
                <a:alpha val="40000"/>
              </a:prstClr>
            </a:outerShdw>
          </a:effectLst>
        </p:spPr>
      </p:pic>
      <p:sp>
        <p:nvSpPr>
          <p:cNvPr id="28" name="TextBox 27">
            <a:extLst>
              <a:ext uri="{FF2B5EF4-FFF2-40B4-BE49-F238E27FC236}">
                <a16:creationId xmlns:a16="http://schemas.microsoft.com/office/drawing/2014/main" id="{9E963E22-495F-E2ED-435B-4AD9088E5550}"/>
              </a:ext>
            </a:extLst>
          </p:cNvPr>
          <p:cNvSpPr txBox="1"/>
          <p:nvPr/>
        </p:nvSpPr>
        <p:spPr>
          <a:xfrm>
            <a:off x="3602040" y="1858837"/>
            <a:ext cx="1927226" cy="584775"/>
          </a:xfrm>
          <a:prstGeom prst="rect">
            <a:avLst/>
          </a:prstGeom>
          <a:noFill/>
        </p:spPr>
        <p:txBody>
          <a:bodyPr wrap="square" rtlCol="0">
            <a:spAutoFit/>
          </a:bodyPr>
          <a:lstStyle>
            <a:defPPr>
              <a:defRPr lang="en-US"/>
            </a:defPPr>
            <a:lvl1pPr algn="ctr">
              <a:defRPr sz="3200">
                <a:solidFill>
                  <a:schemeClr val="bg1"/>
                </a:solidFill>
                <a:latin typeface="Oswald Heavy" panose="02000903000000000000" pitchFamily="2" charset="0"/>
              </a:defRPr>
            </a:lvl1pPr>
          </a:lstStyle>
          <a:p>
            <a:r>
              <a:rPr lang="en-US"/>
              <a:t>MAXIMIZE</a:t>
            </a:r>
          </a:p>
        </p:txBody>
      </p:sp>
      <p:sp>
        <p:nvSpPr>
          <p:cNvPr id="29" name="TextBox 28">
            <a:extLst>
              <a:ext uri="{FF2B5EF4-FFF2-40B4-BE49-F238E27FC236}">
                <a16:creationId xmlns:a16="http://schemas.microsoft.com/office/drawing/2014/main" id="{D7C8E048-99B0-05CD-00D6-B8C10BA5F2D5}"/>
              </a:ext>
            </a:extLst>
          </p:cNvPr>
          <p:cNvSpPr txBox="1"/>
          <p:nvPr/>
        </p:nvSpPr>
        <p:spPr>
          <a:xfrm>
            <a:off x="3270253" y="2321613"/>
            <a:ext cx="2590799" cy="369332"/>
          </a:xfrm>
          <a:prstGeom prst="rect">
            <a:avLst/>
          </a:prstGeom>
          <a:noFill/>
        </p:spPr>
        <p:txBody>
          <a:bodyPr wrap="square" lIns="91440" tIns="45720" rIns="91440" bIns="45720" rtlCol="0" anchor="t">
            <a:spAutoFit/>
          </a:bodyPr>
          <a:lstStyle/>
          <a:p>
            <a:pPr algn="ctr"/>
            <a:r>
              <a:rPr lang="en-US">
                <a:solidFill>
                  <a:schemeClr val="bg1"/>
                </a:solidFill>
                <a:latin typeface="Calibri"/>
                <a:ea typeface="Calibri"/>
                <a:cs typeface="Calibri"/>
              </a:rPr>
              <a:t>your team</a:t>
            </a:r>
            <a:endParaRPr lang="en-US">
              <a:solidFill>
                <a:schemeClr val="bg1"/>
              </a:solidFill>
              <a:latin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B61F62CF-CD69-4058-9F49-35ABE011133B}"/>
              </a:ext>
            </a:extLst>
          </p:cNvPr>
          <p:cNvSpPr txBox="1"/>
          <p:nvPr/>
        </p:nvSpPr>
        <p:spPr>
          <a:xfrm>
            <a:off x="3467101" y="2809722"/>
            <a:ext cx="2470147" cy="1446550"/>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700">
                <a:solidFill>
                  <a:schemeClr val="bg1"/>
                </a:solidFill>
                <a:latin typeface="Calibri" panose="020F0502020204030204" pitchFamily="34" charset="0"/>
                <a:cs typeface="Calibri" panose="020F0502020204030204" pitchFamily="34" charset="0"/>
              </a:rPr>
              <a:t>Powerful partners</a:t>
            </a:r>
          </a:p>
          <a:p>
            <a:pPr marL="285750" indent="-285750">
              <a:spcBef>
                <a:spcPts val="600"/>
              </a:spcBef>
              <a:spcAft>
                <a:spcPts val="600"/>
              </a:spcAft>
              <a:buFont typeface="Arial" panose="020B0604020202020204" pitchFamily="34" charset="0"/>
              <a:buChar char="•"/>
            </a:pPr>
            <a:r>
              <a:rPr lang="en-US" sz="1700">
                <a:solidFill>
                  <a:schemeClr val="bg1"/>
                </a:solidFill>
                <a:latin typeface="Calibri" panose="020F0502020204030204" pitchFamily="34" charset="0"/>
                <a:cs typeface="Calibri" panose="020F0502020204030204" pitchFamily="34" charset="0"/>
              </a:rPr>
              <a:t>Well-rounded team</a:t>
            </a:r>
          </a:p>
          <a:p>
            <a:pPr marL="285750" indent="-285750">
              <a:spcBef>
                <a:spcPts val="600"/>
              </a:spcBef>
              <a:spcAft>
                <a:spcPts val="600"/>
              </a:spcAft>
              <a:buFont typeface="Arial" panose="020B0604020202020204" pitchFamily="34" charset="0"/>
              <a:buChar char="•"/>
            </a:pPr>
            <a:r>
              <a:rPr lang="en-US" sz="1700">
                <a:solidFill>
                  <a:schemeClr val="bg1"/>
                </a:solidFill>
                <a:latin typeface="Calibri" panose="020F0502020204030204" pitchFamily="34" charset="0"/>
                <a:cs typeface="Calibri" panose="020F0502020204030204" pitchFamily="34" charset="0"/>
              </a:rPr>
              <a:t>Personal board of directors</a:t>
            </a:r>
          </a:p>
        </p:txBody>
      </p:sp>
      <p:sp>
        <p:nvSpPr>
          <p:cNvPr id="31" name="Rectangle: Rounded Corners 30">
            <a:extLst>
              <a:ext uri="{FF2B5EF4-FFF2-40B4-BE49-F238E27FC236}">
                <a16:creationId xmlns:a16="http://schemas.microsoft.com/office/drawing/2014/main" id="{1D0DC1A9-E77C-194F-B6ED-50A0006A2414}"/>
              </a:ext>
            </a:extLst>
          </p:cNvPr>
          <p:cNvSpPr/>
          <p:nvPr/>
        </p:nvSpPr>
        <p:spPr>
          <a:xfrm>
            <a:off x="6324600" y="1123950"/>
            <a:ext cx="2590800" cy="3501058"/>
          </a:xfrm>
          <a:prstGeom prst="roundRect">
            <a:avLst/>
          </a:prstGeom>
          <a:solidFill>
            <a:srgbClr val="91C355"/>
          </a:solidFill>
          <a:ln w="76200">
            <a:solidFill>
              <a:srgbClr val="92D050"/>
            </a:solidFill>
          </a:ln>
          <a:effectLst>
            <a:glow rad="139700">
              <a:srgbClr val="92D050">
                <a:alpha val="40000"/>
              </a:srgb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Head with gears with solid fill">
            <a:extLst>
              <a:ext uri="{FF2B5EF4-FFF2-40B4-BE49-F238E27FC236}">
                <a16:creationId xmlns:a16="http://schemas.microsoft.com/office/drawing/2014/main" id="{86CDD3AD-4EE8-AD34-2BED-5A70BFF2C55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84718" y="1208379"/>
            <a:ext cx="670560" cy="670560"/>
          </a:xfrm>
          <a:prstGeom prst="rect">
            <a:avLst/>
          </a:prstGeom>
          <a:effectLst>
            <a:outerShdw blurRad="50800" dist="38100" dir="2700000" algn="tl" rotWithShape="0">
              <a:prstClr val="black">
                <a:alpha val="40000"/>
              </a:prstClr>
            </a:outerShdw>
          </a:effectLst>
        </p:spPr>
      </p:pic>
      <p:sp>
        <p:nvSpPr>
          <p:cNvPr id="33" name="TextBox 32">
            <a:extLst>
              <a:ext uri="{FF2B5EF4-FFF2-40B4-BE49-F238E27FC236}">
                <a16:creationId xmlns:a16="http://schemas.microsoft.com/office/drawing/2014/main" id="{B7588F1E-2D66-6DEE-1846-337431E01074}"/>
              </a:ext>
            </a:extLst>
          </p:cNvPr>
          <p:cNvSpPr txBox="1"/>
          <p:nvPr/>
        </p:nvSpPr>
        <p:spPr>
          <a:xfrm>
            <a:off x="6324599" y="1858837"/>
            <a:ext cx="2590799"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UNDERSTAND</a:t>
            </a:r>
            <a:endParaRPr lang="en-US" sz="2800">
              <a:solidFill>
                <a:schemeClr val="bg1"/>
              </a:solidFill>
              <a:latin typeface="Oswald Heavy" panose="02000903000000000000" pitchFamily="2" charset="0"/>
            </a:endParaRPr>
          </a:p>
        </p:txBody>
      </p:sp>
      <p:sp>
        <p:nvSpPr>
          <p:cNvPr id="34" name="TextBox 33">
            <a:extLst>
              <a:ext uri="{FF2B5EF4-FFF2-40B4-BE49-F238E27FC236}">
                <a16:creationId xmlns:a16="http://schemas.microsoft.com/office/drawing/2014/main" id="{1F2500EA-8BA9-3DB8-3470-6B2097C7BA2D}"/>
              </a:ext>
            </a:extLst>
          </p:cNvPr>
          <p:cNvSpPr txBox="1"/>
          <p:nvPr/>
        </p:nvSpPr>
        <p:spPr>
          <a:xfrm>
            <a:off x="6338409" y="2321613"/>
            <a:ext cx="2590799" cy="369332"/>
          </a:xfrm>
          <a:prstGeom prst="rect">
            <a:avLst/>
          </a:prstGeom>
          <a:noFill/>
        </p:spPr>
        <p:txBody>
          <a:bodyPr wrap="square" lIns="91440" tIns="45720" rIns="91440" bIns="45720" rtlCol="0" anchor="t">
            <a:spAutoFit/>
          </a:bodyPr>
          <a:lstStyle/>
          <a:p>
            <a:pPr algn="ctr"/>
            <a:r>
              <a:rPr lang="en-US">
                <a:solidFill>
                  <a:schemeClr val="bg1"/>
                </a:solidFill>
                <a:latin typeface="Calibri"/>
                <a:ea typeface="Calibri"/>
                <a:cs typeface="Calibri"/>
              </a:rPr>
              <a:t>your follower’s needs</a:t>
            </a:r>
          </a:p>
        </p:txBody>
      </p:sp>
      <p:sp>
        <p:nvSpPr>
          <p:cNvPr id="35" name="TextBox 34">
            <a:extLst>
              <a:ext uri="{FF2B5EF4-FFF2-40B4-BE49-F238E27FC236}">
                <a16:creationId xmlns:a16="http://schemas.microsoft.com/office/drawing/2014/main" id="{DF9E4600-4C65-73A1-70B4-CA5A9975BC52}"/>
              </a:ext>
            </a:extLst>
          </p:cNvPr>
          <p:cNvSpPr txBox="1"/>
          <p:nvPr/>
        </p:nvSpPr>
        <p:spPr>
          <a:xfrm>
            <a:off x="6490809" y="2809722"/>
            <a:ext cx="2285998" cy="1446550"/>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700">
                <a:solidFill>
                  <a:schemeClr val="bg1"/>
                </a:solidFill>
                <a:latin typeface="Calibri" panose="020F0502020204030204" pitchFamily="34" charset="0"/>
                <a:cs typeface="Calibri" panose="020F0502020204030204" pitchFamily="34" charset="0"/>
              </a:rPr>
              <a:t>Target the core four</a:t>
            </a:r>
          </a:p>
          <a:p>
            <a:pPr marL="285750" indent="-285750">
              <a:spcBef>
                <a:spcPts val="600"/>
              </a:spcBef>
              <a:spcAft>
                <a:spcPts val="600"/>
              </a:spcAft>
              <a:buFont typeface="Arial" panose="020B0604020202020204" pitchFamily="34" charset="0"/>
              <a:buChar char="•"/>
            </a:pPr>
            <a:r>
              <a:rPr lang="en-US" sz="1700">
                <a:solidFill>
                  <a:schemeClr val="bg1"/>
                </a:solidFill>
                <a:latin typeface="Calibri" panose="020F0502020204030204" pitchFamily="34" charset="0"/>
                <a:cs typeface="Calibri" panose="020F0502020204030204" pitchFamily="34" charset="0"/>
              </a:rPr>
              <a:t>Master operating system</a:t>
            </a:r>
          </a:p>
          <a:p>
            <a:pPr marL="285750" indent="-285750">
              <a:spcBef>
                <a:spcPts val="600"/>
              </a:spcBef>
              <a:spcAft>
                <a:spcPts val="600"/>
              </a:spcAft>
              <a:buFont typeface="Arial" panose="020B0604020202020204" pitchFamily="34" charset="0"/>
              <a:buChar char="•"/>
            </a:pPr>
            <a:r>
              <a:rPr lang="en-US" sz="1700">
                <a:solidFill>
                  <a:schemeClr val="bg1"/>
                </a:solidFill>
                <a:latin typeface="Calibri" panose="020F0502020204030204" pitchFamily="34" charset="0"/>
                <a:cs typeface="Calibri" panose="020F0502020204030204" pitchFamily="34" charset="0"/>
              </a:rPr>
              <a:t>Align strengths</a:t>
            </a:r>
          </a:p>
        </p:txBody>
      </p:sp>
    </p:spTree>
    <p:extLst>
      <p:ext uri="{BB962C8B-B14F-4D97-AF65-F5344CB8AC3E}">
        <p14:creationId xmlns:p14="http://schemas.microsoft.com/office/powerpoint/2010/main" val="1554206675"/>
      </p:ext>
    </p:extLst>
  </p:cSld>
  <p:clrMapOvr>
    <a:masterClrMapping/>
  </p:clrMapOvr>
  <p:extLst>
    <p:ext uri="{6950BFC3-D8DA-4A85-94F7-54DA5524770B}">
      <p188:commentRel xmlns:p188="http://schemas.microsoft.com/office/powerpoint/2018/8/main" r:id="rId3"/>
    </p:ext>
  </p:extLs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8BFBB-5CC3-68FD-733E-88A760405122}"/>
            </a:ext>
          </a:extLst>
        </p:cNvPr>
        <p:cNvGrpSpPr/>
        <p:nvPr/>
      </p:nvGrpSpPr>
      <p:grpSpPr>
        <a:xfrm>
          <a:off x="0" y="0"/>
          <a:ext cx="0" cy="0"/>
          <a:chOff x="0" y="0"/>
          <a:chExt cx="0" cy="0"/>
        </a:xfrm>
      </p:grpSpPr>
      <p:pic>
        <p:nvPicPr>
          <p:cNvPr id="12" name="Picture 11" descr="Ripple Effect Vector Illustrations, Royalty-Free Vector Graphics &amp; Clip Art - iStock">
            <a:extLst>
              <a:ext uri="{FF2B5EF4-FFF2-40B4-BE49-F238E27FC236}">
                <a16:creationId xmlns:a16="http://schemas.microsoft.com/office/drawing/2014/main" id="{BF30961D-516D-A045-DF96-4FFE13603D0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140" t="17004" r="15157" b="17778"/>
          <a:stretch/>
        </p:blipFill>
        <p:spPr bwMode="auto">
          <a:xfrm rot="5400000">
            <a:off x="838237" y="1734608"/>
            <a:ext cx="2035281" cy="19320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Ripple Effect Vector Illustrations, Royalty-Free Vector Graphics &amp; Clip Art - iStock">
            <a:extLst>
              <a:ext uri="{FF2B5EF4-FFF2-40B4-BE49-F238E27FC236}">
                <a16:creationId xmlns:a16="http://schemas.microsoft.com/office/drawing/2014/main" id="{13408D9B-75F9-8EC5-71D3-961D6D08154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140" t="17004" r="15157" b="17778"/>
          <a:stretch/>
        </p:blipFill>
        <p:spPr bwMode="auto">
          <a:xfrm rot="5400000">
            <a:off x="1633867" y="1697943"/>
            <a:ext cx="2035281" cy="19320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Ripple Effect Vector Illustrations, Royalty-Free Vector Graphics &amp; Clip Art - iStock">
            <a:extLst>
              <a:ext uri="{FF2B5EF4-FFF2-40B4-BE49-F238E27FC236}">
                <a16:creationId xmlns:a16="http://schemas.microsoft.com/office/drawing/2014/main" id="{F70ED4FD-90C8-E2B4-146A-14DC75EB21E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140" t="17004" r="15157" b="17778"/>
          <a:stretch/>
        </p:blipFill>
        <p:spPr bwMode="auto">
          <a:xfrm rot="5400000">
            <a:off x="6273679" y="1723660"/>
            <a:ext cx="2035281" cy="19320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Ripple Effect Vector Illustrations, Royalty-Free Vector Graphics &amp; Clip Art - iStock">
            <a:extLst>
              <a:ext uri="{FF2B5EF4-FFF2-40B4-BE49-F238E27FC236}">
                <a16:creationId xmlns:a16="http://schemas.microsoft.com/office/drawing/2014/main" id="{44593963-7A65-C0F8-573A-85519712247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140" t="17004" r="15157" b="17778"/>
          <a:stretch/>
        </p:blipFill>
        <p:spPr bwMode="auto">
          <a:xfrm rot="5400000">
            <a:off x="5420029" y="1681192"/>
            <a:ext cx="2035281" cy="193203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Ripple Effect Vector Illustrations, Royalty-Free Vector Graphics &amp; Clip Art - iStock">
            <a:extLst>
              <a:ext uri="{FF2B5EF4-FFF2-40B4-BE49-F238E27FC236}">
                <a16:creationId xmlns:a16="http://schemas.microsoft.com/office/drawing/2014/main" id="{50551AF8-9C27-BCFD-90F4-4781D1DDC7C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001" t="17004" r="17295" b="16533"/>
          <a:stretch/>
        </p:blipFill>
        <p:spPr bwMode="auto">
          <a:xfrm rot="5400000">
            <a:off x="4538814" y="1574270"/>
            <a:ext cx="2035281" cy="196891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ipple Effect Vector Illustrations, Royalty-Free Vector Graphics &amp; Clip Art - iStock">
            <a:extLst>
              <a:ext uri="{FF2B5EF4-FFF2-40B4-BE49-F238E27FC236}">
                <a16:creationId xmlns:a16="http://schemas.microsoft.com/office/drawing/2014/main" id="{44535ED6-2925-C443-E85C-816D3FBF188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436" t="17444" r="16860" b="16093"/>
          <a:stretch/>
        </p:blipFill>
        <p:spPr bwMode="auto">
          <a:xfrm rot="5400000">
            <a:off x="2488785" y="1574271"/>
            <a:ext cx="2035283" cy="196891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Diagram 1">
            <a:extLst>
              <a:ext uri="{FF2B5EF4-FFF2-40B4-BE49-F238E27FC236}">
                <a16:creationId xmlns:a16="http://schemas.microsoft.com/office/drawing/2014/main" id="{63AFB242-9D97-574F-22EB-39F1D009AE2D}"/>
              </a:ext>
            </a:extLst>
          </p:cNvPr>
          <p:cNvGraphicFramePr/>
          <p:nvPr>
            <p:extLst>
              <p:ext uri="{D42A27DB-BD31-4B8C-83A1-F6EECF244321}">
                <p14:modId xmlns:p14="http://schemas.microsoft.com/office/powerpoint/2010/main" val="388302544"/>
              </p:ext>
            </p:extLst>
          </p:nvPr>
        </p:nvGraphicFramePr>
        <p:xfrm>
          <a:off x="2781044" y="1262502"/>
          <a:ext cx="3530482" cy="266425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Slide Number Placeholder 4">
            <a:extLst>
              <a:ext uri="{FF2B5EF4-FFF2-40B4-BE49-F238E27FC236}">
                <a16:creationId xmlns:a16="http://schemas.microsoft.com/office/drawing/2014/main" id="{24753F3D-B032-30B7-7740-E429ED9509D5}"/>
              </a:ext>
            </a:extLst>
          </p:cNvPr>
          <p:cNvSpPr>
            <a:spLocks noGrp="1"/>
          </p:cNvSpPr>
          <p:nvPr>
            <p:ph type="sldNum" sz="quarter" idx="4"/>
          </p:nvPr>
        </p:nvSpPr>
        <p:spPr>
          <a:xfrm>
            <a:off x="8839200" y="4857750"/>
            <a:ext cx="304800" cy="285750"/>
          </a:xfrm>
        </p:spPr>
        <p:txBody>
          <a:bodyPr anchor="ctr">
            <a:normAutofit/>
          </a:bodyPr>
          <a:lstStyle/>
          <a:p>
            <a:pPr>
              <a:spcAft>
                <a:spcPts val="450"/>
              </a:spcAft>
            </a:pPr>
            <a:fld id="{34620C38-E5E8-4708-89F5-C689573873D6}" type="slidenum">
              <a:rPr lang="en-US" smtClean="0"/>
              <a:pPr>
                <a:spcAft>
                  <a:spcPts val="450"/>
                </a:spcAft>
              </a:pPr>
              <a:t>43</a:t>
            </a:fld>
            <a:endParaRPr lang="en-US"/>
          </a:p>
        </p:txBody>
      </p:sp>
      <p:sp>
        <p:nvSpPr>
          <p:cNvPr id="14" name="Title 1">
            <a:extLst>
              <a:ext uri="{FF2B5EF4-FFF2-40B4-BE49-F238E27FC236}">
                <a16:creationId xmlns:a16="http://schemas.microsoft.com/office/drawing/2014/main" id="{634DDEB2-50BA-0032-AD33-833B7872B910}"/>
              </a:ext>
            </a:extLst>
          </p:cNvPr>
          <p:cNvSpPr txBox="1">
            <a:spLocks/>
          </p:cNvSpPr>
          <p:nvPr/>
        </p:nvSpPr>
        <p:spPr>
          <a:xfrm>
            <a:off x="228600" y="205979"/>
            <a:ext cx="8686800" cy="857250"/>
          </a:xfrm>
          <a:prstGeom prst="rect">
            <a:avLst/>
          </a:prstGeom>
        </p:spPr>
        <p:txBody>
          <a:bodyPr vert="horz" lIns="91440" tIns="45720" rIns="91440" bIns="45720" rtlCol="0" anchor="ctr">
            <a:noAutofit/>
          </a:bodyPr>
          <a:lstStyle>
            <a:lvl1pPr algn="ctr" defTabSz="685800" rtl="0" eaLnBrk="1" latinLnBrk="0" hangingPunct="1">
              <a:spcBef>
                <a:spcPct val="0"/>
              </a:spcBef>
              <a:buNone/>
              <a:defRPr sz="3450" kern="1200" cap="none" spc="-75" baseline="0">
                <a:ln>
                  <a:noFill/>
                </a:ln>
                <a:solidFill>
                  <a:srgbClr val="12121F"/>
                </a:solidFill>
                <a:effectLst/>
                <a:latin typeface="Oswald SemiBold" panose="00000700000000000000" pitchFamily="2" charset="0"/>
                <a:ea typeface="+mj-ea"/>
                <a:cs typeface="+mj-cs"/>
              </a:defRPr>
            </a:lvl1pPr>
          </a:lstStyle>
          <a:p>
            <a:r>
              <a:rPr lang="en-US"/>
              <a:t>IMAGINE THE IMPACT TO YOUR BUSINESS</a:t>
            </a:r>
          </a:p>
        </p:txBody>
      </p:sp>
    </p:spTree>
    <p:extLst>
      <p:ext uri="{BB962C8B-B14F-4D97-AF65-F5344CB8AC3E}">
        <p14:creationId xmlns:p14="http://schemas.microsoft.com/office/powerpoint/2010/main" val="12979807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6950BFC3-D8DA-4A85-94F7-54DA5524770B}">
      <p188:commentRel xmlns:p188="http://schemas.microsoft.com/office/powerpoint/2018/8/main" r:id="rId3"/>
    </p:ext>
  </p:extLs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D8264-0CD5-4B3C-B6A3-ABD1C9600234}"/>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B81DB927-B26B-FA27-E238-0DB5FE832F45}"/>
              </a:ext>
            </a:extLst>
          </p:cNvPr>
          <p:cNvGrpSpPr/>
          <p:nvPr/>
        </p:nvGrpSpPr>
        <p:grpSpPr>
          <a:xfrm>
            <a:off x="3192156" y="1811298"/>
            <a:ext cx="2751406" cy="2742163"/>
            <a:chOff x="453097" y="1811298"/>
            <a:chExt cx="2751406" cy="2742163"/>
          </a:xfrm>
        </p:grpSpPr>
        <p:pic>
          <p:nvPicPr>
            <p:cNvPr id="9" name="Picture 8" descr="A person standing in front of a whiteboard&#10;&#10;AI-generated content may be incorrect.">
              <a:extLst>
                <a:ext uri="{FF2B5EF4-FFF2-40B4-BE49-F238E27FC236}">
                  <a16:creationId xmlns:a16="http://schemas.microsoft.com/office/drawing/2014/main" id="{EB3222C7-7F5C-7C6D-8ED9-5E6B718F4EA4}"/>
                </a:ext>
              </a:extLst>
            </p:cNvPr>
            <p:cNvPicPr>
              <a:picLocks noChangeAspect="1"/>
            </p:cNvPicPr>
            <p:nvPr/>
          </p:nvPicPr>
          <p:blipFill>
            <a:blip r:embed="rId4" cstate="print">
              <a:extLst>
                <a:ext uri="{28A0092B-C50C-407E-A947-70E740481C1C}">
                  <a14:useLocalDpi xmlns:a14="http://schemas.microsoft.com/office/drawing/2010/main" val="0"/>
                </a:ext>
              </a:extLst>
            </a:blip>
            <a:srcRect l="22405" t="32095" r="26649" b="9300"/>
            <a:stretch/>
          </p:blipFill>
          <p:spPr>
            <a:xfrm>
              <a:off x="533400" y="1811298"/>
              <a:ext cx="2671103" cy="2318192"/>
            </a:xfrm>
            <a:prstGeom prst="rect">
              <a:avLst/>
            </a:prstGeom>
            <a:ln>
              <a:noFill/>
            </a:ln>
            <a:effectLst/>
          </p:spPr>
        </p:pic>
        <p:sp>
          <p:nvSpPr>
            <p:cNvPr id="12" name="TextBox 11">
              <a:extLst>
                <a:ext uri="{FF2B5EF4-FFF2-40B4-BE49-F238E27FC236}">
                  <a16:creationId xmlns:a16="http://schemas.microsoft.com/office/drawing/2014/main" id="{4A2D8F5D-85A4-6EE4-1CCD-B74FFF4854A5}"/>
                </a:ext>
              </a:extLst>
            </p:cNvPr>
            <p:cNvSpPr txBox="1"/>
            <p:nvPr/>
          </p:nvSpPr>
          <p:spPr>
            <a:xfrm>
              <a:off x="453097" y="4137963"/>
              <a:ext cx="2009564" cy="415498"/>
            </a:xfrm>
            <a:prstGeom prst="rect">
              <a:avLst/>
            </a:prstGeom>
            <a:noFill/>
          </p:spPr>
          <p:txBody>
            <a:bodyPr wrap="square" rtlCol="0">
              <a:spAutoFit/>
            </a:bodyPr>
            <a:lstStyle>
              <a:defPPr>
                <a:defRPr lang="en-US"/>
              </a:defPPr>
              <a:lvl1pPr marL="285750" indent="-285750">
                <a:buFont typeface="Arial" panose="020B0604020202020204" pitchFamily="34" charset="0"/>
                <a:buChar char="•"/>
                <a:defRPr>
                  <a:solidFill>
                    <a:srgbClr val="12121F"/>
                  </a:solidFill>
                  <a:latin typeface="Oswald Medium" panose="02000603000000000000" pitchFamily="2" charset="0"/>
                </a:defRPr>
              </a:lvl1pPr>
            </a:lstStyle>
            <a:p>
              <a:pPr marL="0" indent="0">
                <a:buNone/>
              </a:pPr>
              <a:r>
                <a:rPr lang="en-US" sz="1050" b="1" dirty="0">
                  <a:solidFill>
                    <a:schemeClr val="tx1"/>
                  </a:solidFill>
                  <a:latin typeface="Calibri" panose="020F0502020204030204" pitchFamily="34" charset="0"/>
                  <a:cs typeface="Calibri" panose="020F0502020204030204" pitchFamily="34" charset="0"/>
                </a:rPr>
                <a:t>NEIL NELSON</a:t>
              </a:r>
              <a:br>
                <a:rPr lang="en-US" sz="1050" dirty="0">
                  <a:solidFill>
                    <a:srgbClr val="0A0A0A"/>
                  </a:solidFill>
                  <a:latin typeface="Calibri" panose="020F0502020204030204" pitchFamily="34" charset="0"/>
                  <a:cs typeface="Calibri" panose="020F0502020204030204" pitchFamily="34" charset="0"/>
                </a:rPr>
              </a:br>
              <a:r>
                <a:rPr lang="en-US" sz="1050" dirty="0">
                  <a:solidFill>
                    <a:srgbClr val="0A0A0A"/>
                  </a:solidFill>
                  <a:latin typeface="Calibri" panose="020F0502020204030204" pitchFamily="34" charset="0"/>
                  <a:cs typeface="Calibri" panose="020F0502020204030204" pitchFamily="34" charset="0"/>
                </a:rPr>
                <a:t>President and CEO</a:t>
              </a:r>
            </a:p>
          </p:txBody>
        </p:sp>
      </p:grpSp>
      <p:sp>
        <p:nvSpPr>
          <p:cNvPr id="5" name="Slide Number Placeholder 4">
            <a:extLst>
              <a:ext uri="{FF2B5EF4-FFF2-40B4-BE49-F238E27FC236}">
                <a16:creationId xmlns:a16="http://schemas.microsoft.com/office/drawing/2014/main" id="{45B78CEF-4F88-E8A3-90A5-38E1DC3CF8FB}"/>
              </a:ext>
            </a:extLst>
          </p:cNvPr>
          <p:cNvSpPr>
            <a:spLocks noGrp="1"/>
          </p:cNvSpPr>
          <p:nvPr>
            <p:ph type="sldNum" sz="quarter" idx="4"/>
          </p:nvPr>
        </p:nvSpPr>
        <p:spPr>
          <a:xfrm>
            <a:off x="8839200" y="4857750"/>
            <a:ext cx="304800" cy="285750"/>
          </a:xfrm>
        </p:spPr>
        <p:txBody>
          <a:bodyPr anchor="ctr">
            <a:normAutofit/>
          </a:bodyPr>
          <a:lstStyle/>
          <a:p>
            <a:pPr>
              <a:spcAft>
                <a:spcPts val="450"/>
              </a:spcAft>
            </a:pPr>
            <a:fld id="{34620C38-E5E8-4708-89F5-C689573873D6}" type="slidenum">
              <a:rPr lang="en-US" smtClean="0"/>
              <a:pPr>
                <a:spcAft>
                  <a:spcPts val="450"/>
                </a:spcAft>
              </a:pPr>
              <a:t>44</a:t>
            </a:fld>
            <a:endParaRPr lang="en-US"/>
          </a:p>
        </p:txBody>
      </p:sp>
      <p:pic>
        <p:nvPicPr>
          <p:cNvPr id="2" name="Content Placeholder 1" descr="Two women standing in front of a purple wall&#10;&#10;Description automatically generated">
            <a:extLst>
              <a:ext uri="{FF2B5EF4-FFF2-40B4-BE49-F238E27FC236}">
                <a16:creationId xmlns:a16="http://schemas.microsoft.com/office/drawing/2014/main" id="{349A9FE6-7DD7-AE53-AD35-F26267E784FC}"/>
              </a:ext>
            </a:extLst>
          </p:cNvPr>
          <p:cNvPicPr>
            <a:picLocks noGrp="1" noChangeAspect="1"/>
          </p:cNvPicPr>
          <p:nvPr>
            <p:ph sz="half" idx="2"/>
          </p:nvPr>
        </p:nvPicPr>
        <p:blipFill>
          <a:blip r:embed="rId5" cstate="print">
            <a:extLst>
              <a:ext uri="{28A0092B-C50C-407E-A947-70E740481C1C}">
                <a14:useLocalDpi xmlns:a14="http://schemas.microsoft.com/office/drawing/2010/main" val="0"/>
              </a:ext>
            </a:extLst>
          </a:blip>
          <a:srcRect b="28596"/>
          <a:stretch/>
        </p:blipFill>
        <p:spPr>
          <a:xfrm>
            <a:off x="511952" y="1811010"/>
            <a:ext cx="2671103" cy="2326953"/>
          </a:xfrm>
          <a:prstGeom prst="rect">
            <a:avLst/>
          </a:prstGeom>
          <a:ln>
            <a:noFill/>
          </a:ln>
          <a:effectLst/>
        </p:spPr>
      </p:pic>
      <p:sp>
        <p:nvSpPr>
          <p:cNvPr id="8" name="Title 1">
            <a:extLst>
              <a:ext uri="{FF2B5EF4-FFF2-40B4-BE49-F238E27FC236}">
                <a16:creationId xmlns:a16="http://schemas.microsoft.com/office/drawing/2014/main" id="{94EF0F82-C17E-1123-EFE7-711DAA044D06}"/>
              </a:ext>
            </a:extLst>
          </p:cNvPr>
          <p:cNvSpPr>
            <a:spLocks noGrp="1"/>
          </p:cNvSpPr>
          <p:nvPr>
            <p:ph type="title"/>
          </p:nvPr>
        </p:nvSpPr>
        <p:spPr>
          <a:xfrm>
            <a:off x="228600" y="205979"/>
            <a:ext cx="8686800" cy="857250"/>
          </a:xfrm>
        </p:spPr>
        <p:txBody>
          <a:bodyPr/>
          <a:lstStyle/>
          <a:p>
            <a:pPr algn="ctr"/>
            <a:r>
              <a:rPr lang="en-US" dirty="0">
                <a:solidFill>
                  <a:srgbClr val="12121F"/>
                </a:solidFill>
                <a:latin typeface="Oswald SemiBold" panose="00000700000000000000" pitchFamily="2" charset="0"/>
              </a:rPr>
              <a:t>   IMAGINE THE IMPACT OF YOUR LEADERSHIP</a:t>
            </a:r>
          </a:p>
        </p:txBody>
      </p:sp>
      <p:sp>
        <p:nvSpPr>
          <p:cNvPr id="11" name="TextBox 10">
            <a:extLst>
              <a:ext uri="{FF2B5EF4-FFF2-40B4-BE49-F238E27FC236}">
                <a16:creationId xmlns:a16="http://schemas.microsoft.com/office/drawing/2014/main" id="{AB394CB8-8952-3EA9-BF69-2E902E6E9198}"/>
              </a:ext>
            </a:extLst>
          </p:cNvPr>
          <p:cNvSpPr txBox="1"/>
          <p:nvPr/>
        </p:nvSpPr>
        <p:spPr>
          <a:xfrm>
            <a:off x="376897" y="1108863"/>
            <a:ext cx="8538503" cy="573298"/>
          </a:xfrm>
          <a:prstGeom prst="rect">
            <a:avLst/>
          </a:prstGeom>
          <a:noFill/>
        </p:spPr>
        <p:txBody>
          <a:bodyPr wrap="square">
            <a:spAutoFit/>
          </a:bodyPr>
          <a:lstStyle/>
          <a:p>
            <a:pPr marR="0" lvl="0" algn="ctr">
              <a:lnSpc>
                <a:spcPct val="115000"/>
              </a:lnSpc>
              <a:buSzPts val="1000"/>
              <a:tabLst>
                <a:tab pos="457200" algn="l"/>
              </a:tabLst>
            </a:pPr>
            <a:r>
              <a:rPr lang="en-US" sz="1400" kern="100" dirty="0">
                <a:effectLst/>
                <a:latin typeface="Oswald SemiBold" panose="00000700000000000000" pitchFamily="2" charset="0"/>
                <a:ea typeface="Aptos" panose="020B0004020202020204" pitchFamily="34" charset="0"/>
                <a:cs typeface="Calibri" panose="020F0502020204030204" pitchFamily="34" charset="0"/>
              </a:rPr>
              <a:t>BE THE LEADER WHO SEES. BE THE LEADER WHO BELIEVES.  </a:t>
            </a:r>
          </a:p>
          <a:p>
            <a:pPr marR="0" lvl="0">
              <a:lnSpc>
                <a:spcPct val="115000"/>
              </a:lnSpc>
              <a:buSzPts val="1000"/>
              <a:tabLst>
                <a:tab pos="457200" algn="l"/>
              </a:tabLst>
            </a:pPr>
            <a:r>
              <a:rPr lang="en-US" sz="1400" kern="100" dirty="0">
                <a:solidFill>
                  <a:srgbClr val="0A0A0A"/>
                </a:solidFill>
                <a:effectLst/>
                <a:latin typeface="Calibri" panose="020F0502020204030204" pitchFamily="34" charset="0"/>
                <a:ea typeface="Aptos" panose="020B0004020202020204" pitchFamily="34" charset="0"/>
                <a:cs typeface="Calibri" panose="020F0502020204030204" pitchFamily="34" charset="0"/>
              </a:rPr>
              <a:t>Because when we lead with that lens, we don’t just build teams, we build superheroes who leave a lasting impact.</a:t>
            </a:r>
          </a:p>
        </p:txBody>
      </p:sp>
      <p:pic>
        <p:nvPicPr>
          <p:cNvPr id="10" name="Picture 9">
            <a:extLst>
              <a:ext uri="{FF2B5EF4-FFF2-40B4-BE49-F238E27FC236}">
                <a16:creationId xmlns:a16="http://schemas.microsoft.com/office/drawing/2014/main" id="{53D1E555-3D5A-13BA-90A7-18545122465B}"/>
              </a:ext>
            </a:extLst>
          </p:cNvPr>
          <p:cNvPicPr>
            <a:picLocks noChangeAspect="1"/>
          </p:cNvPicPr>
          <p:nvPr/>
        </p:nvPicPr>
        <p:blipFill>
          <a:blip r:embed="rId6" cstate="print">
            <a:extLst>
              <a:ext uri="{28A0092B-C50C-407E-A947-70E740481C1C}">
                <a14:useLocalDpi xmlns:a14="http://schemas.microsoft.com/office/drawing/2010/main" val="0"/>
              </a:ext>
            </a:extLst>
          </a:blip>
          <a:srcRect l="19247" r="4247"/>
          <a:stretch/>
        </p:blipFill>
        <p:spPr>
          <a:xfrm>
            <a:off x="6019800" y="1811010"/>
            <a:ext cx="2671103" cy="2326953"/>
          </a:xfrm>
          <a:prstGeom prst="rect">
            <a:avLst/>
          </a:prstGeom>
          <a:ln>
            <a:noFill/>
          </a:ln>
          <a:effectLst/>
        </p:spPr>
      </p:pic>
      <p:sp>
        <p:nvSpPr>
          <p:cNvPr id="13" name="TextBox 12">
            <a:extLst>
              <a:ext uri="{FF2B5EF4-FFF2-40B4-BE49-F238E27FC236}">
                <a16:creationId xmlns:a16="http://schemas.microsoft.com/office/drawing/2014/main" id="{437B957F-FB04-9DF7-74C5-A58E7CFBE6B4}"/>
              </a:ext>
            </a:extLst>
          </p:cNvPr>
          <p:cNvSpPr txBox="1"/>
          <p:nvPr/>
        </p:nvSpPr>
        <p:spPr>
          <a:xfrm>
            <a:off x="448940" y="4137963"/>
            <a:ext cx="2425212" cy="415498"/>
          </a:xfrm>
          <a:prstGeom prst="rect">
            <a:avLst/>
          </a:prstGeom>
          <a:noFill/>
        </p:spPr>
        <p:txBody>
          <a:bodyPr wrap="square" rtlCol="0">
            <a:spAutoFit/>
          </a:bodyPr>
          <a:lstStyle>
            <a:defPPr>
              <a:defRPr lang="en-US"/>
            </a:defPPr>
            <a:lvl1pPr marL="285750" indent="-285750">
              <a:buFont typeface="Arial" panose="020B0604020202020204" pitchFamily="34" charset="0"/>
              <a:buChar char="•"/>
              <a:defRPr>
                <a:solidFill>
                  <a:srgbClr val="12121F"/>
                </a:solidFill>
                <a:latin typeface="Oswald Medium" panose="02000603000000000000" pitchFamily="2" charset="0"/>
              </a:defRPr>
            </a:lvl1pPr>
          </a:lstStyle>
          <a:p>
            <a:pPr marL="0" indent="0">
              <a:buNone/>
            </a:pPr>
            <a:r>
              <a:rPr lang="en-US" sz="1050" b="1" dirty="0">
                <a:solidFill>
                  <a:schemeClr val="tx1"/>
                </a:solidFill>
                <a:latin typeface="Calibri" panose="020F0502020204030204" pitchFamily="34" charset="0"/>
                <a:cs typeface="Calibri" panose="020F0502020204030204" pitchFamily="34" charset="0"/>
              </a:rPr>
              <a:t>DALLIS FONTENOT</a:t>
            </a:r>
            <a:br>
              <a:rPr lang="en-US" sz="1050" dirty="0">
                <a:solidFill>
                  <a:srgbClr val="0A0A0A"/>
                </a:solidFill>
                <a:latin typeface="Oswald Light" panose="00000400000000000000" pitchFamily="2" charset="0"/>
              </a:rPr>
            </a:br>
            <a:r>
              <a:rPr lang="en-US" sz="1050" dirty="0">
                <a:solidFill>
                  <a:srgbClr val="0A0A0A"/>
                </a:solidFill>
                <a:latin typeface="Calibri" panose="020F0502020204030204" pitchFamily="34" charset="0"/>
                <a:cs typeface="Calibri" panose="020F0502020204030204" pitchFamily="34" charset="0"/>
              </a:rPr>
              <a:t>Chief People Officer</a:t>
            </a:r>
          </a:p>
        </p:txBody>
      </p:sp>
      <p:sp>
        <p:nvSpPr>
          <p:cNvPr id="14" name="TextBox 13">
            <a:extLst>
              <a:ext uri="{FF2B5EF4-FFF2-40B4-BE49-F238E27FC236}">
                <a16:creationId xmlns:a16="http://schemas.microsoft.com/office/drawing/2014/main" id="{CC2F17FE-4352-5B33-08AA-FFCE58487D7F}"/>
              </a:ext>
            </a:extLst>
          </p:cNvPr>
          <p:cNvSpPr txBox="1"/>
          <p:nvPr/>
        </p:nvSpPr>
        <p:spPr>
          <a:xfrm>
            <a:off x="5938616" y="4141773"/>
            <a:ext cx="2680189" cy="415498"/>
          </a:xfrm>
          <a:prstGeom prst="rect">
            <a:avLst/>
          </a:prstGeom>
          <a:noFill/>
        </p:spPr>
        <p:txBody>
          <a:bodyPr wrap="square" rtlCol="0">
            <a:spAutoFit/>
          </a:bodyPr>
          <a:lstStyle>
            <a:defPPr>
              <a:defRPr lang="en-US"/>
            </a:defPPr>
            <a:lvl1pPr marL="285750" indent="-285750">
              <a:buFont typeface="Arial" panose="020B0604020202020204" pitchFamily="34" charset="0"/>
              <a:buChar char="•"/>
              <a:defRPr>
                <a:solidFill>
                  <a:srgbClr val="12121F"/>
                </a:solidFill>
                <a:latin typeface="Oswald Medium" panose="02000603000000000000" pitchFamily="2" charset="0"/>
              </a:defRPr>
            </a:lvl1pPr>
          </a:lstStyle>
          <a:p>
            <a:pPr marL="0" indent="0">
              <a:buNone/>
            </a:pPr>
            <a:r>
              <a:rPr lang="en-US" sz="1050" b="1">
                <a:solidFill>
                  <a:schemeClr val="tx1"/>
                </a:solidFill>
                <a:latin typeface="Calibri" panose="020F0502020204030204" pitchFamily="34" charset="0"/>
                <a:cs typeface="Calibri" panose="020F0502020204030204" pitchFamily="34" charset="0"/>
              </a:rPr>
              <a:t>TYLER SISSON</a:t>
            </a:r>
            <a:br>
              <a:rPr lang="en-US" sz="1050">
                <a:solidFill>
                  <a:srgbClr val="0A0A0A"/>
                </a:solidFill>
                <a:latin typeface="Oswald Light" panose="00000400000000000000" pitchFamily="2" charset="0"/>
              </a:rPr>
            </a:br>
            <a:r>
              <a:rPr lang="en-US" sz="1050">
                <a:solidFill>
                  <a:srgbClr val="0A0A0A"/>
                </a:solidFill>
                <a:latin typeface="Calibri" panose="020F0502020204030204" pitchFamily="34" charset="0"/>
                <a:cs typeface="Calibri" panose="020F0502020204030204" pitchFamily="34" charset="0"/>
              </a:rPr>
              <a:t>Director, Organizational Development</a:t>
            </a:r>
          </a:p>
        </p:txBody>
      </p:sp>
    </p:spTree>
    <p:extLst>
      <p:ext uri="{BB962C8B-B14F-4D97-AF65-F5344CB8AC3E}">
        <p14:creationId xmlns:p14="http://schemas.microsoft.com/office/powerpoint/2010/main" val="3369676467"/>
      </p:ext>
    </p:extLst>
  </p:cSld>
  <p:clrMapOvr>
    <a:masterClrMapping/>
  </p:clrMapOvr>
  <p:extLst>
    <p:ext uri="{6950BFC3-D8DA-4A85-94F7-54DA5524770B}">
      <p188:commentRel xmlns:p188="http://schemas.microsoft.com/office/powerpoint/2018/8/main" r:id="rId3"/>
    </p:ext>
  </p:extLs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A24BFB3-E629-5EF2-14F0-56E0D75A724F}"/>
              </a:ext>
            </a:extLst>
          </p:cNvPr>
          <p:cNvSpPr>
            <a:spLocks noGrp="1"/>
          </p:cNvSpPr>
          <p:nvPr>
            <p:ph type="sldNum" sz="quarter" idx="4"/>
          </p:nvPr>
        </p:nvSpPr>
        <p:spPr/>
        <p:txBody>
          <a:bodyPr/>
          <a:lstStyle/>
          <a:p>
            <a:fld id="{891C554B-0DB2-8C43-9B67-3B0F5D3AA45D}" type="slidenum">
              <a:rPr lang="en-US" sz="600" smtClean="0"/>
              <a:pPr/>
              <a:t>45</a:t>
            </a:fld>
            <a:endParaRPr lang="en-US" sz="600"/>
          </a:p>
        </p:txBody>
      </p:sp>
      <p:pic>
        <p:nvPicPr>
          <p:cNvPr id="13" name="Picture 12" descr="A close-up of hands holding a flute&#10;&#10;AI-generated content may be incorrect.">
            <a:extLst>
              <a:ext uri="{FF2B5EF4-FFF2-40B4-BE49-F238E27FC236}">
                <a16:creationId xmlns:a16="http://schemas.microsoft.com/office/drawing/2014/main" id="{DBE7659A-76CB-5503-F7D3-D81CA49F9AAB}"/>
              </a:ext>
            </a:extLst>
          </p:cNvPr>
          <p:cNvPicPr>
            <a:picLocks noChangeAspect="1"/>
          </p:cNvPicPr>
          <p:nvPr/>
        </p:nvPicPr>
        <p:blipFill>
          <a:blip r:embed="rId3">
            <a:alphaModFix amt="46000"/>
            <a:extLst>
              <a:ext uri="{28A0092B-C50C-407E-A947-70E740481C1C}">
                <a14:useLocalDpi xmlns:a14="http://schemas.microsoft.com/office/drawing/2010/main" val="0"/>
              </a:ext>
            </a:extLst>
          </a:blip>
          <a:stretch>
            <a:fillRect/>
          </a:stretch>
        </p:blipFill>
        <p:spPr>
          <a:xfrm>
            <a:off x="-38100" y="-48940"/>
            <a:ext cx="9209597" cy="5192440"/>
          </a:xfrm>
          <a:prstGeom prst="rect">
            <a:avLst/>
          </a:prstGeom>
          <a:solidFill>
            <a:schemeClr val="bg1"/>
          </a:solidFill>
        </p:spPr>
      </p:pic>
      <p:sp>
        <p:nvSpPr>
          <p:cNvPr id="2" name="Title 1">
            <a:extLst>
              <a:ext uri="{FF2B5EF4-FFF2-40B4-BE49-F238E27FC236}">
                <a16:creationId xmlns:a16="http://schemas.microsoft.com/office/drawing/2014/main" id="{F7714CF2-7EC6-5195-527E-5B8CBB8C6F9C}"/>
              </a:ext>
            </a:extLst>
          </p:cNvPr>
          <p:cNvSpPr>
            <a:spLocks noGrp="1"/>
          </p:cNvSpPr>
          <p:nvPr>
            <p:ph type="ctrTitle"/>
          </p:nvPr>
        </p:nvSpPr>
        <p:spPr>
          <a:xfrm>
            <a:off x="214775" y="-400050"/>
            <a:ext cx="7848600" cy="1866900"/>
          </a:xfrm>
        </p:spPr>
        <p:txBody>
          <a:bodyPr/>
          <a:lstStyle/>
          <a:p>
            <a:r>
              <a:rPr lang="en-US">
                <a:solidFill>
                  <a:schemeClr val="bg1"/>
                </a:solidFill>
              </a:rPr>
              <a:t>THANK YOU</a:t>
            </a:r>
          </a:p>
        </p:txBody>
      </p:sp>
      <p:sp>
        <p:nvSpPr>
          <p:cNvPr id="3" name="Subtitle 2">
            <a:extLst>
              <a:ext uri="{FF2B5EF4-FFF2-40B4-BE49-F238E27FC236}">
                <a16:creationId xmlns:a16="http://schemas.microsoft.com/office/drawing/2014/main" id="{C309EF43-503E-3062-EDF1-CB67503750FE}"/>
              </a:ext>
            </a:extLst>
          </p:cNvPr>
          <p:cNvSpPr>
            <a:spLocks noGrp="1"/>
          </p:cNvSpPr>
          <p:nvPr>
            <p:ph type="subTitle" idx="1"/>
          </p:nvPr>
        </p:nvSpPr>
        <p:spPr>
          <a:xfrm>
            <a:off x="1097280" y="1476376"/>
            <a:ext cx="1981200" cy="800100"/>
          </a:xfrm>
        </p:spPr>
        <p:txBody>
          <a:bodyPr>
            <a:normAutofit/>
          </a:bodyPr>
          <a:lstStyle/>
          <a:p>
            <a:r>
              <a:rPr lang="en-US">
                <a:solidFill>
                  <a:schemeClr val="tx1"/>
                </a:solidFill>
                <a:latin typeface="Oswald SemiBold" panose="00000700000000000000" pitchFamily="2" charset="0"/>
              </a:rPr>
              <a:t>#BeAMrJensen</a:t>
            </a:r>
          </a:p>
        </p:txBody>
      </p:sp>
      <p:cxnSp>
        <p:nvCxnSpPr>
          <p:cNvPr id="7" name="Straight Connector 6">
            <a:extLst>
              <a:ext uri="{FF2B5EF4-FFF2-40B4-BE49-F238E27FC236}">
                <a16:creationId xmlns:a16="http://schemas.microsoft.com/office/drawing/2014/main" id="{454D2461-6AE5-2538-E4F8-ED40E3E75DDD}"/>
              </a:ext>
            </a:extLst>
          </p:cNvPr>
          <p:cNvCxnSpPr>
            <a:cxnSpLocks/>
          </p:cNvCxnSpPr>
          <p:nvPr/>
        </p:nvCxnSpPr>
        <p:spPr>
          <a:xfrm>
            <a:off x="-38100" y="1447800"/>
            <a:ext cx="3040380"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00490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0C84150F-9930-340B-9A15-2BC0AA145F6C}"/>
              </a:ext>
            </a:extLst>
          </p:cNvPr>
          <p:cNvSpPr/>
          <p:nvPr/>
        </p:nvSpPr>
        <p:spPr>
          <a:xfrm>
            <a:off x="-7620" y="0"/>
            <a:ext cx="5494020" cy="4857750"/>
          </a:xfrm>
          <a:prstGeom prst="rect">
            <a:avLst/>
          </a:prstGeom>
          <a:solidFill>
            <a:srgbClr val="5D9E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ln>
                <a:solidFill>
                  <a:sysClr val="windowText" lastClr="000000"/>
                </a:solidFill>
              </a:ln>
              <a:solidFill>
                <a:srgbClr val="0A0A0A"/>
              </a:solidFill>
            </a:endParaRPr>
          </a:p>
        </p:txBody>
      </p:sp>
      <p:sp>
        <p:nvSpPr>
          <p:cNvPr id="18" name="TextBox 17">
            <a:extLst>
              <a:ext uri="{FF2B5EF4-FFF2-40B4-BE49-F238E27FC236}">
                <a16:creationId xmlns:a16="http://schemas.microsoft.com/office/drawing/2014/main" id="{CDE55D81-BA77-968C-503B-9E70CA051DEB}"/>
              </a:ext>
            </a:extLst>
          </p:cNvPr>
          <p:cNvSpPr txBox="1"/>
          <p:nvPr/>
        </p:nvSpPr>
        <p:spPr>
          <a:xfrm>
            <a:off x="6750761" y="528734"/>
            <a:ext cx="1219200" cy="369332"/>
          </a:xfrm>
          <a:prstGeom prst="rect">
            <a:avLst/>
          </a:prstGeom>
          <a:noFill/>
        </p:spPr>
        <p:txBody>
          <a:bodyPr wrap="square">
            <a:spAutoFit/>
          </a:bodyPr>
          <a:lstStyle/>
          <a:p>
            <a:pPr algn="ctr"/>
            <a:r>
              <a:rPr lang="en-US">
                <a:solidFill>
                  <a:schemeClr val="tx1"/>
                </a:solidFill>
                <a:latin typeface="Oswald SemiBold" panose="00000700000000000000" pitchFamily="2" charset="0"/>
              </a:rPr>
              <a:t>SCAN HERE</a:t>
            </a:r>
            <a:endParaRPr lang="en-US">
              <a:latin typeface="Oswald SemiBold" panose="00000700000000000000" pitchFamily="2" charset="0"/>
            </a:endParaRPr>
          </a:p>
        </p:txBody>
      </p:sp>
      <p:sp>
        <p:nvSpPr>
          <p:cNvPr id="3" name="Slide Number Placeholder 2">
            <a:extLst>
              <a:ext uri="{FF2B5EF4-FFF2-40B4-BE49-F238E27FC236}">
                <a16:creationId xmlns:a16="http://schemas.microsoft.com/office/drawing/2014/main" id="{9E263C34-219D-1168-0874-9061447B22B2}"/>
              </a:ext>
            </a:extLst>
          </p:cNvPr>
          <p:cNvSpPr>
            <a:spLocks noGrp="1"/>
          </p:cNvSpPr>
          <p:nvPr>
            <p:ph type="sldNum" sz="quarter" idx="4"/>
          </p:nvPr>
        </p:nvSpPr>
        <p:spPr/>
        <p:txBody>
          <a:bodyPr/>
          <a:lstStyle/>
          <a:p>
            <a:fld id="{891C554B-0DB2-8C43-9B67-3B0F5D3AA45D}" type="slidenum">
              <a:rPr lang="en-US" smtClean="0"/>
              <a:pPr/>
              <a:t>46</a:t>
            </a:fld>
            <a:endParaRPr lang="en-US"/>
          </a:p>
        </p:txBody>
      </p:sp>
      <p:sp>
        <p:nvSpPr>
          <p:cNvPr id="4" name="Title 1">
            <a:extLst>
              <a:ext uri="{FF2B5EF4-FFF2-40B4-BE49-F238E27FC236}">
                <a16:creationId xmlns:a16="http://schemas.microsoft.com/office/drawing/2014/main" id="{D550DAD8-8C8E-B2FC-7643-EC38B9A30195}"/>
              </a:ext>
            </a:extLst>
          </p:cNvPr>
          <p:cNvSpPr>
            <a:spLocks noGrp="1"/>
          </p:cNvSpPr>
          <p:nvPr>
            <p:ph type="title"/>
          </p:nvPr>
        </p:nvSpPr>
        <p:spPr>
          <a:xfrm>
            <a:off x="304800" y="371475"/>
            <a:ext cx="3124199" cy="685800"/>
          </a:xfrm>
        </p:spPr>
        <p:txBody>
          <a:bodyPr vert="horz" lIns="68580" tIns="34290" rIns="68580" bIns="34290" rtlCol="0" anchor="t">
            <a:normAutofit/>
          </a:bodyPr>
          <a:lstStyle/>
          <a:p>
            <a:r>
              <a:rPr lang="en-US" sz="3600">
                <a:solidFill>
                  <a:srgbClr val="12121F"/>
                </a:solidFill>
              </a:rPr>
              <a:t>CHANCE TO </a:t>
            </a:r>
            <a:r>
              <a:rPr lang="en-US" sz="3600">
                <a:solidFill>
                  <a:schemeClr val="bg1"/>
                </a:solidFill>
              </a:rPr>
              <a:t>WIN</a:t>
            </a:r>
          </a:p>
        </p:txBody>
      </p:sp>
      <p:sp>
        <p:nvSpPr>
          <p:cNvPr id="6" name="Rectangle 5">
            <a:extLst>
              <a:ext uri="{FF2B5EF4-FFF2-40B4-BE49-F238E27FC236}">
                <a16:creationId xmlns:a16="http://schemas.microsoft.com/office/drawing/2014/main" id="{11542D6A-854B-FA26-8C36-9C91E681F2B8}"/>
              </a:ext>
            </a:extLst>
          </p:cNvPr>
          <p:cNvSpPr/>
          <p:nvPr/>
        </p:nvSpPr>
        <p:spPr>
          <a:xfrm>
            <a:off x="438150" y="1428750"/>
            <a:ext cx="4602480" cy="3208571"/>
          </a:xfrm>
          <a:prstGeom prst="rect">
            <a:avLst/>
          </a:prstGeom>
          <a:noFill/>
          <a:effectLst>
            <a:glow rad="63500">
              <a:schemeClr val="accent4">
                <a:satMod val="175000"/>
                <a:alpha val="40000"/>
              </a:schemeClr>
            </a:glow>
          </a:effectLst>
        </p:spPr>
        <p:txBody>
          <a:bodyPr wrap="square" lIns="68580" tIns="34290" rIns="68580" bIns="34290">
            <a:spAutoFit/>
          </a:bodyPr>
          <a:lstStyle/>
          <a:p>
            <a:r>
              <a:rPr lang="en-US" sz="2000">
                <a:ln w="0"/>
                <a:solidFill>
                  <a:srgbClr val="0A0A0A"/>
                </a:solidFill>
                <a:latin typeface="Calibri" panose="020F0502020204030204" pitchFamily="34" charset="0"/>
                <a:cs typeface="Calibri" panose="020F0502020204030204" pitchFamily="34" charset="0"/>
              </a:rPr>
              <a:t>Scan the QR code to enter to win a free, one-hour, Strengths-Based Coaching session with Dallis!</a:t>
            </a:r>
          </a:p>
          <a:p>
            <a:endParaRPr lang="en-US" sz="2000">
              <a:ln w="0"/>
              <a:solidFill>
                <a:srgbClr val="0A0A0A"/>
              </a:solidFill>
              <a:latin typeface="Calibri" panose="020F0502020204030204" pitchFamily="34" charset="0"/>
              <a:cs typeface="Calibri" panose="020F0502020204030204" pitchFamily="34" charset="0"/>
            </a:endParaRPr>
          </a:p>
          <a:p>
            <a:endParaRPr lang="en-US" sz="2000">
              <a:ln w="0"/>
              <a:solidFill>
                <a:srgbClr val="0A0A0A"/>
              </a:solidFill>
              <a:latin typeface="Calibri" panose="020F0502020204030204" pitchFamily="34" charset="0"/>
              <a:cs typeface="Calibri" panose="020F0502020204030204" pitchFamily="34" charset="0"/>
            </a:endParaRPr>
          </a:p>
          <a:p>
            <a:r>
              <a:rPr lang="en-US" sz="2000">
                <a:ln w="0"/>
                <a:solidFill>
                  <a:srgbClr val="0A0A0A"/>
                </a:solidFill>
                <a:latin typeface="Calibri" panose="020F0502020204030204" pitchFamily="34" charset="0"/>
                <a:cs typeface="Calibri" panose="020F0502020204030204" pitchFamily="34" charset="0"/>
              </a:rPr>
              <a:t>Two randomly selected individuals will receive a session designed to help you discover and begin investing in your own strengths!</a:t>
            </a:r>
            <a:endParaRPr lang="en-US" b="1">
              <a:ln w="0"/>
              <a:solidFill>
                <a:srgbClr val="12121F"/>
              </a:solidFill>
              <a:latin typeface="Calibri" panose="020F0502020204030204" pitchFamily="34" charset="0"/>
              <a:cs typeface="Calibri" panose="020F0502020204030204" pitchFamily="34" charset="0"/>
            </a:endParaRPr>
          </a:p>
          <a:p>
            <a:endParaRPr lang="en-US" sz="2400" b="1">
              <a:ln w="0"/>
              <a:solidFill>
                <a:srgbClr val="134173"/>
              </a:solidFill>
              <a:effectLst>
                <a:outerShdw blurRad="38100" dist="25400" dir="5400000" algn="ctr" rotWithShape="0">
                  <a:srgbClr val="6E747A">
                    <a:alpha val="43000"/>
                  </a:srgbClr>
                </a:outerShdw>
              </a:effectLst>
              <a:latin typeface="Calibri" panose="020F0502020204030204" pitchFamily="34" charset="0"/>
              <a:cs typeface="Calibri" panose="020F0502020204030204" pitchFamily="34" charset="0"/>
            </a:endParaRPr>
          </a:p>
        </p:txBody>
      </p:sp>
      <p:cxnSp>
        <p:nvCxnSpPr>
          <p:cNvPr id="7" name="Straight Connector 6">
            <a:extLst>
              <a:ext uri="{FF2B5EF4-FFF2-40B4-BE49-F238E27FC236}">
                <a16:creationId xmlns:a16="http://schemas.microsoft.com/office/drawing/2014/main" id="{F15D3860-67E7-BA42-FF7B-BBEF1A80EAE3}"/>
              </a:ext>
            </a:extLst>
          </p:cNvPr>
          <p:cNvCxnSpPr>
            <a:cxnSpLocks/>
          </p:cNvCxnSpPr>
          <p:nvPr/>
        </p:nvCxnSpPr>
        <p:spPr>
          <a:xfrm>
            <a:off x="2590799" y="902159"/>
            <a:ext cx="685800"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pic>
        <p:nvPicPr>
          <p:cNvPr id="14" name="Graphic 13" descr="Circle with left arrow outline">
            <a:extLst>
              <a:ext uri="{FF2B5EF4-FFF2-40B4-BE49-F238E27FC236}">
                <a16:creationId xmlns:a16="http://schemas.microsoft.com/office/drawing/2014/main" id="{C62A757D-D149-47B5-671F-B13429AD57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6948322" y="894256"/>
            <a:ext cx="824078" cy="824078"/>
          </a:xfrm>
          <a:prstGeom prst="rect">
            <a:avLst/>
          </a:prstGeom>
        </p:spPr>
      </p:pic>
      <p:pic>
        <p:nvPicPr>
          <p:cNvPr id="16" name="Picture 15" descr="A qr code with a black and white background&#10;&#10;AI-generated content may be incorrect.">
            <a:extLst>
              <a:ext uri="{FF2B5EF4-FFF2-40B4-BE49-F238E27FC236}">
                <a16:creationId xmlns:a16="http://schemas.microsoft.com/office/drawing/2014/main" id="{41D2337C-33FD-6F8B-4FA9-BCD413F8D19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8353" y="1825228"/>
            <a:ext cx="2424016" cy="2424016"/>
          </a:xfrm>
          <a:prstGeom prst="rect">
            <a:avLst/>
          </a:prstGeom>
        </p:spPr>
      </p:pic>
    </p:spTree>
    <p:extLst>
      <p:ext uri="{BB962C8B-B14F-4D97-AF65-F5344CB8AC3E}">
        <p14:creationId xmlns:p14="http://schemas.microsoft.com/office/powerpoint/2010/main" val="2808169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50591A4-AAC6-4D8E-7BEB-FB703C89ADD2}"/>
              </a:ext>
            </a:extLst>
          </p:cNvPr>
          <p:cNvSpPr/>
          <p:nvPr/>
        </p:nvSpPr>
        <p:spPr>
          <a:xfrm>
            <a:off x="0" y="0"/>
            <a:ext cx="4713197" cy="4857750"/>
          </a:xfrm>
          <a:prstGeom prst="rect">
            <a:avLst/>
          </a:prstGeom>
          <a:solidFill>
            <a:srgbClr val="5D9E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0A0A0A"/>
              </a:solidFill>
            </a:endParaRPr>
          </a:p>
        </p:txBody>
      </p:sp>
      <p:sp>
        <p:nvSpPr>
          <p:cNvPr id="2" name="Slide Number Placeholder 1">
            <a:extLst>
              <a:ext uri="{FF2B5EF4-FFF2-40B4-BE49-F238E27FC236}">
                <a16:creationId xmlns:a16="http://schemas.microsoft.com/office/drawing/2014/main" id="{8B3887D5-458F-4D3B-ACB1-CB2CFF3334B6}"/>
              </a:ext>
            </a:extLst>
          </p:cNvPr>
          <p:cNvSpPr>
            <a:spLocks noGrp="1"/>
          </p:cNvSpPr>
          <p:nvPr>
            <p:ph type="sldNum" sz="quarter" idx="4"/>
          </p:nvPr>
        </p:nvSpPr>
        <p:spPr/>
        <p:txBody>
          <a:bodyPr/>
          <a:lstStyle/>
          <a:p>
            <a:fld id="{891C554B-0DB2-8C43-9B67-3B0F5D3AA45D}" type="slidenum">
              <a:rPr lang="en-US" smtClean="0"/>
              <a:pPr/>
              <a:t>5</a:t>
            </a:fld>
            <a:endParaRPr lang="en-US"/>
          </a:p>
        </p:txBody>
      </p:sp>
      <p:sp>
        <p:nvSpPr>
          <p:cNvPr id="3" name="TextBox 10">
            <a:extLst>
              <a:ext uri="{FF2B5EF4-FFF2-40B4-BE49-F238E27FC236}">
                <a16:creationId xmlns:a16="http://schemas.microsoft.com/office/drawing/2014/main" id="{28D7CA2A-EE0F-A595-455C-CAA4671889E5}"/>
              </a:ext>
            </a:extLst>
          </p:cNvPr>
          <p:cNvSpPr txBox="1"/>
          <p:nvPr/>
        </p:nvSpPr>
        <p:spPr>
          <a:xfrm>
            <a:off x="609600" y="1410791"/>
            <a:ext cx="4269594" cy="2321918"/>
          </a:xfrm>
          <a:prstGeom prst="rect">
            <a:avLst/>
          </a:prstGeom>
        </p:spPr>
        <p:txBody>
          <a:bodyPr wrap="square" lIns="0" tIns="0" rIns="0" bIns="0" rtlCol="0" anchor="t">
            <a:spAutoFit/>
          </a:bodyPr>
          <a:lstStyle>
            <a:defPPr>
              <a:defRPr lang="en-US"/>
            </a:defPPr>
            <a:lvl1pPr defTabSz="685800">
              <a:lnSpc>
                <a:spcPts val="6158"/>
              </a:lnSpc>
              <a:spcBef>
                <a:spcPct val="0"/>
              </a:spcBef>
              <a:defRPr sz="4800" spc="-75">
                <a:latin typeface="Oswald SemiBold"/>
                <a:ea typeface="+mj-ea"/>
                <a:cs typeface="+mj-cs"/>
              </a:defRPr>
            </a:lvl1pPr>
          </a:lstStyle>
          <a:p>
            <a:r>
              <a:rPr lang="en-US">
                <a:solidFill>
                  <a:schemeClr val="bg1"/>
                </a:solidFill>
                <a:effectLst>
                  <a:outerShdw blurRad="38100" dist="38100" dir="2700000" algn="tl">
                    <a:srgbClr val="000000">
                      <a:alpha val="43137"/>
                    </a:srgbClr>
                  </a:outerShdw>
                </a:effectLst>
              </a:rPr>
              <a:t>WORLDWIDE RESEARCH PROJECT</a:t>
            </a:r>
          </a:p>
        </p:txBody>
      </p:sp>
      <p:sp>
        <p:nvSpPr>
          <p:cNvPr id="4" name="Rectangle 3">
            <a:extLst>
              <a:ext uri="{FF2B5EF4-FFF2-40B4-BE49-F238E27FC236}">
                <a16:creationId xmlns:a16="http://schemas.microsoft.com/office/drawing/2014/main" id="{887ED860-63D2-59BC-DC54-4B1BDED5532B}"/>
              </a:ext>
            </a:extLst>
          </p:cNvPr>
          <p:cNvSpPr>
            <a:spLocks noGrp="1" noRot="1" noMove="1" noResize="1" noEditPoints="1" noAdjustHandles="1" noChangeArrowheads="1" noChangeShapeType="1"/>
          </p:cNvSpPr>
          <p:nvPr/>
        </p:nvSpPr>
        <p:spPr>
          <a:xfrm>
            <a:off x="4713197" y="0"/>
            <a:ext cx="4430803" cy="48577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endParaRPr>
          </a:p>
        </p:txBody>
      </p:sp>
      <p:pic>
        <p:nvPicPr>
          <p:cNvPr id="6" name="Picture 2" descr="Gallup Careers">
            <a:extLst>
              <a:ext uri="{FF2B5EF4-FFF2-40B4-BE49-F238E27FC236}">
                <a16:creationId xmlns:a16="http://schemas.microsoft.com/office/drawing/2014/main" id="{C8830DC4-1CAB-464F-7ACD-BD829B916F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544244"/>
            <a:ext cx="1428750" cy="2667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E6EDD8B-2DC0-506F-6FD5-9E52F0DCE83F}"/>
              </a:ext>
            </a:extLst>
          </p:cNvPr>
          <p:cNvSpPr txBox="1"/>
          <p:nvPr/>
        </p:nvSpPr>
        <p:spPr>
          <a:xfrm>
            <a:off x="4967930" y="1194119"/>
            <a:ext cx="1544926" cy="584775"/>
          </a:xfrm>
          <a:prstGeom prst="rect">
            <a:avLst/>
          </a:prstGeom>
          <a:noFill/>
        </p:spPr>
        <p:txBody>
          <a:bodyPr wrap="square" rtlCol="0">
            <a:spAutoFit/>
          </a:bodyPr>
          <a:lstStyle/>
          <a:p>
            <a:pPr algn="ctr"/>
            <a:r>
              <a:rPr lang="en-US" sz="3200">
                <a:latin typeface="Oswald SemiBold" panose="00000700000000000000" pitchFamily="2" charset="0"/>
              </a:rPr>
              <a:t>20,000+</a:t>
            </a:r>
          </a:p>
        </p:txBody>
      </p:sp>
      <p:sp>
        <p:nvSpPr>
          <p:cNvPr id="10" name="TextBox 9">
            <a:extLst>
              <a:ext uri="{FF2B5EF4-FFF2-40B4-BE49-F238E27FC236}">
                <a16:creationId xmlns:a16="http://schemas.microsoft.com/office/drawing/2014/main" id="{9860E349-791C-B4B7-3A2B-74BCB1190ACE}"/>
              </a:ext>
            </a:extLst>
          </p:cNvPr>
          <p:cNvSpPr txBox="1"/>
          <p:nvPr/>
        </p:nvSpPr>
        <p:spPr>
          <a:xfrm>
            <a:off x="4881950" y="1653175"/>
            <a:ext cx="1630906" cy="646331"/>
          </a:xfrm>
          <a:prstGeom prst="rect">
            <a:avLst/>
          </a:prstGeom>
          <a:noFill/>
        </p:spPr>
        <p:txBody>
          <a:bodyPr wrap="square">
            <a:spAutoFit/>
          </a:bodyPr>
          <a:lstStyle/>
          <a:p>
            <a:pPr algn="ctr"/>
            <a:r>
              <a:rPr lang="en-US" sz="1800">
                <a:solidFill>
                  <a:prstClr val="black"/>
                </a:solidFill>
                <a:latin typeface="Calibri" panose="020F0502020204030204" pitchFamily="34" charset="0"/>
                <a:cs typeface="Calibri" panose="020F0502020204030204" pitchFamily="34" charset="0"/>
              </a:rPr>
              <a:t>interviews with senior leaders</a:t>
            </a:r>
            <a:endParaRPr lang="en-US"/>
          </a:p>
        </p:txBody>
      </p:sp>
      <p:sp>
        <p:nvSpPr>
          <p:cNvPr id="11" name="TextBox 10">
            <a:extLst>
              <a:ext uri="{FF2B5EF4-FFF2-40B4-BE49-F238E27FC236}">
                <a16:creationId xmlns:a16="http://schemas.microsoft.com/office/drawing/2014/main" id="{2C5FEFF8-578B-4C3E-362A-A44C87B3BEB9}"/>
              </a:ext>
            </a:extLst>
          </p:cNvPr>
          <p:cNvSpPr txBox="1"/>
          <p:nvPr/>
        </p:nvSpPr>
        <p:spPr>
          <a:xfrm>
            <a:off x="6904251" y="1194119"/>
            <a:ext cx="2078540" cy="584775"/>
          </a:xfrm>
          <a:prstGeom prst="rect">
            <a:avLst/>
          </a:prstGeom>
          <a:noFill/>
        </p:spPr>
        <p:txBody>
          <a:bodyPr wrap="square" rtlCol="0">
            <a:spAutoFit/>
          </a:bodyPr>
          <a:lstStyle/>
          <a:p>
            <a:pPr algn="ctr"/>
            <a:r>
              <a:rPr lang="en-US" sz="3200">
                <a:latin typeface="Oswald SemiBold" panose="00000700000000000000" pitchFamily="2" charset="0"/>
              </a:rPr>
              <a:t>1,000,000+</a:t>
            </a:r>
          </a:p>
        </p:txBody>
      </p:sp>
      <p:sp>
        <p:nvSpPr>
          <p:cNvPr id="12" name="TextBox 11">
            <a:extLst>
              <a:ext uri="{FF2B5EF4-FFF2-40B4-BE49-F238E27FC236}">
                <a16:creationId xmlns:a16="http://schemas.microsoft.com/office/drawing/2014/main" id="{1D5F738A-0F88-29C7-451C-BF8664933D7E}"/>
              </a:ext>
            </a:extLst>
          </p:cNvPr>
          <p:cNvSpPr txBox="1"/>
          <p:nvPr/>
        </p:nvSpPr>
        <p:spPr>
          <a:xfrm>
            <a:off x="6956755" y="1653175"/>
            <a:ext cx="1802219" cy="369332"/>
          </a:xfrm>
          <a:prstGeom prst="rect">
            <a:avLst/>
          </a:prstGeom>
          <a:noFill/>
        </p:spPr>
        <p:txBody>
          <a:bodyPr wrap="square">
            <a:spAutoFit/>
          </a:bodyPr>
          <a:lstStyle/>
          <a:p>
            <a:pPr algn="ctr"/>
            <a:r>
              <a:rPr lang="en-US">
                <a:solidFill>
                  <a:prstClr val="black"/>
                </a:solidFill>
                <a:latin typeface="Calibri" panose="020F0502020204030204" pitchFamily="34" charset="0"/>
                <a:cs typeface="Calibri" panose="020F0502020204030204" pitchFamily="34" charset="0"/>
              </a:rPr>
              <a:t>w</a:t>
            </a:r>
            <a:r>
              <a:rPr lang="en-US" sz="1800">
                <a:solidFill>
                  <a:prstClr val="black"/>
                </a:solidFill>
                <a:latin typeface="Calibri" panose="020F0502020204030204" pitchFamily="34" charset="0"/>
                <a:cs typeface="Calibri" panose="020F0502020204030204" pitchFamily="34" charset="0"/>
              </a:rPr>
              <a:t>ork teams</a:t>
            </a:r>
            <a:endParaRPr lang="en-US"/>
          </a:p>
        </p:txBody>
      </p:sp>
      <p:sp>
        <p:nvSpPr>
          <p:cNvPr id="13" name="TextBox 12">
            <a:extLst>
              <a:ext uri="{FF2B5EF4-FFF2-40B4-BE49-F238E27FC236}">
                <a16:creationId xmlns:a16="http://schemas.microsoft.com/office/drawing/2014/main" id="{2CFD8A00-9237-AAED-C419-4D768AB0DB1E}"/>
              </a:ext>
            </a:extLst>
          </p:cNvPr>
          <p:cNvSpPr txBox="1"/>
          <p:nvPr/>
        </p:nvSpPr>
        <p:spPr>
          <a:xfrm>
            <a:off x="4716282" y="2847294"/>
            <a:ext cx="2078540" cy="584775"/>
          </a:xfrm>
          <a:prstGeom prst="rect">
            <a:avLst/>
          </a:prstGeom>
          <a:noFill/>
        </p:spPr>
        <p:txBody>
          <a:bodyPr wrap="square" rtlCol="0">
            <a:spAutoFit/>
          </a:bodyPr>
          <a:lstStyle/>
          <a:p>
            <a:pPr algn="ctr"/>
            <a:r>
              <a:rPr lang="en-US" sz="3200">
                <a:latin typeface="Oswald SemiBold" panose="00000700000000000000" pitchFamily="2" charset="0"/>
              </a:rPr>
              <a:t>50 years</a:t>
            </a:r>
          </a:p>
        </p:txBody>
      </p:sp>
      <p:sp>
        <p:nvSpPr>
          <p:cNvPr id="14" name="TextBox 13">
            <a:extLst>
              <a:ext uri="{FF2B5EF4-FFF2-40B4-BE49-F238E27FC236}">
                <a16:creationId xmlns:a16="http://schemas.microsoft.com/office/drawing/2014/main" id="{DAE30117-7FA5-4069-EDD6-264B1D66E69F}"/>
              </a:ext>
            </a:extLst>
          </p:cNvPr>
          <p:cNvSpPr txBox="1"/>
          <p:nvPr/>
        </p:nvSpPr>
        <p:spPr>
          <a:xfrm>
            <a:off x="4940099" y="3306350"/>
            <a:ext cx="1630906" cy="369332"/>
          </a:xfrm>
          <a:prstGeom prst="rect">
            <a:avLst/>
          </a:prstGeom>
          <a:noFill/>
        </p:spPr>
        <p:txBody>
          <a:bodyPr wrap="square">
            <a:spAutoFit/>
          </a:bodyPr>
          <a:lstStyle/>
          <a:p>
            <a:pPr algn="ctr"/>
            <a:r>
              <a:rPr lang="en-US">
                <a:solidFill>
                  <a:prstClr val="black"/>
                </a:solidFill>
                <a:latin typeface="Calibri" panose="020F0502020204030204" pitchFamily="34" charset="0"/>
                <a:cs typeface="Calibri" panose="020F0502020204030204" pitchFamily="34" charset="0"/>
              </a:rPr>
              <a:t>of Gallup polls</a:t>
            </a:r>
            <a:endParaRPr lang="en-US"/>
          </a:p>
        </p:txBody>
      </p:sp>
      <p:sp>
        <p:nvSpPr>
          <p:cNvPr id="15" name="TextBox 14">
            <a:extLst>
              <a:ext uri="{FF2B5EF4-FFF2-40B4-BE49-F238E27FC236}">
                <a16:creationId xmlns:a16="http://schemas.microsoft.com/office/drawing/2014/main" id="{44F774C3-3BCE-551F-FAC1-CDB6610CC66A}"/>
              </a:ext>
            </a:extLst>
          </p:cNvPr>
          <p:cNvSpPr txBox="1"/>
          <p:nvPr/>
        </p:nvSpPr>
        <p:spPr>
          <a:xfrm>
            <a:off x="7251968" y="2847294"/>
            <a:ext cx="1544926" cy="584775"/>
          </a:xfrm>
          <a:prstGeom prst="rect">
            <a:avLst/>
          </a:prstGeom>
          <a:noFill/>
        </p:spPr>
        <p:txBody>
          <a:bodyPr wrap="square" rtlCol="0">
            <a:spAutoFit/>
          </a:bodyPr>
          <a:lstStyle/>
          <a:p>
            <a:pPr algn="ctr"/>
            <a:r>
              <a:rPr lang="en-US" sz="3200">
                <a:latin typeface="Oswald SemiBold" panose="00000700000000000000" pitchFamily="2" charset="0"/>
              </a:rPr>
              <a:t>10,000+</a:t>
            </a:r>
          </a:p>
        </p:txBody>
      </p:sp>
      <p:sp>
        <p:nvSpPr>
          <p:cNvPr id="16" name="TextBox 15">
            <a:extLst>
              <a:ext uri="{FF2B5EF4-FFF2-40B4-BE49-F238E27FC236}">
                <a16:creationId xmlns:a16="http://schemas.microsoft.com/office/drawing/2014/main" id="{2B71C5A9-1EA1-3719-E1AF-E776AB4F1D67}"/>
              </a:ext>
            </a:extLst>
          </p:cNvPr>
          <p:cNvSpPr txBox="1"/>
          <p:nvPr/>
        </p:nvSpPr>
        <p:spPr>
          <a:xfrm>
            <a:off x="7185888" y="3303050"/>
            <a:ext cx="1630906" cy="646331"/>
          </a:xfrm>
          <a:prstGeom prst="rect">
            <a:avLst/>
          </a:prstGeom>
          <a:noFill/>
        </p:spPr>
        <p:txBody>
          <a:bodyPr wrap="square">
            <a:spAutoFit/>
          </a:bodyPr>
          <a:lstStyle/>
          <a:p>
            <a:pPr algn="ctr"/>
            <a:r>
              <a:rPr lang="en-US" sz="1800">
                <a:solidFill>
                  <a:prstClr val="black"/>
                </a:solidFill>
                <a:latin typeface="Calibri" panose="020F0502020204030204" pitchFamily="34" charset="0"/>
                <a:cs typeface="Calibri" panose="020F0502020204030204" pitchFamily="34" charset="0"/>
              </a:rPr>
              <a:t>interviews with followers</a:t>
            </a:r>
            <a:endParaRPr lang="en-US"/>
          </a:p>
        </p:txBody>
      </p:sp>
    </p:spTree>
    <p:extLst>
      <p:ext uri="{BB962C8B-B14F-4D97-AF65-F5344CB8AC3E}">
        <p14:creationId xmlns:p14="http://schemas.microsoft.com/office/powerpoint/2010/main" val="4218730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5CF1F-78BB-6C16-C16C-FFB805C494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F1F437-7146-9FF3-A9A7-9FEB2DF3E28A}"/>
              </a:ext>
            </a:extLst>
          </p:cNvPr>
          <p:cNvSpPr>
            <a:spLocks noGrp="1"/>
          </p:cNvSpPr>
          <p:nvPr>
            <p:ph type="title"/>
          </p:nvPr>
        </p:nvSpPr>
        <p:spPr>
          <a:xfrm>
            <a:off x="228600" y="205979"/>
            <a:ext cx="8686800" cy="801889"/>
          </a:xfrm>
        </p:spPr>
        <p:txBody>
          <a:bodyPr/>
          <a:lstStyle/>
          <a:p>
            <a:r>
              <a:rPr lang="en-US"/>
              <a:t>THE MOST EFFECTIVE LEADERS</a:t>
            </a:r>
          </a:p>
        </p:txBody>
      </p:sp>
      <p:sp>
        <p:nvSpPr>
          <p:cNvPr id="3" name="Slide Number Placeholder 2">
            <a:extLst>
              <a:ext uri="{FF2B5EF4-FFF2-40B4-BE49-F238E27FC236}">
                <a16:creationId xmlns:a16="http://schemas.microsoft.com/office/drawing/2014/main" id="{7057CAE7-ED71-61FE-B5DE-0F5B3BEBF90D}"/>
              </a:ext>
            </a:extLst>
          </p:cNvPr>
          <p:cNvSpPr>
            <a:spLocks noGrp="1"/>
          </p:cNvSpPr>
          <p:nvPr>
            <p:ph type="sldNum" sz="quarter" idx="4"/>
          </p:nvPr>
        </p:nvSpPr>
        <p:spPr/>
        <p:txBody>
          <a:bodyPr/>
          <a:lstStyle/>
          <a:p>
            <a:fld id="{891C554B-0DB2-8C43-9B67-3B0F5D3AA45D}" type="slidenum">
              <a:rPr lang="en-US" smtClean="0"/>
              <a:pPr/>
              <a:t>6</a:t>
            </a:fld>
            <a:endParaRPr lang="en-US"/>
          </a:p>
        </p:txBody>
      </p:sp>
      <p:sp>
        <p:nvSpPr>
          <p:cNvPr id="4" name="Rectangle: Rounded Corners 3">
            <a:extLst>
              <a:ext uri="{FF2B5EF4-FFF2-40B4-BE49-F238E27FC236}">
                <a16:creationId xmlns:a16="http://schemas.microsoft.com/office/drawing/2014/main" id="{BC2485C1-4170-927B-81F5-9ADAD8D101BD}"/>
              </a:ext>
            </a:extLst>
          </p:cNvPr>
          <p:cNvSpPr/>
          <p:nvPr/>
        </p:nvSpPr>
        <p:spPr>
          <a:xfrm>
            <a:off x="228600" y="1119810"/>
            <a:ext cx="2590800" cy="3505200"/>
          </a:xfrm>
          <a:prstGeom prst="roundRect">
            <a:avLst/>
          </a:prstGeom>
          <a:solidFill>
            <a:schemeClr val="tx1"/>
          </a:solidFill>
          <a:ln w="76200">
            <a:solidFill>
              <a:srgbClr val="00637E"/>
            </a:solidFill>
          </a:ln>
          <a:effectLst>
            <a:glow rad="139700">
              <a:schemeClr val="tx1">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31894D5-747A-49D6-B058-4F3B62982E94}"/>
              </a:ext>
            </a:extLst>
          </p:cNvPr>
          <p:cNvSpPr/>
          <p:nvPr/>
        </p:nvSpPr>
        <p:spPr>
          <a:xfrm>
            <a:off x="6324600" y="1123950"/>
            <a:ext cx="2590800" cy="3501058"/>
          </a:xfrm>
          <a:prstGeom prst="roundRect">
            <a:avLst/>
          </a:prstGeom>
          <a:solidFill>
            <a:srgbClr val="91C355"/>
          </a:solidFill>
          <a:ln w="76200">
            <a:solidFill>
              <a:srgbClr val="92D050"/>
            </a:solidFill>
          </a:ln>
          <a:effectLst>
            <a:glow rad="139700">
              <a:srgbClr val="92D050">
                <a:alpha val="40000"/>
              </a:srgb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D699DC0C-E24F-D68F-0DCA-9748B9987F48}"/>
              </a:ext>
            </a:extLst>
          </p:cNvPr>
          <p:cNvSpPr/>
          <p:nvPr/>
        </p:nvSpPr>
        <p:spPr>
          <a:xfrm>
            <a:off x="3276600" y="1119809"/>
            <a:ext cx="2590800" cy="3505199"/>
          </a:xfrm>
          <a:prstGeom prst="roundRect">
            <a:avLst/>
          </a:prstGeom>
          <a:solidFill>
            <a:srgbClr val="58ABB6"/>
          </a:solidFill>
          <a:ln w="76200">
            <a:solidFill>
              <a:srgbClr val="58B2B6"/>
            </a:solidFill>
          </a:ln>
          <a:effectLst>
            <a:glow rad="139700">
              <a:srgbClr val="5D9EB1">
                <a:alpha val="40000"/>
              </a:srgb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Business Growth with solid fill">
            <a:extLst>
              <a:ext uri="{FF2B5EF4-FFF2-40B4-BE49-F238E27FC236}">
                <a16:creationId xmlns:a16="http://schemas.microsoft.com/office/drawing/2014/main" id="{EED2FA27-4135-F32F-6EC2-3119ACF1B2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70019" y="1340616"/>
            <a:ext cx="1280161" cy="1280161"/>
          </a:xfrm>
          <a:prstGeom prst="rect">
            <a:avLst/>
          </a:prstGeom>
          <a:effectLst>
            <a:outerShdw blurRad="50800" dist="38100" dir="2700000" algn="tl" rotWithShape="0">
              <a:prstClr val="black">
                <a:alpha val="40000"/>
              </a:prstClr>
            </a:outerShdw>
          </a:effectLst>
        </p:spPr>
      </p:pic>
      <p:pic>
        <p:nvPicPr>
          <p:cNvPr id="9" name="Graphic 8" descr="Head with gears with solid fill">
            <a:extLst>
              <a:ext uri="{FF2B5EF4-FFF2-40B4-BE49-F238E27FC236}">
                <a16:creationId xmlns:a16="http://schemas.microsoft.com/office/drawing/2014/main" id="{652D57D6-21A6-CD20-3317-1EEFC90711B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54852" y="1414384"/>
            <a:ext cx="1219199" cy="1219199"/>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83BAE1C0-551A-60F8-5640-8FC3B9782479}"/>
              </a:ext>
            </a:extLst>
          </p:cNvPr>
          <p:cNvSpPr txBox="1"/>
          <p:nvPr/>
        </p:nvSpPr>
        <p:spPr>
          <a:xfrm>
            <a:off x="666750" y="2571750"/>
            <a:ext cx="171450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INVEST</a:t>
            </a:r>
          </a:p>
        </p:txBody>
      </p:sp>
      <p:sp>
        <p:nvSpPr>
          <p:cNvPr id="11" name="TextBox 10">
            <a:extLst>
              <a:ext uri="{FF2B5EF4-FFF2-40B4-BE49-F238E27FC236}">
                <a16:creationId xmlns:a16="http://schemas.microsoft.com/office/drawing/2014/main" id="{79FC8662-61CD-72CE-B541-8B4139AA73C0}"/>
              </a:ext>
            </a:extLst>
          </p:cNvPr>
          <p:cNvSpPr txBox="1"/>
          <p:nvPr/>
        </p:nvSpPr>
        <p:spPr>
          <a:xfrm>
            <a:off x="3600450" y="2571750"/>
            <a:ext cx="194310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MAXIMIZE</a:t>
            </a:r>
          </a:p>
        </p:txBody>
      </p:sp>
      <p:sp>
        <p:nvSpPr>
          <p:cNvPr id="12" name="TextBox 11">
            <a:extLst>
              <a:ext uri="{FF2B5EF4-FFF2-40B4-BE49-F238E27FC236}">
                <a16:creationId xmlns:a16="http://schemas.microsoft.com/office/drawing/2014/main" id="{E6E1E0E3-5107-3BFF-9086-39CA1B305A6D}"/>
              </a:ext>
            </a:extLst>
          </p:cNvPr>
          <p:cNvSpPr txBox="1"/>
          <p:nvPr/>
        </p:nvSpPr>
        <p:spPr>
          <a:xfrm>
            <a:off x="6356350" y="2594386"/>
            <a:ext cx="253365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UNDERSTAND</a:t>
            </a:r>
          </a:p>
        </p:txBody>
      </p:sp>
      <p:sp>
        <p:nvSpPr>
          <p:cNvPr id="13" name="TextBox 12">
            <a:extLst>
              <a:ext uri="{FF2B5EF4-FFF2-40B4-BE49-F238E27FC236}">
                <a16:creationId xmlns:a16="http://schemas.microsoft.com/office/drawing/2014/main" id="{CA919B5F-C21D-CCA8-52B7-4C3F22262A11}"/>
              </a:ext>
            </a:extLst>
          </p:cNvPr>
          <p:cNvSpPr txBox="1"/>
          <p:nvPr/>
        </p:nvSpPr>
        <p:spPr>
          <a:xfrm>
            <a:off x="279401" y="3127136"/>
            <a:ext cx="2590799" cy="461665"/>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in their strengths</a:t>
            </a:r>
          </a:p>
        </p:txBody>
      </p:sp>
      <p:sp>
        <p:nvSpPr>
          <p:cNvPr id="14" name="TextBox 13">
            <a:extLst>
              <a:ext uri="{FF2B5EF4-FFF2-40B4-BE49-F238E27FC236}">
                <a16:creationId xmlns:a16="http://schemas.microsoft.com/office/drawing/2014/main" id="{36152115-C9D6-20DB-DF02-D52DE6566259}"/>
              </a:ext>
            </a:extLst>
          </p:cNvPr>
          <p:cNvSpPr txBox="1"/>
          <p:nvPr/>
        </p:nvSpPr>
        <p:spPr>
          <a:xfrm>
            <a:off x="3276599" y="3119516"/>
            <a:ext cx="2590799" cy="461665"/>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their team</a:t>
            </a:r>
          </a:p>
        </p:txBody>
      </p:sp>
      <p:sp>
        <p:nvSpPr>
          <p:cNvPr id="15" name="TextBox 14">
            <a:extLst>
              <a:ext uri="{FF2B5EF4-FFF2-40B4-BE49-F238E27FC236}">
                <a16:creationId xmlns:a16="http://schemas.microsoft.com/office/drawing/2014/main" id="{26E0F167-DFBD-6893-A233-72F715CABA59}"/>
              </a:ext>
            </a:extLst>
          </p:cNvPr>
          <p:cNvSpPr txBox="1"/>
          <p:nvPr/>
        </p:nvSpPr>
        <p:spPr>
          <a:xfrm>
            <a:off x="6324601" y="3119516"/>
            <a:ext cx="2590799" cy="830997"/>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their follower’s needs</a:t>
            </a:r>
          </a:p>
        </p:txBody>
      </p:sp>
      <p:pic>
        <p:nvPicPr>
          <p:cNvPr id="17" name="Graphic 16" descr="Dumbbell with solid fill">
            <a:extLst>
              <a:ext uri="{FF2B5EF4-FFF2-40B4-BE49-F238E27FC236}">
                <a16:creationId xmlns:a16="http://schemas.microsoft.com/office/drawing/2014/main" id="{933EA997-54D0-C565-F963-7BFB0C202E0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26607" y="1273405"/>
            <a:ext cx="1328529" cy="132852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08947655"/>
      </p:ext>
    </p:extLst>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3E26B-256B-7CF0-F17E-A89A254F5A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B98057-DA46-7276-D0CC-A24B301BB3B0}"/>
              </a:ext>
            </a:extLst>
          </p:cNvPr>
          <p:cNvSpPr>
            <a:spLocks noGrp="1"/>
          </p:cNvSpPr>
          <p:nvPr>
            <p:ph type="title"/>
          </p:nvPr>
        </p:nvSpPr>
        <p:spPr>
          <a:xfrm>
            <a:off x="228600" y="205979"/>
            <a:ext cx="8686800" cy="801889"/>
          </a:xfrm>
        </p:spPr>
        <p:txBody>
          <a:bodyPr/>
          <a:lstStyle/>
          <a:p>
            <a:r>
              <a:rPr lang="en-US"/>
              <a:t>THE MOST EFFECTIVE LEADERS</a:t>
            </a:r>
          </a:p>
        </p:txBody>
      </p:sp>
      <p:sp>
        <p:nvSpPr>
          <p:cNvPr id="3" name="Slide Number Placeholder 2">
            <a:extLst>
              <a:ext uri="{FF2B5EF4-FFF2-40B4-BE49-F238E27FC236}">
                <a16:creationId xmlns:a16="http://schemas.microsoft.com/office/drawing/2014/main" id="{5098DCC0-25AF-7110-2E42-586355D80210}"/>
              </a:ext>
            </a:extLst>
          </p:cNvPr>
          <p:cNvSpPr>
            <a:spLocks noGrp="1"/>
          </p:cNvSpPr>
          <p:nvPr>
            <p:ph type="sldNum" sz="quarter" idx="4"/>
          </p:nvPr>
        </p:nvSpPr>
        <p:spPr/>
        <p:txBody>
          <a:bodyPr/>
          <a:lstStyle/>
          <a:p>
            <a:fld id="{891C554B-0DB2-8C43-9B67-3B0F5D3AA45D}" type="slidenum">
              <a:rPr lang="en-US" smtClean="0"/>
              <a:pPr/>
              <a:t>7</a:t>
            </a:fld>
            <a:endParaRPr lang="en-US"/>
          </a:p>
        </p:txBody>
      </p:sp>
      <p:sp>
        <p:nvSpPr>
          <p:cNvPr id="4" name="Rectangle: Rounded Corners 3">
            <a:extLst>
              <a:ext uri="{FF2B5EF4-FFF2-40B4-BE49-F238E27FC236}">
                <a16:creationId xmlns:a16="http://schemas.microsoft.com/office/drawing/2014/main" id="{962989EE-77D2-343D-FD87-85FE60158B33}"/>
              </a:ext>
            </a:extLst>
          </p:cNvPr>
          <p:cNvSpPr/>
          <p:nvPr/>
        </p:nvSpPr>
        <p:spPr>
          <a:xfrm>
            <a:off x="228600" y="1119810"/>
            <a:ext cx="2590800" cy="3505200"/>
          </a:xfrm>
          <a:prstGeom prst="roundRect">
            <a:avLst/>
          </a:prstGeom>
          <a:solidFill>
            <a:schemeClr val="tx1"/>
          </a:solidFill>
          <a:ln w="76200">
            <a:solidFill>
              <a:srgbClr val="00637E"/>
            </a:solidFill>
          </a:ln>
          <a:effectLst>
            <a:glow rad="139700">
              <a:schemeClr val="tx1">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F6A2AF85-A946-FB38-D44D-97AEC2A1165A}"/>
              </a:ext>
            </a:extLst>
          </p:cNvPr>
          <p:cNvSpPr/>
          <p:nvPr/>
        </p:nvSpPr>
        <p:spPr>
          <a:xfrm>
            <a:off x="6324600" y="1123950"/>
            <a:ext cx="2590800" cy="3501058"/>
          </a:xfrm>
          <a:prstGeom prst="roundRect">
            <a:avLst/>
          </a:prstGeom>
          <a:solidFill>
            <a:srgbClr val="91C355">
              <a:alpha val="40000"/>
            </a:srgbClr>
          </a:solidFill>
          <a:ln>
            <a:solidFill>
              <a:srgbClr val="91C355">
                <a:alpha val="0"/>
              </a:srgb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C72D59C-46A7-0096-2D0F-929E03BBD86A}"/>
              </a:ext>
            </a:extLst>
          </p:cNvPr>
          <p:cNvSpPr/>
          <p:nvPr/>
        </p:nvSpPr>
        <p:spPr>
          <a:xfrm>
            <a:off x="3276600" y="1119809"/>
            <a:ext cx="2590800" cy="3505199"/>
          </a:xfrm>
          <a:prstGeom prst="roundRect">
            <a:avLst/>
          </a:prstGeom>
          <a:solidFill>
            <a:srgbClr val="5D9EB1">
              <a:alpha val="40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5D9EB1"/>
              </a:solidFill>
            </a:endParaRPr>
          </a:p>
        </p:txBody>
      </p:sp>
      <p:sp>
        <p:nvSpPr>
          <p:cNvPr id="10" name="TextBox 9">
            <a:extLst>
              <a:ext uri="{FF2B5EF4-FFF2-40B4-BE49-F238E27FC236}">
                <a16:creationId xmlns:a16="http://schemas.microsoft.com/office/drawing/2014/main" id="{1AD28890-0057-465E-6500-AA3297C3BFCD}"/>
              </a:ext>
            </a:extLst>
          </p:cNvPr>
          <p:cNvSpPr txBox="1"/>
          <p:nvPr/>
        </p:nvSpPr>
        <p:spPr>
          <a:xfrm>
            <a:off x="666750" y="2571750"/>
            <a:ext cx="171450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INVEST</a:t>
            </a:r>
          </a:p>
        </p:txBody>
      </p:sp>
      <p:sp>
        <p:nvSpPr>
          <p:cNvPr id="11" name="TextBox 10">
            <a:extLst>
              <a:ext uri="{FF2B5EF4-FFF2-40B4-BE49-F238E27FC236}">
                <a16:creationId xmlns:a16="http://schemas.microsoft.com/office/drawing/2014/main" id="{F10DED19-4F75-9BA0-A2D0-32D5680EF916}"/>
              </a:ext>
            </a:extLst>
          </p:cNvPr>
          <p:cNvSpPr txBox="1"/>
          <p:nvPr/>
        </p:nvSpPr>
        <p:spPr>
          <a:xfrm>
            <a:off x="3600450" y="2571750"/>
            <a:ext cx="194310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MAXIMIZE</a:t>
            </a:r>
          </a:p>
        </p:txBody>
      </p:sp>
      <p:sp>
        <p:nvSpPr>
          <p:cNvPr id="12" name="TextBox 11">
            <a:extLst>
              <a:ext uri="{FF2B5EF4-FFF2-40B4-BE49-F238E27FC236}">
                <a16:creationId xmlns:a16="http://schemas.microsoft.com/office/drawing/2014/main" id="{23BCB9B7-C1AE-8FF5-D5B7-D92AF56FE080}"/>
              </a:ext>
            </a:extLst>
          </p:cNvPr>
          <p:cNvSpPr txBox="1"/>
          <p:nvPr/>
        </p:nvSpPr>
        <p:spPr>
          <a:xfrm>
            <a:off x="6356350" y="2594386"/>
            <a:ext cx="2533650" cy="584775"/>
          </a:xfrm>
          <a:prstGeom prst="rect">
            <a:avLst/>
          </a:prstGeom>
          <a:noFill/>
        </p:spPr>
        <p:txBody>
          <a:bodyPr wrap="square" rtlCol="0">
            <a:spAutoFit/>
          </a:bodyPr>
          <a:lstStyle/>
          <a:p>
            <a:pPr algn="ctr"/>
            <a:r>
              <a:rPr lang="en-US" sz="3200">
                <a:solidFill>
                  <a:schemeClr val="bg1"/>
                </a:solidFill>
                <a:latin typeface="Oswald Heavy" panose="02000903000000000000" pitchFamily="2" charset="0"/>
              </a:rPr>
              <a:t>UNDERSTAND</a:t>
            </a:r>
          </a:p>
        </p:txBody>
      </p:sp>
      <p:sp>
        <p:nvSpPr>
          <p:cNvPr id="13" name="TextBox 12">
            <a:extLst>
              <a:ext uri="{FF2B5EF4-FFF2-40B4-BE49-F238E27FC236}">
                <a16:creationId xmlns:a16="http://schemas.microsoft.com/office/drawing/2014/main" id="{AC9A4F1F-E75E-9E1F-7660-A65472D2515D}"/>
              </a:ext>
            </a:extLst>
          </p:cNvPr>
          <p:cNvSpPr txBox="1"/>
          <p:nvPr/>
        </p:nvSpPr>
        <p:spPr>
          <a:xfrm>
            <a:off x="279401" y="3127136"/>
            <a:ext cx="2590799" cy="461665"/>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in their strengths</a:t>
            </a:r>
          </a:p>
        </p:txBody>
      </p:sp>
      <p:sp>
        <p:nvSpPr>
          <p:cNvPr id="14" name="TextBox 13">
            <a:extLst>
              <a:ext uri="{FF2B5EF4-FFF2-40B4-BE49-F238E27FC236}">
                <a16:creationId xmlns:a16="http://schemas.microsoft.com/office/drawing/2014/main" id="{A546E8B3-78D9-D7D9-9BA4-0684ECC57956}"/>
              </a:ext>
            </a:extLst>
          </p:cNvPr>
          <p:cNvSpPr txBox="1"/>
          <p:nvPr/>
        </p:nvSpPr>
        <p:spPr>
          <a:xfrm>
            <a:off x="3276599" y="3119516"/>
            <a:ext cx="2590799" cy="461665"/>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their team</a:t>
            </a:r>
          </a:p>
        </p:txBody>
      </p:sp>
      <p:sp>
        <p:nvSpPr>
          <p:cNvPr id="15" name="TextBox 14">
            <a:extLst>
              <a:ext uri="{FF2B5EF4-FFF2-40B4-BE49-F238E27FC236}">
                <a16:creationId xmlns:a16="http://schemas.microsoft.com/office/drawing/2014/main" id="{D475FD98-F616-2658-D712-963759D13875}"/>
              </a:ext>
            </a:extLst>
          </p:cNvPr>
          <p:cNvSpPr txBox="1"/>
          <p:nvPr/>
        </p:nvSpPr>
        <p:spPr>
          <a:xfrm>
            <a:off x="6324601" y="3119516"/>
            <a:ext cx="2590799" cy="830997"/>
          </a:xfrm>
          <a:prstGeom prst="rect">
            <a:avLst/>
          </a:prstGeom>
          <a:noFill/>
        </p:spPr>
        <p:txBody>
          <a:bodyPr wrap="square" rtlCol="0">
            <a:spAutoFit/>
          </a:bodyPr>
          <a:lstStyle/>
          <a:p>
            <a:pPr algn="ctr"/>
            <a:r>
              <a:rPr lang="en-US" sz="2400">
                <a:solidFill>
                  <a:schemeClr val="bg1"/>
                </a:solidFill>
                <a:latin typeface="Calibri" panose="020F0502020204030204" pitchFamily="34" charset="0"/>
                <a:cs typeface="Calibri" panose="020F0502020204030204" pitchFamily="34" charset="0"/>
              </a:rPr>
              <a:t>their follower’s needs</a:t>
            </a:r>
          </a:p>
        </p:txBody>
      </p:sp>
      <p:pic>
        <p:nvPicPr>
          <p:cNvPr id="16" name="Graphic 15" descr="Business Growth with solid fill">
            <a:extLst>
              <a:ext uri="{FF2B5EF4-FFF2-40B4-BE49-F238E27FC236}">
                <a16:creationId xmlns:a16="http://schemas.microsoft.com/office/drawing/2014/main" id="{6E1089E2-746D-7FAE-99D1-35D0BED3F5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70019" y="1340616"/>
            <a:ext cx="1280161" cy="1280161"/>
          </a:xfrm>
          <a:prstGeom prst="rect">
            <a:avLst/>
          </a:prstGeom>
          <a:effectLst/>
        </p:spPr>
      </p:pic>
      <p:pic>
        <p:nvPicPr>
          <p:cNvPr id="17" name="Graphic 16" descr="Head with gears with solid fill">
            <a:extLst>
              <a:ext uri="{FF2B5EF4-FFF2-40B4-BE49-F238E27FC236}">
                <a16:creationId xmlns:a16="http://schemas.microsoft.com/office/drawing/2014/main" id="{FC40293D-01A1-B404-3D8E-3CCFC8A279F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54852" y="1414384"/>
            <a:ext cx="1219199" cy="1219199"/>
          </a:xfrm>
          <a:prstGeom prst="rect">
            <a:avLst/>
          </a:prstGeom>
          <a:effectLst/>
        </p:spPr>
      </p:pic>
      <p:pic>
        <p:nvPicPr>
          <p:cNvPr id="18" name="Graphic 17" descr="Dumbbell with solid fill">
            <a:extLst>
              <a:ext uri="{FF2B5EF4-FFF2-40B4-BE49-F238E27FC236}">
                <a16:creationId xmlns:a16="http://schemas.microsoft.com/office/drawing/2014/main" id="{E806FE6B-7D98-4A34-B518-03DD9F0036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26607" y="1273405"/>
            <a:ext cx="1328529" cy="132852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589115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63B6987-57D4-F80D-E009-F43964883F7F}"/>
              </a:ext>
            </a:extLst>
          </p:cNvPr>
          <p:cNvGrpSpPr/>
          <p:nvPr/>
        </p:nvGrpSpPr>
        <p:grpSpPr>
          <a:xfrm>
            <a:off x="221108" y="2098375"/>
            <a:ext cx="1630906" cy="1264798"/>
            <a:chOff x="2055232" y="1699071"/>
            <a:chExt cx="1630906" cy="1264798"/>
          </a:xfrm>
        </p:grpSpPr>
        <p:sp>
          <p:nvSpPr>
            <p:cNvPr id="11" name="TextBox 10">
              <a:extLst>
                <a:ext uri="{FF2B5EF4-FFF2-40B4-BE49-F238E27FC236}">
                  <a16:creationId xmlns:a16="http://schemas.microsoft.com/office/drawing/2014/main" id="{AA582A9B-2A8B-B262-C4D0-2D7B5903F999}"/>
                </a:ext>
              </a:extLst>
            </p:cNvPr>
            <p:cNvSpPr txBox="1"/>
            <p:nvPr/>
          </p:nvSpPr>
          <p:spPr>
            <a:xfrm>
              <a:off x="2098222" y="1699071"/>
              <a:ext cx="1544926" cy="646331"/>
            </a:xfrm>
            <a:prstGeom prst="rect">
              <a:avLst/>
            </a:prstGeom>
            <a:noFill/>
          </p:spPr>
          <p:txBody>
            <a:bodyPr wrap="square" rtlCol="0">
              <a:spAutoFit/>
            </a:bodyPr>
            <a:lstStyle/>
            <a:p>
              <a:pPr algn="ctr"/>
              <a:r>
                <a:rPr lang="en-US" sz="3600">
                  <a:latin typeface="Oswald SemiBold" panose="00000700000000000000" pitchFamily="2" charset="0"/>
                </a:rPr>
                <a:t>34</a:t>
              </a:r>
            </a:p>
          </p:txBody>
        </p:sp>
        <p:sp>
          <p:nvSpPr>
            <p:cNvPr id="17" name="TextBox 16">
              <a:extLst>
                <a:ext uri="{FF2B5EF4-FFF2-40B4-BE49-F238E27FC236}">
                  <a16:creationId xmlns:a16="http://schemas.microsoft.com/office/drawing/2014/main" id="{9D8A01E0-FDA4-4930-9653-A688A0D7D875}"/>
                </a:ext>
              </a:extLst>
            </p:cNvPr>
            <p:cNvSpPr txBox="1"/>
            <p:nvPr/>
          </p:nvSpPr>
          <p:spPr>
            <a:xfrm>
              <a:off x="2055232" y="2317538"/>
              <a:ext cx="1630906" cy="646331"/>
            </a:xfrm>
            <a:prstGeom prst="rect">
              <a:avLst/>
            </a:prstGeom>
            <a:noFill/>
          </p:spPr>
          <p:txBody>
            <a:bodyPr wrap="square">
              <a:spAutoFit/>
            </a:bodyPr>
            <a:lstStyle/>
            <a:p>
              <a:pPr algn="ctr"/>
              <a:r>
                <a:rPr lang="en-US">
                  <a:solidFill>
                    <a:prstClr val="black"/>
                  </a:solidFill>
                  <a:latin typeface="Calibri" panose="020F0502020204030204" pitchFamily="34" charset="0"/>
                  <a:cs typeface="Calibri" panose="020F0502020204030204" pitchFamily="34" charset="0"/>
                </a:rPr>
                <a:t>talent</a:t>
              </a:r>
            </a:p>
            <a:p>
              <a:pPr algn="ctr"/>
              <a:r>
                <a:rPr lang="en-US">
                  <a:solidFill>
                    <a:prstClr val="black"/>
                  </a:solidFill>
                  <a:latin typeface="Calibri" panose="020F0502020204030204" pitchFamily="34" charset="0"/>
                  <a:cs typeface="Calibri" panose="020F0502020204030204" pitchFamily="34" charset="0"/>
                </a:rPr>
                <a:t> themes</a:t>
              </a:r>
            </a:p>
          </p:txBody>
        </p:sp>
      </p:grpSp>
      <p:sp>
        <p:nvSpPr>
          <p:cNvPr id="3" name="Slide Number Placeholder 2">
            <a:extLst>
              <a:ext uri="{FF2B5EF4-FFF2-40B4-BE49-F238E27FC236}">
                <a16:creationId xmlns:a16="http://schemas.microsoft.com/office/drawing/2014/main" id="{8DEB59A9-1E16-FB8A-1BFB-6EB5268768FA}"/>
              </a:ext>
            </a:extLst>
          </p:cNvPr>
          <p:cNvSpPr>
            <a:spLocks noGrp="1"/>
          </p:cNvSpPr>
          <p:nvPr>
            <p:ph type="sldNum" sz="quarter" idx="4"/>
          </p:nvPr>
        </p:nvSpPr>
        <p:spPr/>
        <p:txBody>
          <a:bodyPr/>
          <a:lstStyle/>
          <a:p>
            <a:fld id="{891C554B-0DB2-8C43-9B67-3B0F5D3AA45D}" type="slidenum">
              <a:rPr lang="en-US" smtClean="0"/>
              <a:pPr/>
              <a:t>8</a:t>
            </a:fld>
            <a:endParaRPr lang="en-US"/>
          </a:p>
        </p:txBody>
      </p:sp>
      <p:sp>
        <p:nvSpPr>
          <p:cNvPr id="4" name="Title 1">
            <a:extLst>
              <a:ext uri="{FF2B5EF4-FFF2-40B4-BE49-F238E27FC236}">
                <a16:creationId xmlns:a16="http://schemas.microsoft.com/office/drawing/2014/main" id="{DC95E568-ABBE-0082-136F-81A4D78D4BC5}"/>
              </a:ext>
            </a:extLst>
          </p:cNvPr>
          <p:cNvSpPr txBox="1">
            <a:spLocks/>
          </p:cNvSpPr>
          <p:nvPr/>
        </p:nvSpPr>
        <p:spPr>
          <a:xfrm>
            <a:off x="0" y="266278"/>
            <a:ext cx="9144000" cy="857250"/>
          </a:xfrm>
          <a:prstGeom prst="rect">
            <a:avLst/>
          </a:prstGeom>
        </p:spPr>
        <p:txBody>
          <a:bodyPr vert="horz" lIns="91440" tIns="45720" rIns="91440" bIns="45720" rtlCol="0" anchor="ctr">
            <a:noAutofit/>
          </a:bodyPr>
          <a:lstStyle>
            <a:lvl1pPr algn="ctr" defTabSz="685800" rtl="0" eaLnBrk="1" latinLnBrk="0" hangingPunct="1">
              <a:spcBef>
                <a:spcPct val="0"/>
              </a:spcBef>
              <a:buNone/>
              <a:defRPr sz="3450" kern="1200" cap="none" spc="-75" baseline="0">
                <a:ln>
                  <a:noFill/>
                </a:ln>
                <a:solidFill>
                  <a:srgbClr val="12121F"/>
                </a:solidFill>
                <a:effectLst/>
                <a:latin typeface="Oswald SemiBold" panose="00000700000000000000" pitchFamily="2" charset="0"/>
                <a:ea typeface="+mj-ea"/>
                <a:cs typeface="+mj-cs"/>
              </a:defRPr>
            </a:lvl1pPr>
          </a:lstStyle>
          <a:p>
            <a:r>
              <a:rPr lang="en-US"/>
              <a:t>CLIFTONSTRENGTHS: </a:t>
            </a:r>
            <a:r>
              <a:rPr lang="en-US">
                <a:solidFill>
                  <a:srgbClr val="00546B"/>
                </a:solidFill>
              </a:rPr>
              <a:t>COMMON LANGUAGE </a:t>
            </a:r>
          </a:p>
        </p:txBody>
      </p:sp>
      <p:grpSp>
        <p:nvGrpSpPr>
          <p:cNvPr id="8" name="Group 7">
            <a:extLst>
              <a:ext uri="{FF2B5EF4-FFF2-40B4-BE49-F238E27FC236}">
                <a16:creationId xmlns:a16="http://schemas.microsoft.com/office/drawing/2014/main" id="{9E5544AC-9CA3-6811-B8D6-548666BEB0DC}"/>
              </a:ext>
            </a:extLst>
          </p:cNvPr>
          <p:cNvGrpSpPr/>
          <p:nvPr/>
        </p:nvGrpSpPr>
        <p:grpSpPr>
          <a:xfrm>
            <a:off x="1990245" y="2063223"/>
            <a:ext cx="1630906" cy="1294127"/>
            <a:chOff x="2055232" y="1669742"/>
            <a:chExt cx="1630906" cy="1294127"/>
          </a:xfrm>
        </p:grpSpPr>
        <p:sp>
          <p:nvSpPr>
            <p:cNvPr id="9" name="TextBox 8">
              <a:extLst>
                <a:ext uri="{FF2B5EF4-FFF2-40B4-BE49-F238E27FC236}">
                  <a16:creationId xmlns:a16="http://schemas.microsoft.com/office/drawing/2014/main" id="{F1A8603E-ACCB-0C64-60FE-6B5B6398C0B9}"/>
                </a:ext>
              </a:extLst>
            </p:cNvPr>
            <p:cNvSpPr txBox="1"/>
            <p:nvPr/>
          </p:nvSpPr>
          <p:spPr>
            <a:xfrm>
              <a:off x="2098222" y="1669742"/>
              <a:ext cx="1544926" cy="707886"/>
            </a:xfrm>
            <a:prstGeom prst="rect">
              <a:avLst/>
            </a:prstGeom>
            <a:noFill/>
          </p:spPr>
          <p:txBody>
            <a:bodyPr wrap="square" rtlCol="0">
              <a:spAutoFit/>
            </a:bodyPr>
            <a:lstStyle/>
            <a:p>
              <a:pPr algn="ctr"/>
              <a:r>
                <a:rPr lang="en-US" sz="4000" dirty="0">
                  <a:latin typeface="Oswald SemiBold" panose="00000700000000000000" pitchFamily="2" charset="0"/>
                </a:rPr>
                <a:t>35M</a:t>
              </a:r>
            </a:p>
          </p:txBody>
        </p:sp>
        <p:sp>
          <p:nvSpPr>
            <p:cNvPr id="10" name="TextBox 9">
              <a:extLst>
                <a:ext uri="{FF2B5EF4-FFF2-40B4-BE49-F238E27FC236}">
                  <a16:creationId xmlns:a16="http://schemas.microsoft.com/office/drawing/2014/main" id="{86FD1D42-C0FE-CACA-8EE7-14419C009695}"/>
                </a:ext>
              </a:extLst>
            </p:cNvPr>
            <p:cNvSpPr txBox="1"/>
            <p:nvPr/>
          </p:nvSpPr>
          <p:spPr>
            <a:xfrm>
              <a:off x="2055232" y="2317538"/>
              <a:ext cx="1630906" cy="646331"/>
            </a:xfrm>
            <a:prstGeom prst="rect">
              <a:avLst/>
            </a:prstGeom>
            <a:noFill/>
          </p:spPr>
          <p:txBody>
            <a:bodyPr wrap="square">
              <a:spAutoFit/>
            </a:bodyPr>
            <a:lstStyle/>
            <a:p>
              <a:pPr algn="ctr"/>
              <a:r>
                <a:rPr lang="en-US">
                  <a:solidFill>
                    <a:prstClr val="black"/>
                  </a:solidFill>
                  <a:latin typeface="Calibri" panose="020F0502020204030204" pitchFamily="34" charset="0"/>
                  <a:cs typeface="Calibri" panose="020F0502020204030204" pitchFamily="34" charset="0"/>
                </a:rPr>
                <a:t>people assessed</a:t>
              </a:r>
              <a:endParaRPr lang="en-US" sz="1800">
                <a:solidFill>
                  <a:prstClr val="black"/>
                </a:solidFill>
                <a:latin typeface="Calibri" panose="020F0502020204030204" pitchFamily="34" charset="0"/>
                <a:cs typeface="Calibri" panose="020F0502020204030204" pitchFamily="34" charset="0"/>
              </a:endParaRPr>
            </a:p>
          </p:txBody>
        </p:sp>
      </p:grpSp>
      <p:grpSp>
        <p:nvGrpSpPr>
          <p:cNvPr id="18" name="Group 17">
            <a:extLst>
              <a:ext uri="{FF2B5EF4-FFF2-40B4-BE49-F238E27FC236}">
                <a16:creationId xmlns:a16="http://schemas.microsoft.com/office/drawing/2014/main" id="{15C2BF6C-46DE-961D-141E-0F7584956D79}"/>
              </a:ext>
            </a:extLst>
          </p:cNvPr>
          <p:cNvGrpSpPr/>
          <p:nvPr/>
        </p:nvGrpSpPr>
        <p:grpSpPr>
          <a:xfrm>
            <a:off x="3990244" y="2063223"/>
            <a:ext cx="2072441" cy="1569054"/>
            <a:chOff x="4050643" y="2079076"/>
            <a:chExt cx="2072441" cy="1569054"/>
          </a:xfrm>
        </p:grpSpPr>
        <p:sp>
          <p:nvSpPr>
            <p:cNvPr id="12" name="TextBox 11">
              <a:extLst>
                <a:ext uri="{FF2B5EF4-FFF2-40B4-BE49-F238E27FC236}">
                  <a16:creationId xmlns:a16="http://schemas.microsoft.com/office/drawing/2014/main" id="{0CA7CC69-A650-D37D-B8F1-ADE12E0907CC}"/>
                </a:ext>
              </a:extLst>
            </p:cNvPr>
            <p:cNvSpPr txBox="1"/>
            <p:nvPr/>
          </p:nvSpPr>
          <p:spPr>
            <a:xfrm>
              <a:off x="4050643" y="2079076"/>
              <a:ext cx="2072441" cy="704991"/>
            </a:xfrm>
            <a:prstGeom prst="rect">
              <a:avLst/>
            </a:prstGeom>
            <a:noFill/>
          </p:spPr>
          <p:txBody>
            <a:bodyPr wrap="square" rtlCol="0">
              <a:spAutoFit/>
            </a:bodyPr>
            <a:lstStyle/>
            <a:p>
              <a:pPr algn="ctr"/>
              <a:r>
                <a:rPr lang="en-US" sz="4000">
                  <a:latin typeface="Oswald SemiBold" panose="00000700000000000000" pitchFamily="2" charset="0"/>
                </a:rPr>
                <a:t>1 in 275K</a:t>
              </a:r>
            </a:p>
          </p:txBody>
        </p:sp>
        <p:sp>
          <p:nvSpPr>
            <p:cNvPr id="13" name="TextBox 12">
              <a:extLst>
                <a:ext uri="{FF2B5EF4-FFF2-40B4-BE49-F238E27FC236}">
                  <a16:creationId xmlns:a16="http://schemas.microsoft.com/office/drawing/2014/main" id="{620CAEAE-AD76-C892-64DF-B31A5C4AEB58}"/>
                </a:ext>
              </a:extLst>
            </p:cNvPr>
            <p:cNvSpPr txBox="1"/>
            <p:nvPr/>
          </p:nvSpPr>
          <p:spPr>
            <a:xfrm>
              <a:off x="4271410" y="2724800"/>
              <a:ext cx="1630906" cy="923330"/>
            </a:xfrm>
            <a:prstGeom prst="rect">
              <a:avLst/>
            </a:prstGeom>
            <a:noFill/>
          </p:spPr>
          <p:txBody>
            <a:bodyPr wrap="square">
              <a:spAutoFit/>
            </a:bodyPr>
            <a:lstStyle/>
            <a:p>
              <a:pPr algn="ctr"/>
              <a:r>
                <a:rPr lang="en-US" sz="1800" dirty="0">
                  <a:solidFill>
                    <a:prstClr val="black"/>
                  </a:solidFill>
                  <a:latin typeface="Calibri" panose="020F0502020204030204" pitchFamily="34" charset="0"/>
                  <a:cs typeface="Calibri" panose="020F0502020204030204" pitchFamily="34" charset="0"/>
                </a:rPr>
                <a:t>odds of the same top five strengths</a:t>
              </a:r>
              <a:endParaRPr lang="en-US" b="1" dirty="0">
                <a:solidFill>
                  <a:srgbClr val="92D050"/>
                </a:solidFill>
              </a:endParaRPr>
            </a:p>
          </p:txBody>
        </p:sp>
      </p:grpSp>
      <p:grpSp>
        <p:nvGrpSpPr>
          <p:cNvPr id="14" name="Group 13">
            <a:extLst>
              <a:ext uri="{FF2B5EF4-FFF2-40B4-BE49-F238E27FC236}">
                <a16:creationId xmlns:a16="http://schemas.microsoft.com/office/drawing/2014/main" id="{06A6332D-F6BD-7937-BBFF-D146A628CCFD}"/>
              </a:ext>
            </a:extLst>
          </p:cNvPr>
          <p:cNvGrpSpPr/>
          <p:nvPr/>
        </p:nvGrpSpPr>
        <p:grpSpPr>
          <a:xfrm>
            <a:off x="6580104" y="2063223"/>
            <a:ext cx="1899549" cy="1845684"/>
            <a:chOff x="6436036" y="1664951"/>
            <a:chExt cx="1899549" cy="1851613"/>
          </a:xfrm>
        </p:grpSpPr>
        <p:sp>
          <p:nvSpPr>
            <p:cNvPr id="15" name="TextBox 14">
              <a:extLst>
                <a:ext uri="{FF2B5EF4-FFF2-40B4-BE49-F238E27FC236}">
                  <a16:creationId xmlns:a16="http://schemas.microsoft.com/office/drawing/2014/main" id="{79CA21BF-DCC7-C0EC-41E6-8823D7EBA295}"/>
                </a:ext>
              </a:extLst>
            </p:cNvPr>
            <p:cNvSpPr txBox="1"/>
            <p:nvPr/>
          </p:nvSpPr>
          <p:spPr>
            <a:xfrm>
              <a:off x="6436036" y="1664951"/>
              <a:ext cx="1899549" cy="707886"/>
            </a:xfrm>
            <a:prstGeom prst="rect">
              <a:avLst/>
            </a:prstGeom>
            <a:noFill/>
          </p:spPr>
          <p:txBody>
            <a:bodyPr wrap="square" rtlCol="0">
              <a:spAutoFit/>
            </a:bodyPr>
            <a:lstStyle/>
            <a:p>
              <a:pPr algn="ctr"/>
              <a:r>
                <a:rPr lang="en-US" sz="4000">
                  <a:latin typeface="Oswald SemiBold" panose="00000700000000000000" pitchFamily="2" charset="0"/>
                </a:rPr>
                <a:t>1 in 33M</a:t>
              </a:r>
            </a:p>
          </p:txBody>
        </p:sp>
        <p:sp>
          <p:nvSpPr>
            <p:cNvPr id="16" name="TextBox 15">
              <a:extLst>
                <a:ext uri="{FF2B5EF4-FFF2-40B4-BE49-F238E27FC236}">
                  <a16:creationId xmlns:a16="http://schemas.microsoft.com/office/drawing/2014/main" id="{0CB02E96-8321-483D-26A7-ECF62EF3E311}"/>
                </a:ext>
              </a:extLst>
            </p:cNvPr>
            <p:cNvSpPr txBox="1"/>
            <p:nvPr/>
          </p:nvSpPr>
          <p:spPr>
            <a:xfrm>
              <a:off x="6570357" y="2312379"/>
              <a:ext cx="1630906" cy="1204185"/>
            </a:xfrm>
            <a:prstGeom prst="rect">
              <a:avLst/>
            </a:prstGeom>
            <a:noFill/>
          </p:spPr>
          <p:txBody>
            <a:bodyPr wrap="square">
              <a:spAutoFit/>
            </a:bodyPr>
            <a:lstStyle/>
            <a:p>
              <a:pPr algn="ctr"/>
              <a:r>
                <a:rPr lang="en-US" sz="1800" dirty="0">
                  <a:solidFill>
                    <a:prstClr val="black"/>
                  </a:solidFill>
                  <a:latin typeface="Calibri" panose="020F0502020204030204" pitchFamily="34" charset="0"/>
                  <a:cs typeface="Calibri" panose="020F0502020204030204" pitchFamily="34" charset="0"/>
                </a:rPr>
                <a:t>odds of the same top five strengths in the same order</a:t>
              </a:r>
              <a:endParaRPr lang="en-US" b="1" dirty="0">
                <a:solidFill>
                  <a:srgbClr val="92D050"/>
                </a:solidFill>
              </a:endParaRPr>
            </a:p>
          </p:txBody>
        </p:sp>
      </p:grpSp>
      <p:sp>
        <p:nvSpPr>
          <p:cNvPr id="19" name="TextBox 18">
            <a:extLst>
              <a:ext uri="{FF2B5EF4-FFF2-40B4-BE49-F238E27FC236}">
                <a16:creationId xmlns:a16="http://schemas.microsoft.com/office/drawing/2014/main" id="{3BFDC876-B7D0-3929-62CB-690A951D253D}"/>
              </a:ext>
            </a:extLst>
          </p:cNvPr>
          <p:cNvSpPr txBox="1"/>
          <p:nvPr/>
        </p:nvSpPr>
        <p:spPr>
          <a:xfrm>
            <a:off x="4828475" y="4551784"/>
            <a:ext cx="3771899" cy="246221"/>
          </a:xfrm>
          <a:prstGeom prst="rect">
            <a:avLst/>
          </a:prstGeom>
          <a:noFill/>
        </p:spPr>
        <p:txBody>
          <a:bodyPr wrap="square" rtlCol="0">
            <a:spAutoFit/>
          </a:bodyPr>
          <a:lstStyle>
            <a:defPPr>
              <a:defRPr lang="en-US"/>
            </a:defPPr>
            <a:lvl1pPr>
              <a:defRPr sz="1500">
                <a:solidFill>
                  <a:srgbClr val="12121F"/>
                </a:solidFill>
                <a:latin typeface="Calibri" panose="020F0502020204030204" pitchFamily="34" charset="0"/>
                <a:cs typeface="Calibri" panose="020F0502020204030204" pitchFamily="34" charset="0"/>
              </a:defRPr>
            </a:lvl1pPr>
          </a:lstStyle>
          <a:p>
            <a:pPr lvl="0" algn="r">
              <a:buFont typeface="Arial" panose="020B0604020202020204" pitchFamily="34" charset="0"/>
              <a:buNone/>
            </a:pPr>
            <a:r>
              <a:rPr lang="en-US" sz="1000" i="1">
                <a:solidFill>
                  <a:schemeClr val="bg1">
                    <a:lumMod val="50000"/>
                  </a:schemeClr>
                </a:solidFill>
              </a:rPr>
              <a:t>Source: </a:t>
            </a:r>
            <a:r>
              <a:rPr lang="en-US" sz="1000" i="1" err="1">
                <a:solidFill>
                  <a:schemeClr val="bg1">
                    <a:lumMod val="50000"/>
                  </a:schemeClr>
                </a:solidFill>
              </a:rPr>
              <a:t>CliftonStrengths</a:t>
            </a:r>
            <a:r>
              <a:rPr lang="en-US" sz="1000" i="1">
                <a:solidFill>
                  <a:schemeClr val="bg1">
                    <a:lumMod val="50000"/>
                  </a:schemeClr>
                </a:solidFill>
              </a:rPr>
              <a:t>, Gallup.com</a:t>
            </a:r>
          </a:p>
        </p:txBody>
      </p:sp>
    </p:spTree>
    <p:extLst>
      <p:ext uri="{BB962C8B-B14F-4D97-AF65-F5344CB8AC3E}">
        <p14:creationId xmlns:p14="http://schemas.microsoft.com/office/powerpoint/2010/main" val="3674196266"/>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ED1B594-0037-AAC7-63D6-28FFDEFB6986}"/>
              </a:ext>
            </a:extLst>
          </p:cNvPr>
          <p:cNvSpPr>
            <a:spLocks noGrp="1"/>
          </p:cNvSpPr>
          <p:nvPr>
            <p:ph type="sldNum" sz="quarter" idx="4"/>
          </p:nvPr>
        </p:nvSpPr>
        <p:spPr/>
        <p:txBody>
          <a:bodyPr/>
          <a:lstStyle/>
          <a:p>
            <a:fld id="{891C554B-0DB2-8C43-9B67-3B0F5D3AA45D}" type="slidenum">
              <a:rPr lang="en-US" smtClean="0"/>
              <a:pPr/>
              <a:t>9</a:t>
            </a:fld>
            <a:endParaRPr lang="en-US"/>
          </a:p>
        </p:txBody>
      </p:sp>
      <p:sp>
        <p:nvSpPr>
          <p:cNvPr id="5" name="Rectangle 4">
            <a:extLst>
              <a:ext uri="{FF2B5EF4-FFF2-40B4-BE49-F238E27FC236}">
                <a16:creationId xmlns:a16="http://schemas.microsoft.com/office/drawing/2014/main" id="{91296200-B5C0-9B36-DB59-23C1AD294758}"/>
              </a:ext>
            </a:extLst>
          </p:cNvPr>
          <p:cNvSpPr/>
          <p:nvPr/>
        </p:nvSpPr>
        <p:spPr>
          <a:xfrm>
            <a:off x="0" y="0"/>
            <a:ext cx="4713197" cy="4857750"/>
          </a:xfrm>
          <a:prstGeom prst="rect">
            <a:avLst/>
          </a:prstGeom>
          <a:solidFill>
            <a:srgbClr val="5D9E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0A0A0A"/>
              </a:solidFill>
            </a:endParaRPr>
          </a:p>
        </p:txBody>
      </p:sp>
      <p:sp>
        <p:nvSpPr>
          <p:cNvPr id="6" name="Slide Number Placeholder 1">
            <a:extLst>
              <a:ext uri="{FF2B5EF4-FFF2-40B4-BE49-F238E27FC236}">
                <a16:creationId xmlns:a16="http://schemas.microsoft.com/office/drawing/2014/main" id="{0453BEA1-AF70-BB62-21AF-754138136A77}"/>
              </a:ext>
            </a:extLst>
          </p:cNvPr>
          <p:cNvSpPr txBox="1">
            <a:spLocks/>
          </p:cNvSpPr>
          <p:nvPr/>
        </p:nvSpPr>
        <p:spPr>
          <a:xfrm>
            <a:off x="8830391" y="4857750"/>
            <a:ext cx="304800" cy="285750"/>
          </a:xfrm>
          <a:prstGeom prst="rect">
            <a:avLst/>
          </a:prstGeom>
        </p:spPr>
        <p:txBody>
          <a:bodyPr vert="horz" lIns="91440" tIns="45720" rIns="91440" bIns="45720" rtlCol="0" anchor="ctr"/>
          <a:lstStyle>
            <a:defPPr>
              <a:defRPr lang="en-US"/>
            </a:defPPr>
            <a:lvl1pPr marL="0" algn="ctr" defTabSz="914400" rtl="0" eaLnBrk="1" latinLnBrk="0" hangingPunct="1">
              <a:defRPr sz="675" kern="12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91C554B-0DB2-8C43-9B67-3B0F5D3AA45D}" type="slidenum">
              <a:rPr lang="en-US" smtClean="0"/>
              <a:pPr/>
              <a:t>9</a:t>
            </a:fld>
            <a:endParaRPr lang="en-US"/>
          </a:p>
        </p:txBody>
      </p:sp>
      <p:sp>
        <p:nvSpPr>
          <p:cNvPr id="7" name="TextBox 10">
            <a:extLst>
              <a:ext uri="{FF2B5EF4-FFF2-40B4-BE49-F238E27FC236}">
                <a16:creationId xmlns:a16="http://schemas.microsoft.com/office/drawing/2014/main" id="{A3D52833-D17D-A900-F15B-78A4A6AC4902}"/>
              </a:ext>
            </a:extLst>
          </p:cNvPr>
          <p:cNvSpPr txBox="1"/>
          <p:nvPr/>
        </p:nvSpPr>
        <p:spPr>
          <a:xfrm>
            <a:off x="488188" y="1406495"/>
            <a:ext cx="4038600" cy="2330510"/>
          </a:xfrm>
          <a:prstGeom prst="rect">
            <a:avLst/>
          </a:prstGeom>
        </p:spPr>
        <p:txBody>
          <a:bodyPr wrap="square" lIns="0" tIns="0" rIns="0" bIns="0" rtlCol="0" anchor="t">
            <a:spAutoFit/>
          </a:bodyPr>
          <a:lstStyle>
            <a:defPPr>
              <a:defRPr lang="en-US"/>
            </a:defPPr>
            <a:lvl1pPr defTabSz="685800">
              <a:lnSpc>
                <a:spcPts val="6158"/>
              </a:lnSpc>
              <a:spcBef>
                <a:spcPct val="0"/>
              </a:spcBef>
              <a:defRPr sz="4800" spc="-75">
                <a:latin typeface="Oswald SemiBold"/>
                <a:ea typeface="+mj-ea"/>
                <a:cs typeface="+mj-cs"/>
              </a:defRPr>
            </a:lvl1pPr>
          </a:lstStyle>
          <a:p>
            <a:r>
              <a:rPr lang="en-US">
                <a:solidFill>
                  <a:schemeClr val="bg1"/>
                </a:solidFill>
                <a:effectLst>
                  <a:outerShdw blurRad="38100" dist="38100" dir="2700000" algn="tl">
                    <a:srgbClr val="000000">
                      <a:alpha val="43137"/>
                    </a:srgbClr>
                  </a:outerShdw>
                </a:effectLst>
              </a:rPr>
              <a:t>LET’S LOOK FOR CLUES TO YOUR TALENT</a:t>
            </a:r>
          </a:p>
        </p:txBody>
      </p:sp>
      <p:sp>
        <p:nvSpPr>
          <p:cNvPr id="8" name="Rectangle 7">
            <a:extLst>
              <a:ext uri="{FF2B5EF4-FFF2-40B4-BE49-F238E27FC236}">
                <a16:creationId xmlns:a16="http://schemas.microsoft.com/office/drawing/2014/main" id="{77062C9F-CF8D-5FCE-2BEE-790E16013C05}"/>
              </a:ext>
            </a:extLst>
          </p:cNvPr>
          <p:cNvSpPr/>
          <p:nvPr/>
        </p:nvSpPr>
        <p:spPr>
          <a:xfrm>
            <a:off x="4713197" y="0"/>
            <a:ext cx="4430803" cy="48577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endParaRPr>
          </a:p>
        </p:txBody>
      </p:sp>
      <p:sp>
        <p:nvSpPr>
          <p:cNvPr id="10" name="TextBox 9">
            <a:extLst>
              <a:ext uri="{FF2B5EF4-FFF2-40B4-BE49-F238E27FC236}">
                <a16:creationId xmlns:a16="http://schemas.microsoft.com/office/drawing/2014/main" id="{7CF63517-D039-B26B-1F04-0FE41E776CA5}"/>
              </a:ext>
            </a:extLst>
          </p:cNvPr>
          <p:cNvSpPr txBox="1"/>
          <p:nvPr/>
        </p:nvSpPr>
        <p:spPr>
          <a:xfrm>
            <a:off x="4888823" y="2171640"/>
            <a:ext cx="4255177" cy="523220"/>
          </a:xfrm>
          <a:prstGeom prst="rect">
            <a:avLst/>
          </a:prstGeom>
          <a:noFill/>
        </p:spPr>
        <p:txBody>
          <a:bodyPr wrap="square" rtlCol="0">
            <a:spAutoFit/>
          </a:bodyPr>
          <a:lstStyle/>
          <a:p>
            <a:pPr algn="ctr"/>
            <a:r>
              <a:rPr lang="en-US" sz="2800">
                <a:solidFill>
                  <a:srgbClr val="0A0A0A"/>
                </a:solidFill>
                <a:latin typeface="Calibri" panose="020F0502020204030204" pitchFamily="34" charset="0"/>
                <a:cs typeface="Calibri" panose="020F0502020204030204" pitchFamily="34" charset="0"/>
              </a:rPr>
              <a:t>Stand up if you always…</a:t>
            </a:r>
          </a:p>
        </p:txBody>
      </p:sp>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86557DBF-848B-3289-BA2D-0920514499C0}"/>
                  </a:ext>
                </a:extLst>
              </p14:cNvPr>
              <p14:cNvContentPartPr/>
              <p14:nvPr/>
            </p14:nvContentPartPr>
            <p14:xfrm rot="8343596">
              <a:off x="5624558" y="1548045"/>
              <a:ext cx="2783707" cy="2419747"/>
            </p14:xfrm>
          </p:contentPart>
        </mc:Choice>
        <mc:Fallback xmlns="">
          <p:pic>
            <p:nvPicPr>
              <p:cNvPr id="18" name="Ink 17">
                <a:extLst>
                  <a:ext uri="{FF2B5EF4-FFF2-40B4-BE49-F238E27FC236}">
                    <a16:creationId xmlns:a16="http://schemas.microsoft.com/office/drawing/2014/main" id="{86557DBF-848B-3289-BA2D-0920514499C0}"/>
                  </a:ext>
                </a:extLst>
              </p:cNvPr>
              <p:cNvPicPr/>
              <p:nvPr/>
            </p:nvPicPr>
            <p:blipFill>
              <a:blip r:embed="rId4"/>
              <a:stretch>
                <a:fillRect/>
              </a:stretch>
            </p:blipFill>
            <p:spPr>
              <a:xfrm rot="8343596">
                <a:off x="5611957" y="1535446"/>
                <a:ext cx="2808909" cy="2444945"/>
              </a:xfrm>
              <a:prstGeom prst="rect">
                <a:avLst/>
              </a:prstGeom>
            </p:spPr>
          </p:pic>
        </mc:Fallback>
      </mc:AlternateContent>
    </p:spTree>
    <p:extLst>
      <p:ext uri="{BB962C8B-B14F-4D97-AF65-F5344CB8AC3E}">
        <p14:creationId xmlns:p14="http://schemas.microsoft.com/office/powerpoint/2010/main" val="3825075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GBA1">
      <a:dk1>
        <a:srgbClr val="00546B"/>
      </a:dk1>
      <a:lt1>
        <a:srgbClr val="FFFFFF"/>
      </a:lt1>
      <a:dk2>
        <a:srgbClr val="008751"/>
      </a:dk2>
      <a:lt2>
        <a:srgbClr val="E7FFF5"/>
      </a:lt2>
      <a:accent1>
        <a:srgbClr val="00546B"/>
      </a:accent1>
      <a:accent2>
        <a:srgbClr val="008751"/>
      </a:accent2>
      <a:accent3>
        <a:srgbClr val="00546B"/>
      </a:accent3>
      <a:accent4>
        <a:srgbClr val="95A39D"/>
      </a:accent4>
      <a:accent5>
        <a:srgbClr val="C00000"/>
      </a:accent5>
      <a:accent6>
        <a:srgbClr val="B1A089"/>
      </a:accent6>
      <a:hlink>
        <a:srgbClr val="C00000"/>
      </a:hlink>
      <a:folHlink>
        <a:srgbClr val="849A0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GBA1">
    <a:dk1>
      <a:srgbClr val="00546B"/>
    </a:dk1>
    <a:lt1>
      <a:srgbClr val="FFFFFF"/>
    </a:lt1>
    <a:dk2>
      <a:srgbClr val="008751"/>
    </a:dk2>
    <a:lt2>
      <a:srgbClr val="E7FFF5"/>
    </a:lt2>
    <a:accent1>
      <a:srgbClr val="00546B"/>
    </a:accent1>
    <a:accent2>
      <a:srgbClr val="008751"/>
    </a:accent2>
    <a:accent3>
      <a:srgbClr val="00546B"/>
    </a:accent3>
    <a:accent4>
      <a:srgbClr val="95A39D"/>
    </a:accent4>
    <a:accent5>
      <a:srgbClr val="C00000"/>
    </a:accent5>
    <a:accent6>
      <a:srgbClr val="B1A089"/>
    </a:accent6>
    <a:hlink>
      <a:srgbClr val="C00000"/>
    </a:hlink>
    <a:folHlink>
      <a:srgbClr val="849A0A"/>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B731BD3B0CE84FB0B2630D166D2D4F" ma:contentTypeVersion="15" ma:contentTypeDescription="Create a new document." ma:contentTypeScope="" ma:versionID="b0d1398cc046116fa345836acf673135">
  <xsd:schema xmlns:xsd="http://www.w3.org/2001/XMLSchema" xmlns:xs="http://www.w3.org/2001/XMLSchema" xmlns:p="http://schemas.microsoft.com/office/2006/metadata/properties" xmlns:ns2="5f1fb5f5-39d2-4779-a363-fadc6558fd4b" xmlns:ns3="d533e047-eb2f-4ab3-bfc5-71a36eb77156" targetNamespace="http://schemas.microsoft.com/office/2006/metadata/properties" ma:root="true" ma:fieldsID="f1fa0e7840f1e1879841c4ab0895ecd8" ns2:_="" ns3:_="">
    <xsd:import namespace="5f1fb5f5-39d2-4779-a363-fadc6558fd4b"/>
    <xsd:import namespace="d533e047-eb2f-4ab3-bfc5-71a36eb7715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1fb5f5-39d2-4779-a363-fadc6558fd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0db586fd-7b81-4f6c-a57b-edcf918fb8e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33e047-eb2f-4ab3-bfc5-71a36eb7715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2d943497-512b-46c9-95cc-12cf9b018461}" ma:internalName="TaxCatchAll" ma:showField="CatchAllData" ma:web="d533e047-eb2f-4ab3-bfc5-71a36eb7715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f1fb5f5-39d2-4779-a363-fadc6558fd4b">
      <Terms xmlns="http://schemas.microsoft.com/office/infopath/2007/PartnerControls"/>
    </lcf76f155ced4ddcb4097134ff3c332f>
    <TaxCatchAll xmlns="d533e047-eb2f-4ab3-bfc5-71a36eb77156" xsi:nil="true"/>
  </documentManagement>
</p:properties>
</file>

<file path=customXml/itemProps1.xml><?xml version="1.0" encoding="utf-8"?>
<ds:datastoreItem xmlns:ds="http://schemas.openxmlformats.org/officeDocument/2006/customXml" ds:itemID="{AAB42BD2-A8B7-4A8E-B804-5996DD86A8C8}">
  <ds:schemaRefs>
    <ds:schemaRef ds:uri="http://schemas.microsoft.com/sharepoint/v3/contenttype/forms"/>
  </ds:schemaRefs>
</ds:datastoreItem>
</file>

<file path=customXml/itemProps2.xml><?xml version="1.0" encoding="utf-8"?>
<ds:datastoreItem xmlns:ds="http://schemas.openxmlformats.org/officeDocument/2006/customXml" ds:itemID="{76233D55-495F-4B98-8B15-FC9D1D95BB9D}"/>
</file>

<file path=customXml/itemProps3.xml><?xml version="1.0" encoding="utf-8"?>
<ds:datastoreItem xmlns:ds="http://schemas.openxmlformats.org/officeDocument/2006/customXml" ds:itemID="{8F3E1FAC-EF6F-4618-BC87-B4A32029ECD7}">
  <ds:schemaRefs>
    <ds:schemaRef ds:uri="http://www.w3.org/XML/1998/namespace"/>
    <ds:schemaRef ds:uri="http://schemas.microsoft.com/office/2006/documentManagement/types"/>
    <ds:schemaRef ds:uri="d2771811-dc88-4c69-8393-b883732f0fde"/>
    <ds:schemaRef ds:uri="http://purl.org/dc/dcmitype/"/>
    <ds:schemaRef ds:uri="http://purl.org/dc/elements/1.1/"/>
    <ds:schemaRef ds:uri="http://schemas.microsoft.com/office/infopath/2007/PartnerControls"/>
    <ds:schemaRef ds:uri="http://purl.org/dc/terms/"/>
    <ds:schemaRef ds:uri="http://schemas.openxmlformats.org/package/2006/metadata/core-properties"/>
    <ds:schemaRef ds:uri="e3e6e792-4952-412c-851e-5d5d742b5824"/>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70</TotalTime>
  <Words>6075</Words>
  <Application>Microsoft Office PowerPoint</Application>
  <PresentationFormat>On-screen Show (16:9)</PresentationFormat>
  <Paragraphs>752</Paragraphs>
  <Slides>46</Slides>
  <Notes>43</Notes>
  <HiddenSlides>0</HiddenSlides>
  <MMClips>1</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46</vt:i4>
      </vt:variant>
    </vt:vector>
  </HeadingPairs>
  <TitlesOfParts>
    <vt:vector size="62" baseType="lpstr">
      <vt:lpstr>Aktiv Grotesk Light</vt:lpstr>
      <vt:lpstr>aktiv-grotesk</vt:lpstr>
      <vt:lpstr>Aptos</vt:lpstr>
      <vt:lpstr>Arial</vt:lpstr>
      <vt:lpstr>Calibri</vt:lpstr>
      <vt:lpstr>Courier New</vt:lpstr>
      <vt:lpstr>Oswald Heavy</vt:lpstr>
      <vt:lpstr>Oswald Light</vt:lpstr>
      <vt:lpstr>Oswald Medium</vt:lpstr>
      <vt:lpstr>Oswald Regular</vt:lpstr>
      <vt:lpstr>Oswald SemiBold</vt:lpstr>
      <vt:lpstr>Segoe UI Emoji</vt:lpstr>
      <vt:lpstr>Symbol</vt:lpstr>
      <vt:lpstr>Times New Roman</vt:lpstr>
      <vt:lpstr>Wingdings</vt:lpstr>
      <vt:lpstr>Adjacency</vt:lpstr>
      <vt:lpstr>MR. JENSEN VIDEO</vt:lpstr>
      <vt:lpstr>PowerPoint Presentation</vt:lpstr>
      <vt:lpstr>THE UNLIKELY EXECUTIVE</vt:lpstr>
      <vt:lpstr>PowerPoint Presentation</vt:lpstr>
      <vt:lpstr>PowerPoint Presentation</vt:lpstr>
      <vt:lpstr>THE MOST EFFECTIVE LEADERS</vt:lpstr>
      <vt:lpstr>THE MOST EFFECTIVE LEADERS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TALENT SCOUT:  LEARN TO LOOK</vt:lpstr>
      <vt:lpstr>BUILD TALENT INTO STRENGTH</vt:lpstr>
      <vt:lpstr>PowerPoint Presentation</vt:lpstr>
      <vt:lpstr>THE MOST EFFECTIVE LEADERS</vt:lpstr>
      <vt:lpstr>PowerPoint Presentation</vt:lpstr>
      <vt:lpstr>POWERFUL PARTNERS</vt:lpstr>
      <vt:lpstr>POWERFUL PARTNERS</vt:lpstr>
      <vt:lpstr>TEAM DNA: A WELL-ROUNDED TEAM</vt:lpstr>
      <vt:lpstr>ONE PERSON’S BOULDER IS ANOTHER PERSON’S BALL</vt:lpstr>
      <vt:lpstr>PERSONAL BOARD OF DIRECTORS</vt:lpstr>
      <vt:lpstr>PowerPoint Presentation</vt:lpstr>
      <vt:lpstr>PowerPoint Presentation</vt:lpstr>
      <vt:lpstr>THE MOST EFFECTIVE LEADERS</vt:lpstr>
      <vt:lpstr>FOLLOWERS NEED: THE CORE FOUR</vt:lpstr>
      <vt:lpstr>POTENTIAL IMPACT</vt:lpstr>
      <vt:lpstr>POTENTIAL IMPACT</vt:lpstr>
      <vt:lpstr>POTENTIAL IMPACT</vt:lpstr>
      <vt:lpstr>YOU’LL GROW the  MOST  WHERE YOU’RE ALREADY  STRONG</vt:lpstr>
      <vt:lpstr>STRENGTHS-BASED LEADERSHIP</vt:lpstr>
      <vt:lpstr>FOLLOWERS’ NEEDS: OPERATING SYSTEM</vt:lpstr>
      <vt:lpstr>“Everybody is a genius.  But if you judge a fish by its ability to climb a tree, it will live its whole life believing that it is stupid.”</vt:lpstr>
      <vt:lpstr>STRENGTHS-BASED LEADERSHIP IMPACT</vt:lpstr>
      <vt:lpstr>STRENGTHS AS A STRATEGY</vt:lpstr>
      <vt:lpstr>PowerPoint Presentation</vt:lpstr>
      <vt:lpstr>BLUEPRINT FOR STRATEGIC LEADERSHIP</vt:lpstr>
      <vt:lpstr>PowerPoint Presentation</vt:lpstr>
      <vt:lpstr>   IMAGINE THE IMPACT OF YOUR LEADERSHIP</vt:lpstr>
      <vt:lpstr>THANK YOU</vt:lpstr>
      <vt:lpstr>CHANCE TO WIN</vt:lpstr>
    </vt:vector>
  </TitlesOfParts>
  <Company>SCCM1</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Joel Carson</dc:creator>
  <cp:lastModifiedBy>Barb Nappy</cp:lastModifiedBy>
  <cp:revision>8</cp:revision>
  <cp:lastPrinted>2025-04-10T17:13:24Z</cp:lastPrinted>
  <dcterms:created xsi:type="dcterms:W3CDTF">2014-08-13T14:03:57Z</dcterms:created>
  <dcterms:modified xsi:type="dcterms:W3CDTF">2025-04-18T16:09:05Z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0x010100D3B731BD3B0CE84FB0B2630D166D2D4F</vt:lpwstr>
  </property>
  <property fmtid="{D5CDD505-2E9C-101B-9397-08002B2CF9AE}" pid="3" name="MediaServiceImageTags">
    <vt:lpwstr/>
  </property>
</Properties>
</file>